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42"/>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x="18288000" cy="10287000"/>
  <p:notesSz cx="6858000" cy="9144000"/>
  <p:embeddedFontLst>
    <p:embeddedFont>
      <p:font typeface="Century Gothic Paneuropean Bold" charset="1" panose="020B0702020202020204"/>
      <p:regular r:id="rId40"/>
    </p:embeddedFont>
    <p:embeddedFont>
      <p:font typeface="Century Gothic Paneuropean" charset="1" panose="020B0502020202020204"/>
      <p:regular r:id="rId41"/>
    </p:embeddedFont>
    <p:embeddedFont>
      <p:font typeface="Century Gothic Paneuropean Bold Italics" charset="1" panose="020B0702020202090204"/>
      <p:regular r:id="rId45"/>
    </p:embeddedFont>
    <p:embeddedFont>
      <p:font typeface="Open Sans" charset="1" panose="020B0606030504020204"/>
      <p:regular r:id="rId46"/>
    </p:embeddedFont>
    <p:embeddedFont>
      <p:font typeface="Open Sans Bold" charset="1" panose="020B0806030504020204"/>
      <p:regular r:id="rId47"/>
    </p:embeddedFont>
    <p:embeddedFont>
      <p:font typeface="Canva Sans Bold" charset="1" panose="020B0803030501040103"/>
      <p:regular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notesMasters/notesMaster1.xml" Type="http://schemas.openxmlformats.org/officeDocument/2006/relationships/notesMaster"/><Relationship Id="rId43" Target="theme/theme2.xml" Type="http://schemas.openxmlformats.org/officeDocument/2006/relationships/theme"/><Relationship Id="rId44" Target="notesSlides/notesSlide1.xml" Type="http://schemas.openxmlformats.org/officeDocument/2006/relationships/notesSlide"/><Relationship Id="rId45" Target="fonts/font45.fntdata" Type="http://schemas.openxmlformats.org/officeDocument/2006/relationships/font"/><Relationship Id="rId46" Target="fonts/font46.fntdata" Type="http://schemas.openxmlformats.org/officeDocument/2006/relationships/font"/><Relationship Id="rId47" Target="fonts/font47.fntdata" Type="http://schemas.openxmlformats.org/officeDocument/2006/relationships/font"/><Relationship Id="rId48" Target="fonts/font48.fntdata" Type="http://schemas.openxmlformats.org/officeDocument/2006/relationships/font"/><Relationship Id="rId49" Target="notesSlides/notesSlide2.xml" Type="http://schemas.openxmlformats.org/officeDocument/2006/relationships/notesSlid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3.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Lower Personal Income Taxes</a:t>
            </a:r>
          </a:p>
          <a:p>
            <a:r>
              <a:rPr lang="en-US"/>
              <a:t>Taxpayers earning ₱250,000 and below annually are now exempt from paying income tax.</a:t>
            </a:r>
          </a:p>
          <a:p>
            <a:r>
              <a:rPr lang="en-US"/>
              <a:t/>
            </a:r>
          </a:p>
          <a:p>
            <a:r>
              <a:rPr lang="en-US"/>
              <a:t>Those earning above ₱250,000 enjoy significantly lower tax rates compared to the old system.</a:t>
            </a:r>
          </a:p>
          <a:p>
            <a:r>
              <a:rPr lang="en-US"/>
              <a:t/>
            </a:r>
          </a:p>
          <a:p>
            <a:r>
              <a:rPr lang="en-US"/>
              <a:t>This translates to higher take-home pay, especially for working-class Filipinos.</a:t>
            </a:r>
          </a:p>
          <a:p>
            <a:r>
              <a:rPr lang="en-US"/>
              <a:t/>
            </a:r>
          </a:p>
          <a:p>
            <a:r>
              <a:rPr lang="en-US"/>
              <a:t>✅ Increased Excise Taxes</a:t>
            </a:r>
          </a:p>
          <a:p>
            <a:r>
              <a:rPr lang="en-US"/>
              <a:t>Petroleum products like diesel and gasoline now have higher excise taxes.</a:t>
            </a:r>
          </a:p>
          <a:p>
            <a:r>
              <a:rPr lang="en-US"/>
              <a:t/>
            </a:r>
          </a:p>
          <a:p>
            <a:r>
              <a:rPr lang="en-US"/>
              <a:t>Automobiles were taxed based on their selling price, with more expensive cars being taxed at higher rates.</a:t>
            </a:r>
          </a:p>
          <a:p>
            <a:r>
              <a:rPr lang="en-US"/>
              <a:t/>
            </a:r>
          </a:p>
          <a:p>
            <a:r>
              <a:rPr lang="en-US"/>
              <a:t>Sweetened beverages, tobacco, and alcohol also faced increased taxes to help discourage unhealthy consumption while raising funds.</a:t>
            </a:r>
          </a:p>
          <a:p>
            <a:r>
              <a:rPr lang="en-US"/>
              <a:t/>
            </a:r>
          </a:p>
          <a:p>
            <a:r>
              <a:rPr lang="en-US"/>
              <a:t>✅ VAT Reforms</a:t>
            </a:r>
          </a:p>
          <a:p>
            <a:r>
              <a:rPr lang="en-US"/>
              <a:t>The 12% Value-Added Tax (VAT) remains, but exemptions were trimmed down to close loopholes.</a:t>
            </a:r>
          </a:p>
          <a:p>
            <a:r>
              <a:rPr lang="en-US"/>
              <a:t/>
            </a:r>
          </a:p>
          <a:p>
            <a:r>
              <a:rPr lang="en-US"/>
              <a:t>Only essential goods and sectors, such as senior citizen purchases, healthcare, and education, kept their exemptions.</a:t>
            </a:r>
          </a:p>
          <a:p>
            <a:r>
              <a:rPr lang="en-US"/>
              <a:t/>
            </a:r>
          </a:p>
          <a:p>
            <a:r>
              <a:rPr lang="en-US"/>
              <a:t>✅ Other Changes</a:t>
            </a:r>
          </a:p>
          <a:p>
            <a:r>
              <a:rPr lang="en-US"/>
              <a:t>A tax on cosmetic procedures (dubbed the “vanity tax”) was also introduced.</a:t>
            </a:r>
          </a:p>
          <a:p>
            <a:r>
              <a:rPr lang="en-US"/>
              <a:t/>
            </a:r>
          </a:p>
          <a:p>
            <a:r>
              <a:rPr lang="en-US"/>
              <a:t>Expanded donor and estate tax reforms were also implemented to simplify compliance.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 The TRAIN Law stands for Tax Reform for Acceleration and Inclusion </a:t>
            </a:r>
          </a:p>
          <a:p>
            <a:r>
              <a:rPr lang="en-US"/>
              <a:t/>
            </a:r>
          </a:p>
          <a:p>
            <a:r>
              <a:rPr lang="en-US"/>
              <a:t>Make the tax system fairer and simpler</a:t>
            </a:r>
          </a:p>
          <a:p>
            <a:r>
              <a:rPr lang="en-US"/>
              <a:t/>
            </a:r>
          </a:p>
          <a:p>
            <a:r>
              <a:rPr lang="en-US"/>
              <a:t>Lower income tax for most Filipinos</a:t>
            </a:r>
          </a:p>
          <a:p>
            <a:r>
              <a:rPr lang="en-US"/>
              <a:t/>
            </a:r>
          </a:p>
          <a:p>
            <a:r>
              <a:rPr lang="en-US"/>
              <a:t>Raise government revenue to fund infrastructure and social services (like the Build, Build, Build program)</a:t>
            </a:r>
          </a:p>
          <a:p>
            <a:r>
              <a:rPr lang="en-US"/>
              <a:t/>
            </a:r>
          </a:p>
          <a:p>
            <a:r>
              <a:rPr lang="en-US"/>
              <a:t>2. What are the changes in the tax system under TRAIN Law?</a:t>
            </a:r>
          </a:p>
          <a:p>
            <a:r>
              <a:rPr lang="en-US"/>
              <a:t/>
            </a:r>
          </a:p>
          <a:p>
            <a:r>
              <a:rPr lang="en-US"/>
              <a:t/>
            </a:r>
          </a:p>
          <a:p>
            <a:r>
              <a:rPr lang="en-US"/>
              <a:t>Lowered personal income taxes for most salaried workers</a:t>
            </a:r>
          </a:p>
          <a:p>
            <a:r>
              <a:rPr lang="en-US"/>
              <a:t>✅ Increased excise taxes on:</a:t>
            </a:r>
          </a:p>
          <a:p>
            <a:r>
              <a:rPr lang="en-US"/>
              <a:t/>
            </a:r>
          </a:p>
          <a:p>
            <a:r>
              <a:rPr lang="en-US"/>
              <a:t>Fuel/petroleum products</a:t>
            </a:r>
          </a:p>
          <a:p>
            <a:r>
              <a:rPr lang="en-US"/>
              <a:t/>
            </a:r>
          </a:p>
          <a:p>
            <a:r>
              <a:rPr lang="en-US"/>
              <a:t>Automobiles</a:t>
            </a:r>
          </a:p>
          <a:p>
            <a:r>
              <a:rPr lang="en-US"/>
              <a:t/>
            </a:r>
          </a:p>
          <a:p>
            <a:r>
              <a:rPr lang="en-US"/>
              <a:t>Sugar-sweetened beverages</a:t>
            </a:r>
          </a:p>
          <a:p>
            <a:r>
              <a:rPr lang="en-US"/>
              <a:t/>
            </a:r>
          </a:p>
          <a:p>
            <a:r>
              <a:rPr lang="en-US"/>
              <a:t>Cigarettes and other "sin" products</a:t>
            </a:r>
          </a:p>
          <a:p>
            <a:r>
              <a:rPr lang="en-US"/>
              <a:t/>
            </a:r>
          </a:p>
          <a:p>
            <a:r>
              <a:rPr lang="en-US"/>
              <a:t>✅ Reduced VAT exemptions (made VAT more focused and broad-based)</a:t>
            </a:r>
          </a:p>
          <a:p>
            <a:r>
              <a:rPr lang="en-US"/>
              <a:t>✅ Higher Documentary Stamp Tax (DST) on financial documents</a:t>
            </a:r>
          </a:p>
          <a:p>
            <a:r>
              <a:rPr lang="en-US"/>
              <a:t/>
            </a:r>
          </a:p>
          <a:p>
            <a:r>
              <a:rPr lang="en-US"/>
              <a:t/>
            </a:r>
          </a:p>
          <a:p>
            <a:r>
              <a:rPr lang="en-US"/>
              <a:t>3. What are the advantages and disadvantages of TRAIN Law to the economy?</a:t>
            </a:r>
          </a:p>
          <a:p>
            <a:r>
              <a:rPr lang="en-US"/>
              <a:t/>
            </a:r>
          </a:p>
          <a:p>
            <a:r>
              <a:rPr lang="en-US"/>
              <a:t>Advantages:</a:t>
            </a:r>
          </a:p>
          <a:p>
            <a:r>
              <a:rPr lang="en-US"/>
              <a:t/>
            </a:r>
          </a:p>
          <a:p>
            <a:r>
              <a:rPr lang="en-US"/>
              <a:t>More take-home pay for low and middle-income earners</a:t>
            </a:r>
          </a:p>
          <a:p>
            <a:r>
              <a:rPr lang="en-US"/>
              <a:t/>
            </a:r>
          </a:p>
          <a:p>
            <a:r>
              <a:rPr lang="en-US"/>
              <a:t>Boosts consumer spending</a:t>
            </a:r>
          </a:p>
          <a:p>
            <a:r>
              <a:rPr lang="en-US"/>
              <a:t/>
            </a:r>
          </a:p>
          <a:p>
            <a:r>
              <a:rPr lang="en-US"/>
              <a:t>Funds major government projects and infrastructure</a:t>
            </a:r>
          </a:p>
          <a:p>
            <a:r>
              <a:rPr lang="en-US"/>
              <a:t/>
            </a:r>
          </a:p>
          <a:p>
            <a:r>
              <a:rPr lang="en-US"/>
              <a:t>Promotes a progressive tax system</a:t>
            </a:r>
          </a:p>
          <a:p>
            <a:r>
              <a:rPr lang="en-US"/>
              <a:t/>
            </a:r>
          </a:p>
          <a:p>
            <a:r>
              <a:rPr lang="en-US"/>
              <a:t>Disadvantages:</a:t>
            </a:r>
          </a:p>
          <a:p>
            <a:r>
              <a:rPr lang="en-US"/>
              <a:t/>
            </a:r>
          </a:p>
          <a:p>
            <a:r>
              <a:rPr lang="en-US"/>
              <a:t>Higher prices of goods (due to fuel and excise taxes)</a:t>
            </a:r>
          </a:p>
          <a:p>
            <a:r>
              <a:rPr lang="en-US"/>
              <a:t/>
            </a:r>
          </a:p>
          <a:p>
            <a:r>
              <a:rPr lang="en-US"/>
              <a:t>Inflation spikes, especially right after implementation</a:t>
            </a:r>
          </a:p>
          <a:p>
            <a:r>
              <a:rPr lang="en-US"/>
              <a:t/>
            </a:r>
          </a:p>
          <a:p>
            <a:r>
              <a:rPr lang="en-US"/>
              <a:t>Can hurt low-income families if prices rise faster than benefits</a:t>
            </a:r>
          </a:p>
          <a:p>
            <a:r>
              <a:rPr lang="en-US"/>
              <a:t/>
            </a:r>
          </a:p>
          <a:p>
            <a:r>
              <a:rPr lang="en-US"/>
              <a:t>Public transport fares and delivery costs also increased</a:t>
            </a:r>
          </a:p>
          <a:p>
            <a:r>
              <a:rPr lang="en-US"/>
              <a:t/>
            </a:r>
          </a:p>
          <a:p>
            <a:r>
              <a:rPr lang="en-US"/>
              <a:t>4. How does TRAIN Law affect people in different income classes?</a:t>
            </a:r>
          </a:p>
          <a:p>
            <a:r>
              <a:rPr lang="en-US"/>
              <a:t/>
            </a:r>
          </a:p>
          <a:p>
            <a:r>
              <a:rPr lang="en-US"/>
              <a:t>Low-Income (below ₱250,000 annually)</a:t>
            </a:r>
          </a:p>
          <a:p>
            <a:r>
              <a:rPr lang="en-US"/>
              <a:t/>
            </a:r>
          </a:p>
          <a:p>
            <a:r>
              <a:rPr lang="en-US"/>
              <a:t>✅ Zero personal income tax</a:t>
            </a:r>
          </a:p>
          <a:p>
            <a:r>
              <a:rPr lang="en-US"/>
              <a:t/>
            </a:r>
          </a:p>
          <a:p>
            <a:r>
              <a:rPr lang="en-US"/>
              <a:t>❌ But feel the pinch from rising prices (fuel, goods, fares)</a:t>
            </a:r>
          </a:p>
          <a:p>
            <a:r>
              <a:rPr lang="en-US"/>
              <a:t/>
            </a:r>
          </a:p>
          <a:p>
            <a:r>
              <a:rPr lang="en-US"/>
              <a:t>🧑‍💼 Middle-Income</a:t>
            </a:r>
          </a:p>
          <a:p>
            <a:r>
              <a:rPr lang="en-US"/>
              <a:t/>
            </a:r>
          </a:p>
          <a:p>
            <a:r>
              <a:rPr lang="en-US"/>
              <a:t>✅ Big relief in income tax = more take-home pay</a:t>
            </a:r>
          </a:p>
          <a:p>
            <a:r>
              <a:rPr lang="en-US"/>
              <a:t/>
            </a:r>
          </a:p>
          <a:p>
            <a:r>
              <a:rPr lang="en-US"/>
              <a:t>❌ Might still feel inflation in transport, groceries, etc.</a:t>
            </a:r>
          </a:p>
          <a:p>
            <a:r>
              <a:rPr lang="en-US"/>
              <a:t/>
            </a:r>
          </a:p>
          <a:p>
            <a:r>
              <a:rPr lang="en-US"/>
              <a:t>🕴️ High-Income (above ₱8 million/year)</a:t>
            </a:r>
          </a:p>
          <a:p>
            <a:r>
              <a:rPr lang="en-US"/>
              <a:t/>
            </a:r>
          </a:p>
          <a:p>
            <a:r>
              <a:rPr lang="en-US"/>
              <a:t>❌ Higher income tax (35%)</a:t>
            </a:r>
          </a:p>
          <a:p>
            <a:r>
              <a:rPr lang="en-US"/>
              <a:t/>
            </a:r>
          </a:p>
          <a:p>
            <a:r>
              <a:rPr lang="en-US"/>
              <a:t>❌ Pay more for cars, luxury items, premium fuels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848718" y="480298"/>
            <a:ext cx="13130921" cy="8778002"/>
          </a:xfrm>
          <a:prstGeom prst="rect">
            <a:avLst/>
          </a:prstGeom>
        </p:spPr>
        <p:txBody>
          <a:bodyPr anchor="t" rtlCol="false" tIns="0" lIns="0" bIns="0" rIns="0">
            <a:spAutoFit/>
          </a:bodyPr>
          <a:lstStyle/>
          <a:p>
            <a:pPr algn="ctr">
              <a:lnSpc>
                <a:spcPts val="17489"/>
              </a:lnSpc>
            </a:pPr>
            <a:r>
              <a:rPr lang="en-US" b="true" sz="12492">
                <a:solidFill>
                  <a:srgbClr val="000000"/>
                </a:solidFill>
                <a:latin typeface="Century Gothic Paneuropean Bold"/>
                <a:ea typeface="Century Gothic Paneuropean Bold"/>
                <a:cs typeface="Century Gothic Paneuropean Bold"/>
                <a:sym typeface="Century Gothic Paneuropean Bold"/>
              </a:rPr>
              <a:t>TAX</a:t>
            </a:r>
            <a:r>
              <a:rPr lang="en-US" b="true" sz="12492">
                <a:solidFill>
                  <a:srgbClr val="000000"/>
                </a:solidFill>
                <a:latin typeface="Century Gothic Paneuropean Bold"/>
                <a:ea typeface="Century Gothic Paneuropean Bold"/>
                <a:cs typeface="Century Gothic Paneuropean Bold"/>
                <a:sym typeface="Century Gothic Paneuropean Bold"/>
              </a:rPr>
              <a:t>ATION: THE TRAIN LAW IN FOCUS</a:t>
            </a:r>
          </a:p>
          <a:p>
            <a:pPr algn="ctr">
              <a:lnSpc>
                <a:spcPts val="17489"/>
              </a:lnSpc>
            </a:pPr>
          </a:p>
        </p:txBody>
      </p:sp>
      <p:sp>
        <p:nvSpPr>
          <p:cNvPr name="TextBox 3" id="3"/>
          <p:cNvSpPr txBox="true"/>
          <p:nvPr/>
        </p:nvSpPr>
        <p:spPr>
          <a:xfrm rot="0">
            <a:off x="4169359" y="7611704"/>
            <a:ext cx="9505895" cy="2150274"/>
          </a:xfrm>
          <a:prstGeom prst="rect">
            <a:avLst/>
          </a:prstGeom>
        </p:spPr>
        <p:txBody>
          <a:bodyPr anchor="t" rtlCol="false" tIns="0" lIns="0" bIns="0" rIns="0">
            <a:spAutoFit/>
          </a:bodyPr>
          <a:lstStyle/>
          <a:p>
            <a:pPr algn="ctr">
              <a:lnSpc>
                <a:spcPts val="8642"/>
              </a:lnSpc>
            </a:pPr>
            <a:r>
              <a:rPr lang="en-US" sz="6173">
                <a:solidFill>
                  <a:srgbClr val="000000"/>
                </a:solidFill>
                <a:latin typeface="Century Gothic Paneuropean"/>
                <a:ea typeface="Century Gothic Paneuropean"/>
                <a:cs typeface="Century Gothic Paneuropean"/>
                <a:sym typeface="Century Gothic Paneuropean"/>
              </a:rPr>
              <a:t>Presented by: Group 3</a:t>
            </a:r>
          </a:p>
          <a:p>
            <a:pPr algn="ctr">
              <a:lnSpc>
                <a:spcPts val="8642"/>
              </a:lnSpc>
            </a:pP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440343" y="467869"/>
            <a:ext cx="8537178" cy="2845892"/>
          </a:xfrm>
          <a:prstGeom prst="rect">
            <a:avLst/>
          </a:prstGeom>
        </p:spPr>
        <p:txBody>
          <a:bodyPr anchor="t" rtlCol="false" tIns="0" lIns="0" bIns="0" rIns="0">
            <a:spAutoFit/>
          </a:bodyPr>
          <a:lstStyle/>
          <a:p>
            <a:pPr algn="ctr" marL="1768723" indent="-884362" lvl="1">
              <a:lnSpc>
                <a:spcPts val="11469"/>
              </a:lnSpc>
              <a:buAutoNum type="arabicPeriod" startAt="1"/>
            </a:pPr>
            <a:r>
              <a:rPr lang="en-US" b="true" sz="8192">
                <a:solidFill>
                  <a:srgbClr val="000000"/>
                </a:solidFill>
                <a:latin typeface="Century Gothic Paneuropean Bold"/>
                <a:ea typeface="Century Gothic Paneuropean Bold"/>
                <a:cs typeface="Century Gothic Paneuropean Bold"/>
                <a:sym typeface="Century Gothic Paneuropean Bold"/>
              </a:rPr>
              <a:t>REDUCED  TAXES</a:t>
            </a: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4440343" y="4498118"/>
            <a:ext cx="8537178" cy="2526919"/>
          </a:xfrm>
          <a:prstGeom prst="rect">
            <a:avLst/>
          </a:prstGeom>
        </p:spPr>
        <p:txBody>
          <a:bodyPr anchor="t" rtlCol="false" tIns="0" lIns="0" bIns="0" rIns="0">
            <a:spAutoFit/>
          </a:bodyPr>
          <a:lstStyle/>
          <a:p>
            <a:pPr algn="ctr" marL="785875" indent="-392938" lvl="1">
              <a:lnSpc>
                <a:spcPts val="5095"/>
              </a:lnSpc>
              <a:buFont typeface="Arial"/>
              <a:buChar char="•"/>
            </a:pPr>
            <a:r>
              <a:rPr lang="en-US" sz="3639">
                <a:solidFill>
                  <a:srgbClr val="000000"/>
                </a:solidFill>
                <a:latin typeface="Century Gothic Paneuropean"/>
                <a:ea typeface="Century Gothic Paneuropean"/>
                <a:cs typeface="Century Gothic Paneuropean"/>
                <a:sym typeface="Century Gothic Paneuropean"/>
              </a:rPr>
              <a:t>PERSONAL INCOME TAX</a:t>
            </a:r>
          </a:p>
          <a:p>
            <a:pPr algn="ctr" marL="785875" indent="-392938" lvl="1">
              <a:lnSpc>
                <a:spcPts val="5095"/>
              </a:lnSpc>
              <a:buFont typeface="Arial"/>
              <a:buChar char="•"/>
            </a:pPr>
            <a:r>
              <a:rPr lang="en-US" sz="3639">
                <a:solidFill>
                  <a:srgbClr val="000000"/>
                </a:solidFill>
                <a:latin typeface="Century Gothic Paneuropean"/>
                <a:ea typeface="Century Gothic Paneuropean"/>
                <a:cs typeface="Century Gothic Paneuropean"/>
                <a:sym typeface="Century Gothic Paneuropean"/>
              </a:rPr>
              <a:t>ESTATE TAX</a:t>
            </a:r>
          </a:p>
          <a:p>
            <a:pPr algn="ctr" marL="785875" indent="-392938" lvl="1">
              <a:lnSpc>
                <a:spcPts val="5095"/>
              </a:lnSpc>
              <a:buFont typeface="Arial"/>
              <a:buChar char="•"/>
            </a:pPr>
            <a:r>
              <a:rPr lang="en-US" sz="3639">
                <a:solidFill>
                  <a:srgbClr val="000000"/>
                </a:solidFill>
                <a:latin typeface="Century Gothic Paneuropean"/>
                <a:ea typeface="Century Gothic Paneuropean"/>
                <a:cs typeface="Century Gothic Paneuropean"/>
                <a:sym typeface="Century Gothic Paneuropean"/>
              </a:rPr>
              <a:t>DONORS TAX</a:t>
            </a:r>
          </a:p>
          <a:p>
            <a:pPr algn="ctr" marL="785875" indent="-392938" lvl="1">
              <a:lnSpc>
                <a:spcPts val="5095"/>
              </a:lnSpc>
              <a:buFont typeface="Arial"/>
              <a:buChar char="•"/>
            </a:pPr>
            <a:r>
              <a:rPr lang="en-US" sz="3639">
                <a:solidFill>
                  <a:srgbClr val="000000"/>
                </a:solidFill>
                <a:latin typeface="Century Gothic Paneuropean"/>
                <a:ea typeface="Century Gothic Paneuropean"/>
                <a:cs typeface="Century Gothic Paneuropean"/>
                <a:sym typeface="Century Gothic Paneuropean"/>
              </a:rPr>
              <a:t>VALUE ADDED TAX</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467869"/>
            <a:ext cx="8537178" cy="2845892"/>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PERSONAL INCOME TAX</a:t>
            </a:r>
          </a:p>
        </p:txBody>
      </p:sp>
      <p:sp>
        <p:nvSpPr>
          <p:cNvPr name="TextBox 3" id="3"/>
          <p:cNvSpPr txBox="true"/>
          <p:nvPr/>
        </p:nvSpPr>
        <p:spPr>
          <a:xfrm rot="0">
            <a:off x="3577693" y="4133455"/>
            <a:ext cx="11136039" cy="4441437"/>
          </a:xfrm>
          <a:prstGeom prst="rect">
            <a:avLst/>
          </a:prstGeom>
        </p:spPr>
        <p:txBody>
          <a:bodyPr anchor="t" rtlCol="false" tIns="0" lIns="0" bIns="0" rIns="0">
            <a:spAutoFit/>
          </a:bodyPr>
          <a:lstStyle/>
          <a:p>
            <a:pPr algn="l">
              <a:lnSpc>
                <a:spcPts val="5096"/>
              </a:lnSpc>
            </a:pPr>
            <a:r>
              <a:rPr lang="en-US" sz="3640">
                <a:solidFill>
                  <a:srgbClr val="000000"/>
                </a:solidFill>
                <a:latin typeface="Century Gothic Paneuropean"/>
                <a:ea typeface="Century Gothic Paneuropean"/>
                <a:cs typeface="Century Gothic Paneuropean"/>
                <a:sym typeface="Century Gothic Paneuropean"/>
              </a:rPr>
              <a:t>The most popular part of the Train law is the reduction of personal income tax of a majority of individual taxpayers. Prior to the enactment of the new law, an individual employee or self-employed taxpayer would normally have to pay income tax at the rate of 5% to 32%, depending on one's bracket. </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467869"/>
            <a:ext cx="8537178" cy="2845892"/>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PERSONAL INCOME TAX</a:t>
            </a:r>
          </a:p>
        </p:txBody>
      </p:sp>
      <p:sp>
        <p:nvSpPr>
          <p:cNvPr name="TextBox 3" id="3"/>
          <p:cNvSpPr txBox="true"/>
          <p:nvPr/>
        </p:nvSpPr>
        <p:spPr>
          <a:xfrm rot="0">
            <a:off x="3577693" y="4133455"/>
            <a:ext cx="11136039" cy="3803262"/>
          </a:xfrm>
          <a:prstGeom prst="rect">
            <a:avLst/>
          </a:prstGeom>
        </p:spPr>
        <p:txBody>
          <a:bodyPr anchor="t" rtlCol="false" tIns="0" lIns="0" bIns="0" rIns="0">
            <a:spAutoFit/>
          </a:bodyPr>
          <a:lstStyle/>
          <a:p>
            <a:pPr algn="l">
              <a:lnSpc>
                <a:spcPts val="5096"/>
              </a:lnSpc>
            </a:pPr>
            <a:r>
              <a:rPr lang="en-US" sz="3640">
                <a:solidFill>
                  <a:srgbClr val="000000"/>
                </a:solidFill>
                <a:latin typeface="Century Gothic Paneuropean"/>
                <a:ea typeface="Century Gothic Paneuropean"/>
                <a:cs typeface="Century Gothic Paneuropean"/>
                <a:sym typeface="Century Gothic Paneuropean"/>
              </a:rPr>
              <a:t>Under Train, an individual with a taxable income of P250,000 or less will now be exempt from income tax. Those with a taxable income of above P250,000 will be subject to the rate of 20% to 35% effective 2018, and 15% to 35% effective 2023.</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467869"/>
            <a:ext cx="8537178" cy="2845892"/>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PERSONAL INCOME TAX</a:t>
            </a:r>
          </a:p>
        </p:txBody>
      </p:sp>
      <p:sp>
        <p:nvSpPr>
          <p:cNvPr name="TextBox 3" id="3"/>
          <p:cNvSpPr txBox="true"/>
          <p:nvPr/>
        </p:nvSpPr>
        <p:spPr>
          <a:xfrm rot="0">
            <a:off x="3577693" y="4133455"/>
            <a:ext cx="11136039" cy="4441437"/>
          </a:xfrm>
          <a:prstGeom prst="rect">
            <a:avLst/>
          </a:prstGeom>
        </p:spPr>
        <p:txBody>
          <a:bodyPr anchor="t" rtlCol="false" tIns="0" lIns="0" bIns="0" rIns="0">
            <a:spAutoFit/>
          </a:bodyPr>
          <a:lstStyle/>
          <a:p>
            <a:pPr algn="l">
              <a:lnSpc>
                <a:spcPts val="5096"/>
              </a:lnSpc>
            </a:pPr>
            <a:r>
              <a:rPr lang="en-US" sz="3640">
                <a:solidFill>
                  <a:srgbClr val="000000"/>
                </a:solidFill>
                <a:latin typeface="Century Gothic Paneuropean"/>
                <a:ea typeface="Century Gothic Paneuropean"/>
                <a:cs typeface="Century Gothic Paneuropean"/>
                <a:sym typeface="Century Gothic Paneuropean"/>
              </a:rPr>
              <a:t>Additionally, minimum-wage earners are still exempted from PIT. The Law also ensures a minimum wage earner who incurs a small raise will not have his overall salary (with the PIT deducted) less than minimum wage. Also, married couples where both parties are working may be exempted up to ₱500,000. </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467869"/>
            <a:ext cx="8537178" cy="1395104"/>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ESTATE TAX</a:t>
            </a:r>
          </a:p>
        </p:txBody>
      </p:sp>
      <p:sp>
        <p:nvSpPr>
          <p:cNvPr name="TextBox 3" id="3"/>
          <p:cNvSpPr txBox="true"/>
          <p:nvPr/>
        </p:nvSpPr>
        <p:spPr>
          <a:xfrm rot="0">
            <a:off x="3577693" y="4133455"/>
            <a:ext cx="11136039" cy="2526912"/>
          </a:xfrm>
          <a:prstGeom prst="rect">
            <a:avLst/>
          </a:prstGeom>
        </p:spPr>
        <p:txBody>
          <a:bodyPr anchor="t" rtlCol="false" tIns="0" lIns="0" bIns="0" rIns="0">
            <a:spAutoFit/>
          </a:bodyPr>
          <a:lstStyle/>
          <a:p>
            <a:pPr algn="l">
              <a:lnSpc>
                <a:spcPts val="5096"/>
              </a:lnSpc>
            </a:pPr>
            <a:r>
              <a:rPr lang="en-US" sz="3640">
                <a:solidFill>
                  <a:srgbClr val="000000"/>
                </a:solidFill>
                <a:latin typeface="Century Gothic Paneuropean"/>
                <a:ea typeface="Century Gothic Paneuropean"/>
                <a:cs typeface="Century Gothic Paneuropean"/>
                <a:sym typeface="Century Gothic Paneuropean"/>
              </a:rPr>
              <a:t>The estate tax is now reduced to 6% based on the net value of the property. It also has a standard deduction of ₱5 million as well as a ₱10 million exemption on the family home. </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467869"/>
            <a:ext cx="8537178" cy="1395104"/>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DONORS TAX</a:t>
            </a:r>
          </a:p>
        </p:txBody>
      </p:sp>
      <p:sp>
        <p:nvSpPr>
          <p:cNvPr name="TextBox 3" id="3"/>
          <p:cNvSpPr txBox="true"/>
          <p:nvPr/>
        </p:nvSpPr>
        <p:spPr>
          <a:xfrm rot="0">
            <a:off x="3577693" y="3260264"/>
            <a:ext cx="11136039" cy="5079612"/>
          </a:xfrm>
          <a:prstGeom prst="rect">
            <a:avLst/>
          </a:prstGeom>
        </p:spPr>
        <p:txBody>
          <a:bodyPr anchor="t" rtlCol="false" tIns="0" lIns="0" bIns="0" rIns="0">
            <a:spAutoFit/>
          </a:bodyPr>
          <a:lstStyle/>
          <a:p>
            <a:pPr algn="l">
              <a:lnSpc>
                <a:spcPts val="5096"/>
              </a:lnSpc>
            </a:pPr>
            <a:r>
              <a:rPr lang="en-US" sz="3640">
                <a:solidFill>
                  <a:srgbClr val="000000"/>
                </a:solidFill>
                <a:latin typeface="Century Gothic Paneuropean"/>
                <a:ea typeface="Century Gothic Paneuropean"/>
                <a:cs typeface="Century Gothic Paneuropean"/>
                <a:sym typeface="Century Gothic Paneuropean"/>
              </a:rPr>
              <a:t>The donor’s tax rate was also amended to a single rate of 6% regardless of the relationship between the donor and the donee. In the old law, the rates of donor’s tax were 2% to 15% if the donor and donee are related, and 30% if otherwise. However, the donation of real property is now subject to Documentary Stamp Tax of P15 for every P1,000.</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5184933" y="923925"/>
            <a:ext cx="7918134" cy="1981404"/>
          </a:xfrm>
          <a:prstGeom prst="rect">
            <a:avLst/>
          </a:prstGeom>
        </p:spPr>
        <p:txBody>
          <a:bodyPr anchor="t" rtlCol="false" tIns="0" lIns="0" bIns="0" rIns="0">
            <a:spAutoFit/>
          </a:bodyPr>
          <a:lstStyle/>
          <a:p>
            <a:pPr algn="ctr">
              <a:lnSpc>
                <a:spcPts val="7990"/>
              </a:lnSpc>
            </a:pPr>
            <a:r>
              <a:rPr lang="en-US" b="true" sz="5707">
                <a:solidFill>
                  <a:srgbClr val="000000"/>
                </a:solidFill>
                <a:latin typeface="Century Gothic Paneuropean Bold"/>
                <a:ea typeface="Century Gothic Paneuropean Bold"/>
                <a:cs typeface="Century Gothic Paneuropean Bold"/>
                <a:sym typeface="Century Gothic Paneuropean Bold"/>
              </a:rPr>
              <a:t>VALUE ADDED TAX (VAT) </a:t>
            </a:r>
          </a:p>
        </p:txBody>
      </p:sp>
      <p:sp>
        <p:nvSpPr>
          <p:cNvPr name="TextBox 14" id="14"/>
          <p:cNvSpPr txBox="true"/>
          <p:nvPr/>
        </p:nvSpPr>
        <p:spPr>
          <a:xfrm rot="0">
            <a:off x="2931736" y="3462355"/>
            <a:ext cx="7307317" cy="5717787"/>
          </a:xfrm>
          <a:prstGeom prst="rect">
            <a:avLst/>
          </a:prstGeom>
        </p:spPr>
        <p:txBody>
          <a:bodyPr anchor="t" rtlCol="false" tIns="0" lIns="0" bIns="0" rIns="0">
            <a:spAutoFit/>
          </a:bodyPr>
          <a:lstStyle/>
          <a:p>
            <a:pPr algn="l">
              <a:lnSpc>
                <a:spcPts val="5096"/>
              </a:lnSpc>
            </a:pPr>
            <a:r>
              <a:rPr lang="en-US" sz="3640" b="true">
                <a:solidFill>
                  <a:srgbClr val="000000"/>
                </a:solidFill>
                <a:latin typeface="Century Gothic Paneuropean Bold"/>
                <a:ea typeface="Century Gothic Paneuropean Bold"/>
                <a:cs typeface="Century Gothic Paneuropean Bold"/>
                <a:sym typeface="Century Gothic Paneuropean Bold"/>
              </a:rPr>
              <a:t>VAT Threshold Increased:</a:t>
            </a:r>
          </a:p>
          <a:p>
            <a:pPr algn="l">
              <a:lnSpc>
                <a:spcPts val="5096"/>
              </a:lnSpc>
            </a:pPr>
          </a:p>
          <a:p>
            <a:pPr algn="l">
              <a:lnSpc>
                <a:spcPts val="5096"/>
              </a:lnSpc>
            </a:pPr>
            <a:r>
              <a:rPr lang="en-US" sz="3640">
                <a:solidFill>
                  <a:srgbClr val="000000"/>
                </a:solidFill>
                <a:latin typeface="Century Gothic Paneuropean"/>
                <a:ea typeface="Century Gothic Paneuropean"/>
                <a:cs typeface="Century Gothic Paneuropean"/>
                <a:sym typeface="Century Gothic Paneuropean"/>
              </a:rPr>
              <a:t>From ₱1.9 million to ₱3 million in annual sales.</a:t>
            </a:r>
          </a:p>
          <a:p>
            <a:pPr algn="l">
              <a:lnSpc>
                <a:spcPts val="5096"/>
              </a:lnSpc>
            </a:pPr>
          </a:p>
          <a:p>
            <a:pPr algn="l">
              <a:lnSpc>
                <a:spcPts val="5096"/>
              </a:lnSpc>
            </a:pPr>
            <a:r>
              <a:rPr lang="en-US" sz="3640">
                <a:solidFill>
                  <a:srgbClr val="000000"/>
                </a:solidFill>
                <a:latin typeface="Century Gothic Paneuropean"/>
                <a:ea typeface="Century Gothic Paneuropean"/>
                <a:cs typeface="Century Gothic Paneuropean"/>
                <a:sym typeface="Century Gothic Paneuropean"/>
              </a:rPr>
              <a:t>Small businesses earning ₱3M or less are exempt from VAT.</a:t>
            </a:r>
          </a:p>
          <a:p>
            <a:pPr algn="l">
              <a:lnSpc>
                <a:spcPts val="5096"/>
              </a:lnSpc>
            </a:pPr>
          </a:p>
          <a:p>
            <a:pPr algn="l">
              <a:lnSpc>
                <a:spcPts val="5096"/>
              </a:lnSpc>
            </a:pPr>
          </a:p>
        </p:txBody>
      </p:sp>
      <p:pic>
        <p:nvPicPr>
          <p:cNvPr name="Picture 15" id="15"/>
          <p:cNvPicPr>
            <a:picLocks noChangeAspect="true"/>
          </p:cNvPicPr>
          <p:nvPr/>
        </p:nvPicPr>
        <p:blipFill>
          <a:blip r:embed="rId4"/>
          <a:stretch>
            <a:fillRect/>
          </a:stretch>
        </p:blipFill>
        <p:spPr>
          <a:xfrm rot="0">
            <a:off x="10133756" y="2527330"/>
            <a:ext cx="6146675" cy="6027108"/>
          </a:xfrm>
          <a:prstGeom prst="rect">
            <a:avLst/>
          </a:prstGeom>
        </p:spPr>
      </p:pic>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5184933" y="923925"/>
            <a:ext cx="7918134" cy="1981404"/>
          </a:xfrm>
          <a:prstGeom prst="rect">
            <a:avLst/>
          </a:prstGeom>
        </p:spPr>
        <p:txBody>
          <a:bodyPr anchor="t" rtlCol="false" tIns="0" lIns="0" bIns="0" rIns="0">
            <a:spAutoFit/>
          </a:bodyPr>
          <a:lstStyle/>
          <a:p>
            <a:pPr algn="ctr">
              <a:lnSpc>
                <a:spcPts val="7990"/>
              </a:lnSpc>
            </a:pPr>
            <a:r>
              <a:rPr lang="en-US" b="true" sz="5707">
                <a:solidFill>
                  <a:srgbClr val="000000"/>
                </a:solidFill>
                <a:latin typeface="Century Gothic Paneuropean Bold"/>
                <a:ea typeface="Century Gothic Paneuropean Bold"/>
                <a:cs typeface="Century Gothic Paneuropean Bold"/>
                <a:sym typeface="Century Gothic Paneuropean Bold"/>
              </a:rPr>
              <a:t>VALUE ADDED TAX (VAT) </a:t>
            </a:r>
          </a:p>
        </p:txBody>
      </p:sp>
      <p:sp>
        <p:nvSpPr>
          <p:cNvPr name="TextBox 14" id="14"/>
          <p:cNvSpPr txBox="true"/>
          <p:nvPr/>
        </p:nvSpPr>
        <p:spPr>
          <a:xfrm rot="0">
            <a:off x="2690278" y="3132235"/>
            <a:ext cx="6973162" cy="6126065"/>
          </a:xfrm>
          <a:prstGeom prst="rect">
            <a:avLst/>
          </a:prstGeom>
        </p:spPr>
        <p:txBody>
          <a:bodyPr anchor="t" rtlCol="false" tIns="0" lIns="0" bIns="0" rIns="0">
            <a:spAutoFit/>
          </a:bodyPr>
          <a:lstStyle/>
          <a:p>
            <a:pPr algn="l">
              <a:lnSpc>
                <a:spcPts val="4457"/>
              </a:lnSpc>
            </a:pPr>
            <a:r>
              <a:rPr lang="en-US" sz="3184" b="true">
                <a:solidFill>
                  <a:srgbClr val="000000"/>
                </a:solidFill>
                <a:latin typeface="Century Gothic Paneuropean Bold"/>
                <a:ea typeface="Century Gothic Paneuropean Bold"/>
                <a:cs typeface="Century Gothic Paneuropean Bold"/>
                <a:sym typeface="Century Gothic Paneuropean Bold"/>
              </a:rPr>
              <a:t>Purpose of the Change:</a:t>
            </a:r>
          </a:p>
          <a:p>
            <a:pPr algn="l">
              <a:lnSpc>
                <a:spcPts val="4457"/>
              </a:lnSpc>
            </a:pPr>
          </a:p>
          <a:p>
            <a:pPr algn="l">
              <a:lnSpc>
                <a:spcPts val="4457"/>
              </a:lnSpc>
            </a:pPr>
            <a:r>
              <a:rPr lang="en-US" sz="3184">
                <a:solidFill>
                  <a:srgbClr val="000000"/>
                </a:solidFill>
                <a:latin typeface="Century Gothic Paneuropean"/>
                <a:ea typeface="Century Gothic Paneuropean"/>
                <a:cs typeface="Century Gothic Paneuropean"/>
                <a:sym typeface="Century Gothic Paneuropean"/>
              </a:rPr>
              <a:t>To make VAT system simpler and fairer.</a:t>
            </a:r>
          </a:p>
          <a:p>
            <a:pPr algn="l">
              <a:lnSpc>
                <a:spcPts val="4457"/>
              </a:lnSpc>
            </a:pPr>
          </a:p>
          <a:p>
            <a:pPr algn="l">
              <a:lnSpc>
                <a:spcPts val="4457"/>
              </a:lnSpc>
            </a:pPr>
            <a:r>
              <a:rPr lang="en-US" sz="3184">
                <a:solidFill>
                  <a:srgbClr val="000000"/>
                </a:solidFill>
                <a:latin typeface="Century Gothic Paneuropean"/>
                <a:ea typeface="Century Gothic Paneuropean"/>
                <a:cs typeface="Century Gothic Paneuropean"/>
                <a:sym typeface="Century Gothic Paneuropean"/>
              </a:rPr>
              <a:t>To reduce compliance costs for taxpayers and tax agencies.</a:t>
            </a:r>
          </a:p>
          <a:p>
            <a:pPr algn="l">
              <a:lnSpc>
                <a:spcPts val="4457"/>
              </a:lnSpc>
            </a:pPr>
          </a:p>
          <a:p>
            <a:pPr algn="l">
              <a:lnSpc>
                <a:spcPts val="4457"/>
              </a:lnSpc>
            </a:pPr>
            <a:r>
              <a:rPr lang="en-US" sz="3184">
                <a:solidFill>
                  <a:srgbClr val="000000"/>
                </a:solidFill>
                <a:latin typeface="Century Gothic Paneuropean"/>
                <a:ea typeface="Century Gothic Paneuropean"/>
                <a:cs typeface="Century Gothic Paneuropean"/>
                <a:sym typeface="Century Gothic Paneuropean"/>
              </a:rPr>
              <a:t>To help small businesses grow and create more jobs.</a:t>
            </a:r>
          </a:p>
          <a:p>
            <a:pPr algn="l">
              <a:lnSpc>
                <a:spcPts val="4457"/>
              </a:lnSpc>
            </a:pPr>
          </a:p>
        </p:txBody>
      </p:sp>
      <p:pic>
        <p:nvPicPr>
          <p:cNvPr name="Picture 15" id="15"/>
          <p:cNvPicPr>
            <a:picLocks noChangeAspect="true"/>
          </p:cNvPicPr>
          <p:nvPr/>
        </p:nvPicPr>
        <p:blipFill>
          <a:blip r:embed="rId4"/>
          <a:stretch>
            <a:fillRect/>
          </a:stretch>
        </p:blipFill>
        <p:spPr>
          <a:xfrm rot="0">
            <a:off x="10133756" y="2527330"/>
            <a:ext cx="6146675" cy="6027108"/>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5184933" y="923925"/>
            <a:ext cx="7918134" cy="1981404"/>
          </a:xfrm>
          <a:prstGeom prst="rect">
            <a:avLst/>
          </a:prstGeom>
        </p:spPr>
        <p:txBody>
          <a:bodyPr anchor="t" rtlCol="false" tIns="0" lIns="0" bIns="0" rIns="0">
            <a:spAutoFit/>
          </a:bodyPr>
          <a:lstStyle/>
          <a:p>
            <a:pPr algn="ctr">
              <a:lnSpc>
                <a:spcPts val="7990"/>
              </a:lnSpc>
            </a:pPr>
            <a:r>
              <a:rPr lang="en-US" b="true" sz="5707">
                <a:solidFill>
                  <a:srgbClr val="000000"/>
                </a:solidFill>
                <a:latin typeface="Century Gothic Paneuropean Bold"/>
                <a:ea typeface="Century Gothic Paneuropean Bold"/>
                <a:cs typeface="Century Gothic Paneuropean Bold"/>
                <a:sym typeface="Century Gothic Paneuropean Bold"/>
              </a:rPr>
              <a:t>VALUE ADDED TAX (VAT) </a:t>
            </a:r>
          </a:p>
        </p:txBody>
      </p:sp>
      <p:sp>
        <p:nvSpPr>
          <p:cNvPr name="TextBox 14" id="14"/>
          <p:cNvSpPr txBox="true"/>
          <p:nvPr/>
        </p:nvSpPr>
        <p:spPr>
          <a:xfrm rot="0">
            <a:off x="2385117" y="2955989"/>
            <a:ext cx="5599633" cy="5816536"/>
          </a:xfrm>
          <a:prstGeom prst="rect">
            <a:avLst/>
          </a:prstGeom>
        </p:spPr>
        <p:txBody>
          <a:bodyPr anchor="t" rtlCol="false" tIns="0" lIns="0" bIns="0" rIns="0">
            <a:spAutoFit/>
          </a:bodyPr>
          <a:lstStyle/>
          <a:p>
            <a:pPr algn="l">
              <a:lnSpc>
                <a:spcPts val="3853"/>
              </a:lnSpc>
            </a:pPr>
            <a:r>
              <a:rPr lang="en-US" sz="2752" b="true">
                <a:solidFill>
                  <a:srgbClr val="000000"/>
                </a:solidFill>
                <a:latin typeface="Century Gothic Paneuropean Bold"/>
                <a:ea typeface="Century Gothic Paneuropean Bold"/>
                <a:cs typeface="Century Gothic Paneuropean Bold"/>
                <a:sym typeface="Century Gothic Paneuropean Bold"/>
              </a:rPr>
              <a:t>VAT Exemptions (starting 2019 onwards):</a:t>
            </a:r>
          </a:p>
          <a:p>
            <a:pPr algn="l">
              <a:lnSpc>
                <a:spcPts val="3853"/>
              </a:lnSpc>
            </a:pPr>
          </a:p>
          <a:p>
            <a:pPr algn="l">
              <a:lnSpc>
                <a:spcPts val="3853"/>
              </a:lnSpc>
            </a:pPr>
            <a:r>
              <a:rPr lang="en-US" sz="2752" i="true" b="true">
                <a:solidFill>
                  <a:srgbClr val="000000"/>
                </a:solidFill>
                <a:latin typeface="Century Gothic Paneuropean Bold Italics"/>
                <a:ea typeface="Century Gothic Paneuropean Bold Italics"/>
                <a:cs typeface="Century Gothic Paneuropean Bold Italics"/>
                <a:sym typeface="Century Gothic Paneuropean Bold Italics"/>
              </a:rPr>
              <a:t>Medicines for:</a:t>
            </a:r>
          </a:p>
          <a:p>
            <a:pPr algn="l">
              <a:lnSpc>
                <a:spcPts val="3853"/>
              </a:lnSpc>
            </a:pPr>
            <a:r>
              <a:rPr lang="en-US" sz="2752">
                <a:solidFill>
                  <a:srgbClr val="000000"/>
                </a:solidFill>
                <a:latin typeface="Century Gothic Paneuropean"/>
                <a:ea typeface="Century Gothic Paneuropean"/>
                <a:cs typeface="Century Gothic Paneuropean"/>
                <a:sym typeface="Century Gothic Paneuropean"/>
              </a:rPr>
              <a:t>Hypertension</a:t>
            </a:r>
          </a:p>
          <a:p>
            <a:pPr algn="l">
              <a:lnSpc>
                <a:spcPts val="3853"/>
              </a:lnSpc>
            </a:pPr>
            <a:r>
              <a:rPr lang="en-US" sz="2752">
                <a:solidFill>
                  <a:srgbClr val="000000"/>
                </a:solidFill>
                <a:latin typeface="Century Gothic Paneuropean"/>
                <a:ea typeface="Century Gothic Paneuropean"/>
                <a:cs typeface="Century Gothic Paneuropean"/>
                <a:sym typeface="Century Gothic Paneuropean"/>
              </a:rPr>
              <a:t>High cholesterol</a:t>
            </a:r>
          </a:p>
          <a:p>
            <a:pPr algn="l">
              <a:lnSpc>
                <a:spcPts val="3853"/>
              </a:lnSpc>
            </a:pPr>
            <a:r>
              <a:rPr lang="en-US" sz="2752">
                <a:solidFill>
                  <a:srgbClr val="000000"/>
                </a:solidFill>
                <a:latin typeface="Century Gothic Paneuropean"/>
                <a:ea typeface="Century Gothic Paneuropean"/>
                <a:cs typeface="Century Gothic Paneuropean"/>
                <a:sym typeface="Century Gothic Paneuropean"/>
              </a:rPr>
              <a:t>Diabetes</a:t>
            </a:r>
          </a:p>
          <a:p>
            <a:pPr algn="l">
              <a:lnSpc>
                <a:spcPts val="3853"/>
              </a:lnSpc>
            </a:pPr>
          </a:p>
          <a:p>
            <a:pPr algn="l">
              <a:lnSpc>
                <a:spcPts val="3853"/>
              </a:lnSpc>
            </a:pPr>
            <a:r>
              <a:rPr lang="en-US" sz="2752" i="true" b="true">
                <a:solidFill>
                  <a:srgbClr val="000000"/>
                </a:solidFill>
                <a:latin typeface="Century Gothic Paneuropean Bold Italics"/>
                <a:ea typeface="Century Gothic Paneuropean Bold Italics"/>
                <a:cs typeface="Century Gothic Paneuropean Bold Italics"/>
                <a:sym typeface="Century Gothic Paneuropean Bold Italics"/>
              </a:rPr>
              <a:t>Purchases by</a:t>
            </a:r>
            <a:r>
              <a:rPr lang="en-US" sz="2752">
                <a:solidFill>
                  <a:srgbClr val="000000"/>
                </a:solidFill>
                <a:latin typeface="Century Gothic Paneuropean"/>
                <a:ea typeface="Century Gothic Paneuropean"/>
                <a:cs typeface="Century Gothic Paneuropean"/>
                <a:sym typeface="Century Gothic Paneuropean"/>
              </a:rPr>
              <a:t>:</a:t>
            </a:r>
          </a:p>
          <a:p>
            <a:pPr algn="l">
              <a:lnSpc>
                <a:spcPts val="3853"/>
              </a:lnSpc>
            </a:pPr>
            <a:r>
              <a:rPr lang="en-US" sz="2752">
                <a:solidFill>
                  <a:srgbClr val="000000"/>
                </a:solidFill>
                <a:latin typeface="Century Gothic Paneuropean"/>
                <a:ea typeface="Century Gothic Paneuropean"/>
                <a:cs typeface="Century Gothic Paneuropean"/>
                <a:sym typeface="Century Gothic Paneuropean"/>
              </a:rPr>
              <a:t>Senior citizens</a:t>
            </a:r>
          </a:p>
          <a:p>
            <a:pPr algn="l">
              <a:lnSpc>
                <a:spcPts val="3853"/>
              </a:lnSpc>
            </a:pPr>
            <a:r>
              <a:rPr lang="en-US" sz="2752">
                <a:solidFill>
                  <a:srgbClr val="000000"/>
                </a:solidFill>
                <a:latin typeface="Century Gothic Paneuropean"/>
                <a:ea typeface="Century Gothic Paneuropean"/>
                <a:cs typeface="Century Gothic Paneuropean"/>
                <a:sym typeface="Century Gothic Paneuropean"/>
              </a:rPr>
              <a:t>Persons with disabilities (PWDs)</a:t>
            </a:r>
          </a:p>
          <a:p>
            <a:pPr algn="l">
              <a:lnSpc>
                <a:spcPts val="3853"/>
              </a:lnSpc>
            </a:pPr>
          </a:p>
        </p:txBody>
      </p:sp>
      <p:sp>
        <p:nvSpPr>
          <p:cNvPr name="TextBox 15" id="15"/>
          <p:cNvSpPr txBox="true"/>
          <p:nvPr/>
        </p:nvSpPr>
        <p:spPr>
          <a:xfrm rot="0">
            <a:off x="10303250" y="3441764"/>
            <a:ext cx="5599633" cy="4844986"/>
          </a:xfrm>
          <a:prstGeom prst="rect">
            <a:avLst/>
          </a:prstGeom>
        </p:spPr>
        <p:txBody>
          <a:bodyPr anchor="t" rtlCol="false" tIns="0" lIns="0" bIns="0" rIns="0">
            <a:spAutoFit/>
          </a:bodyPr>
          <a:lstStyle/>
          <a:p>
            <a:pPr algn="l">
              <a:lnSpc>
                <a:spcPts val="3853"/>
              </a:lnSpc>
            </a:pPr>
            <a:r>
              <a:rPr lang="en-US" sz="2752" i="true" b="true">
                <a:solidFill>
                  <a:srgbClr val="000000"/>
                </a:solidFill>
                <a:latin typeface="Century Gothic Paneuropean Bold Italics"/>
                <a:ea typeface="Century Gothic Paneuropean Bold Italics"/>
                <a:cs typeface="Century Gothic Paneuropean Bold Italics"/>
                <a:sym typeface="Century Gothic Paneuropean Bold Italics"/>
              </a:rPr>
              <a:t>VAT Exemption on Housing:</a:t>
            </a:r>
          </a:p>
          <a:p>
            <a:pPr algn="l">
              <a:lnSpc>
                <a:spcPts val="3853"/>
              </a:lnSpc>
            </a:pPr>
          </a:p>
          <a:p>
            <a:pPr algn="l">
              <a:lnSpc>
                <a:spcPts val="3853"/>
              </a:lnSpc>
            </a:pPr>
            <a:r>
              <a:rPr lang="en-US" sz="2752">
                <a:solidFill>
                  <a:srgbClr val="000000"/>
                </a:solidFill>
                <a:latin typeface="Century Gothic Paneuropean"/>
                <a:ea typeface="Century Gothic Paneuropean"/>
                <a:cs typeface="Century Gothic Paneuropean"/>
                <a:sym typeface="Century Gothic Paneuropean"/>
              </a:rPr>
              <a:t>Starting 2021, houses costing less than ₱2 million are VAT-free.</a:t>
            </a:r>
          </a:p>
          <a:p>
            <a:pPr algn="l">
              <a:lnSpc>
                <a:spcPts val="3853"/>
              </a:lnSpc>
            </a:pPr>
          </a:p>
          <a:p>
            <a:pPr algn="l">
              <a:lnSpc>
                <a:spcPts val="3853"/>
              </a:lnSpc>
            </a:pPr>
            <a:r>
              <a:rPr lang="en-US" sz="2752" i="true" b="true">
                <a:solidFill>
                  <a:srgbClr val="000000"/>
                </a:solidFill>
                <a:latin typeface="Century Gothic Paneuropean Bold Italics"/>
                <a:ea typeface="Century Gothic Paneuropean Bold Italics"/>
                <a:cs typeface="Century Gothic Paneuropean Bold Italics"/>
                <a:sym typeface="Century Gothic Paneuropean Bold Italics"/>
              </a:rPr>
              <a:t>Other VAT-Exempt Sectors:</a:t>
            </a:r>
          </a:p>
          <a:p>
            <a:pPr algn="l">
              <a:lnSpc>
                <a:spcPts val="3853"/>
              </a:lnSpc>
            </a:pPr>
            <a:r>
              <a:rPr lang="en-US" sz="2752">
                <a:solidFill>
                  <a:srgbClr val="000000"/>
                </a:solidFill>
                <a:latin typeface="Century Gothic Paneuropean"/>
                <a:ea typeface="Century Gothic Paneuropean"/>
                <a:cs typeface="Century Gothic Paneuropean"/>
                <a:sym typeface="Century Gothic Paneuropean"/>
              </a:rPr>
              <a:t>Health</a:t>
            </a:r>
          </a:p>
          <a:p>
            <a:pPr algn="l">
              <a:lnSpc>
                <a:spcPts val="3853"/>
              </a:lnSpc>
            </a:pPr>
            <a:r>
              <a:rPr lang="en-US" sz="2752">
                <a:solidFill>
                  <a:srgbClr val="000000"/>
                </a:solidFill>
                <a:latin typeface="Century Gothic Paneuropean"/>
                <a:ea typeface="Century Gothic Paneuropean"/>
                <a:cs typeface="Century Gothic Paneuropean"/>
                <a:sym typeface="Century Gothic Paneuropean"/>
              </a:rPr>
              <a:t>Education</a:t>
            </a:r>
          </a:p>
          <a:p>
            <a:pPr algn="l">
              <a:lnSpc>
                <a:spcPts val="3853"/>
              </a:lnSpc>
            </a:pPr>
            <a:r>
              <a:rPr lang="en-US" sz="2752">
                <a:solidFill>
                  <a:srgbClr val="000000"/>
                </a:solidFill>
                <a:latin typeface="Century Gothic Paneuropean"/>
                <a:ea typeface="Century Gothic Paneuropean"/>
                <a:cs typeface="Century Gothic Paneuropean"/>
                <a:sym typeface="Century Gothic Paneuropean"/>
              </a:rPr>
              <a:t>Raw agriculture food</a:t>
            </a:r>
          </a:p>
          <a:p>
            <a:pPr algn="l">
              <a:lnSpc>
                <a:spcPts val="3853"/>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942176" y="393422"/>
            <a:ext cx="8403649" cy="884689"/>
          </a:xfrm>
          <a:prstGeom prst="rect">
            <a:avLst/>
          </a:prstGeom>
        </p:spPr>
        <p:txBody>
          <a:bodyPr anchor="t" rtlCol="false" tIns="0" lIns="0" bIns="0" rIns="0">
            <a:spAutoFit/>
          </a:bodyPr>
          <a:lstStyle/>
          <a:p>
            <a:pPr algn="ctr">
              <a:lnSpc>
                <a:spcPts val="7286"/>
              </a:lnSpc>
            </a:pPr>
            <a:r>
              <a:rPr lang="en-US" b="true" sz="5204">
                <a:solidFill>
                  <a:srgbClr val="000000"/>
                </a:solidFill>
                <a:latin typeface="Century Gothic Paneuropean Bold"/>
                <a:ea typeface="Century Gothic Paneuropean Bold"/>
                <a:cs typeface="Century Gothic Paneuropean Bold"/>
                <a:sym typeface="Century Gothic Paneuropean Bold"/>
              </a:rPr>
              <a:t>PASSIVE  INCOME </a:t>
            </a:r>
          </a:p>
        </p:txBody>
      </p:sp>
      <p:sp>
        <p:nvSpPr>
          <p:cNvPr name="Freeform 3" id="3"/>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2627328" y="1688140"/>
            <a:ext cx="13033344" cy="1968577"/>
          </a:xfrm>
          <a:prstGeom prst="rect">
            <a:avLst/>
          </a:prstGeom>
        </p:spPr>
        <p:txBody>
          <a:bodyPr anchor="t" rtlCol="false" tIns="0" lIns="0" bIns="0" rIns="0">
            <a:spAutoFit/>
          </a:bodyPr>
          <a:lstStyle/>
          <a:p>
            <a:pPr algn="ctr">
              <a:lnSpc>
                <a:spcPts val="3910"/>
              </a:lnSpc>
            </a:pPr>
            <a:r>
              <a:rPr lang="en-US" sz="2793">
                <a:solidFill>
                  <a:srgbClr val="000000"/>
                </a:solidFill>
                <a:latin typeface="Century Gothic Paneuropean"/>
                <a:ea typeface="Century Gothic Paneuropean"/>
                <a:cs typeface="Century Gothic Paneuropean"/>
                <a:sym typeface="Century Gothic Paneuropean"/>
              </a:rPr>
              <a:t>Train imposes higher taxes on some passive incomes, including interest income from dollar and other foreign currency deposits.</a:t>
            </a:r>
          </a:p>
          <a:p>
            <a:pPr algn="ctr">
              <a:lnSpc>
                <a:spcPts val="3910"/>
              </a:lnSpc>
            </a:pPr>
            <a:r>
              <a:rPr lang="en-US" sz="2793">
                <a:solidFill>
                  <a:srgbClr val="000000"/>
                </a:solidFill>
                <a:latin typeface="Century Gothic Paneuropean"/>
                <a:ea typeface="Century Gothic Paneuropean"/>
                <a:cs typeface="Century Gothic Paneuropean"/>
                <a:sym typeface="Century Gothic Paneuropean"/>
              </a:rPr>
              <a:t>There is also a significant increase in the tax on sale of shares of stocks.</a:t>
            </a:r>
          </a:p>
          <a:p>
            <a:pPr algn="ctr">
              <a:lnSpc>
                <a:spcPts val="3910"/>
              </a:lnSpc>
            </a:pPr>
          </a:p>
        </p:txBody>
      </p:sp>
      <p:sp>
        <p:nvSpPr>
          <p:cNvPr name="TextBox 15" id="15"/>
          <p:cNvSpPr txBox="true"/>
          <p:nvPr/>
        </p:nvSpPr>
        <p:spPr>
          <a:xfrm rot="0">
            <a:off x="1852001" y="4066292"/>
            <a:ext cx="13033344" cy="481794"/>
          </a:xfrm>
          <a:prstGeom prst="rect">
            <a:avLst/>
          </a:prstGeom>
        </p:spPr>
        <p:txBody>
          <a:bodyPr anchor="t" rtlCol="false" tIns="0" lIns="0" bIns="0" rIns="0">
            <a:spAutoFit/>
          </a:bodyPr>
          <a:lstStyle/>
          <a:p>
            <a:pPr algn="ctr">
              <a:lnSpc>
                <a:spcPts val="3910"/>
              </a:lnSpc>
            </a:pPr>
            <a:r>
              <a:rPr lang="en-US" sz="2793">
                <a:solidFill>
                  <a:srgbClr val="000000"/>
                </a:solidFill>
                <a:latin typeface="Century Gothic Paneuropean"/>
                <a:ea typeface="Century Gothic Paneuropean"/>
                <a:cs typeface="Century Gothic Paneuropean"/>
                <a:sym typeface="Century Gothic Paneuropean"/>
              </a:rPr>
              <a:t>PASSIVE INCOME.          	                            NIRC	                     TRAIN</a:t>
            </a:r>
          </a:p>
        </p:txBody>
      </p:sp>
      <p:sp>
        <p:nvSpPr>
          <p:cNvPr name="TextBox 16" id="16"/>
          <p:cNvSpPr txBox="true"/>
          <p:nvPr/>
        </p:nvSpPr>
        <p:spPr>
          <a:xfrm rot="0">
            <a:off x="1269386" y="4957661"/>
            <a:ext cx="6306922" cy="977388"/>
          </a:xfrm>
          <a:prstGeom prst="rect">
            <a:avLst/>
          </a:prstGeom>
        </p:spPr>
        <p:txBody>
          <a:bodyPr anchor="t" rtlCol="false" tIns="0" lIns="0" bIns="0" rIns="0">
            <a:spAutoFit/>
          </a:bodyPr>
          <a:lstStyle/>
          <a:p>
            <a:pPr algn="ctr">
              <a:lnSpc>
                <a:spcPts val="3910"/>
              </a:lnSpc>
            </a:pPr>
            <a:r>
              <a:rPr lang="en-US" sz="2793">
                <a:solidFill>
                  <a:srgbClr val="000000"/>
                </a:solidFill>
                <a:latin typeface="Century Gothic Paneuropean"/>
                <a:ea typeface="Century Gothic Paneuropean"/>
                <a:cs typeface="Century Gothic Paneuropean"/>
                <a:sym typeface="Century Gothic Paneuropean"/>
              </a:rPr>
              <a:t>Interest from foreign currency deposit</a:t>
            </a:r>
          </a:p>
        </p:txBody>
      </p:sp>
      <p:sp>
        <p:nvSpPr>
          <p:cNvPr name="TextBox 17" id="17"/>
          <p:cNvSpPr txBox="true"/>
          <p:nvPr/>
        </p:nvSpPr>
        <p:spPr>
          <a:xfrm rot="0">
            <a:off x="1269386" y="6507768"/>
            <a:ext cx="6306922" cy="977388"/>
          </a:xfrm>
          <a:prstGeom prst="rect">
            <a:avLst/>
          </a:prstGeom>
        </p:spPr>
        <p:txBody>
          <a:bodyPr anchor="t" rtlCol="false" tIns="0" lIns="0" bIns="0" rIns="0">
            <a:spAutoFit/>
          </a:bodyPr>
          <a:lstStyle/>
          <a:p>
            <a:pPr algn="ctr">
              <a:lnSpc>
                <a:spcPts val="3910"/>
              </a:lnSpc>
            </a:pPr>
            <a:r>
              <a:rPr lang="en-US" sz="2793">
                <a:solidFill>
                  <a:srgbClr val="000000"/>
                </a:solidFill>
                <a:latin typeface="Century Gothic Paneuropean"/>
                <a:ea typeface="Century Gothic Paneuropean"/>
                <a:cs typeface="Century Gothic Paneuropean"/>
                <a:sym typeface="Century Gothic Paneuropean"/>
              </a:rPr>
              <a:t>Interest income from pre-terminated long term deposits</a:t>
            </a:r>
          </a:p>
        </p:txBody>
      </p:sp>
      <p:sp>
        <p:nvSpPr>
          <p:cNvPr name="TextBox 18" id="18"/>
          <p:cNvSpPr txBox="true"/>
          <p:nvPr/>
        </p:nvSpPr>
        <p:spPr>
          <a:xfrm rot="0">
            <a:off x="1269386" y="8280912"/>
            <a:ext cx="6306922" cy="481794"/>
          </a:xfrm>
          <a:prstGeom prst="rect">
            <a:avLst/>
          </a:prstGeom>
        </p:spPr>
        <p:txBody>
          <a:bodyPr anchor="t" rtlCol="false" tIns="0" lIns="0" bIns="0" rIns="0">
            <a:spAutoFit/>
          </a:bodyPr>
          <a:lstStyle/>
          <a:p>
            <a:pPr algn="ctr">
              <a:lnSpc>
                <a:spcPts val="3910"/>
              </a:lnSpc>
            </a:pPr>
            <a:r>
              <a:rPr lang="en-US" sz="2793">
                <a:solidFill>
                  <a:srgbClr val="000000"/>
                </a:solidFill>
                <a:latin typeface="Century Gothic Paneuropean"/>
                <a:ea typeface="Century Gothic Paneuropean"/>
                <a:cs typeface="Century Gothic Paneuropean"/>
                <a:sym typeface="Century Gothic Paneuropean"/>
              </a:rPr>
              <a:t>PCSO winnings</a:t>
            </a:r>
          </a:p>
        </p:txBody>
      </p:sp>
      <p:sp>
        <p:nvSpPr>
          <p:cNvPr name="TextBox 19" id="19"/>
          <p:cNvSpPr txBox="true"/>
          <p:nvPr/>
        </p:nvSpPr>
        <p:spPr>
          <a:xfrm rot="0">
            <a:off x="8578423" y="4993136"/>
            <a:ext cx="6306922" cy="481794"/>
          </a:xfrm>
          <a:prstGeom prst="rect">
            <a:avLst/>
          </a:prstGeom>
        </p:spPr>
        <p:txBody>
          <a:bodyPr anchor="t" rtlCol="false" tIns="0" lIns="0" bIns="0" rIns="0">
            <a:spAutoFit/>
          </a:bodyPr>
          <a:lstStyle/>
          <a:p>
            <a:pPr algn="ctr">
              <a:lnSpc>
                <a:spcPts val="3910"/>
              </a:lnSpc>
            </a:pPr>
            <a:r>
              <a:rPr lang="en-US" sz="2793">
                <a:solidFill>
                  <a:srgbClr val="000000"/>
                </a:solidFill>
                <a:latin typeface="Century Gothic Paneuropean"/>
                <a:ea typeface="Century Gothic Paneuropean"/>
                <a:cs typeface="Century Gothic Paneuropean"/>
                <a:sym typeface="Century Gothic Paneuropean"/>
              </a:rPr>
              <a:t>7.5%                       	15%</a:t>
            </a:r>
          </a:p>
        </p:txBody>
      </p:sp>
      <p:sp>
        <p:nvSpPr>
          <p:cNvPr name="TextBox 20" id="20"/>
          <p:cNvSpPr txBox="true"/>
          <p:nvPr/>
        </p:nvSpPr>
        <p:spPr>
          <a:xfrm rot="0">
            <a:off x="8578423" y="6460808"/>
            <a:ext cx="6306922" cy="481794"/>
          </a:xfrm>
          <a:prstGeom prst="rect">
            <a:avLst/>
          </a:prstGeom>
        </p:spPr>
        <p:txBody>
          <a:bodyPr anchor="t" rtlCol="false" tIns="0" lIns="0" bIns="0" rIns="0">
            <a:spAutoFit/>
          </a:bodyPr>
          <a:lstStyle/>
          <a:p>
            <a:pPr algn="ctr">
              <a:lnSpc>
                <a:spcPts val="3910"/>
              </a:lnSpc>
            </a:pPr>
            <a:r>
              <a:rPr lang="en-US" sz="2793">
                <a:solidFill>
                  <a:srgbClr val="000000"/>
                </a:solidFill>
                <a:latin typeface="Century Gothic Paneuropean"/>
                <a:ea typeface="Century Gothic Paneuropean"/>
                <a:cs typeface="Century Gothic Paneuropean"/>
                <a:sym typeface="Century Gothic Paneuropean"/>
              </a:rPr>
              <a:t>5–20%                   	  20%</a:t>
            </a:r>
          </a:p>
        </p:txBody>
      </p:sp>
      <p:sp>
        <p:nvSpPr>
          <p:cNvPr name="TextBox 21" id="21"/>
          <p:cNvSpPr txBox="true"/>
          <p:nvPr/>
        </p:nvSpPr>
        <p:spPr>
          <a:xfrm rot="0">
            <a:off x="9706961" y="8068590"/>
            <a:ext cx="1767479" cy="481794"/>
          </a:xfrm>
          <a:prstGeom prst="rect">
            <a:avLst/>
          </a:prstGeom>
        </p:spPr>
        <p:txBody>
          <a:bodyPr anchor="t" rtlCol="false" tIns="0" lIns="0" bIns="0" rIns="0">
            <a:spAutoFit/>
          </a:bodyPr>
          <a:lstStyle/>
          <a:p>
            <a:pPr algn="ctr">
              <a:lnSpc>
                <a:spcPts val="3910"/>
              </a:lnSpc>
            </a:pPr>
            <a:r>
              <a:rPr lang="en-US" sz="2793">
                <a:solidFill>
                  <a:srgbClr val="000000"/>
                </a:solidFill>
                <a:latin typeface="Century Gothic Paneuropean"/>
                <a:ea typeface="Century Gothic Paneuropean"/>
                <a:cs typeface="Century Gothic Paneuropean"/>
                <a:sym typeface="Century Gothic Paneuropean"/>
              </a:rPr>
              <a:t>exempt	  </a:t>
            </a:r>
          </a:p>
        </p:txBody>
      </p:sp>
      <p:sp>
        <p:nvSpPr>
          <p:cNvPr name="TextBox 22" id="22"/>
          <p:cNvSpPr txBox="true"/>
          <p:nvPr/>
        </p:nvSpPr>
        <p:spPr>
          <a:xfrm rot="0">
            <a:off x="12282314" y="8068590"/>
            <a:ext cx="2725553" cy="977388"/>
          </a:xfrm>
          <a:prstGeom prst="rect">
            <a:avLst/>
          </a:prstGeom>
        </p:spPr>
        <p:txBody>
          <a:bodyPr anchor="t" rtlCol="false" tIns="0" lIns="0" bIns="0" rIns="0">
            <a:spAutoFit/>
          </a:bodyPr>
          <a:lstStyle/>
          <a:p>
            <a:pPr algn="ctr">
              <a:lnSpc>
                <a:spcPts val="3910"/>
              </a:lnSpc>
            </a:pPr>
            <a:r>
              <a:rPr lang="en-US" sz="2793">
                <a:solidFill>
                  <a:srgbClr val="000000"/>
                </a:solidFill>
                <a:latin typeface="Century Gothic Paneuropean"/>
                <a:ea typeface="Century Gothic Paneuropean"/>
                <a:cs typeface="Century Gothic Paneuropean"/>
                <a:sym typeface="Century Gothic Paneuropean"/>
              </a:rPr>
              <a:t>20% if more than ₱10,000</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3222234" y="876300"/>
            <a:ext cx="11831676" cy="2837225"/>
          </a:xfrm>
          <a:prstGeom prst="rect">
            <a:avLst/>
          </a:prstGeom>
        </p:spPr>
        <p:txBody>
          <a:bodyPr anchor="t" rtlCol="false" tIns="0" lIns="0" bIns="0" rIns="0">
            <a:spAutoFit/>
          </a:bodyPr>
          <a:lstStyle/>
          <a:p>
            <a:pPr algn="ctr">
              <a:lnSpc>
                <a:spcPts val="11457"/>
              </a:lnSpc>
            </a:pPr>
            <a:r>
              <a:rPr lang="en-US" b="true" sz="8184">
                <a:solidFill>
                  <a:srgbClr val="000000"/>
                </a:solidFill>
                <a:latin typeface="Century Gothic Paneuropean Bold"/>
                <a:ea typeface="Century Gothic Paneuropean Bold"/>
                <a:cs typeface="Century Gothic Paneuropean Bold"/>
                <a:sym typeface="Century Gothic Paneuropean Bold"/>
              </a:rPr>
              <a:t>LEARNING OBJECTIVES</a:t>
            </a:r>
          </a:p>
          <a:p>
            <a:pPr algn="ctr">
              <a:lnSpc>
                <a:spcPts val="11457"/>
              </a:lnSpc>
            </a:pPr>
          </a:p>
        </p:txBody>
      </p:sp>
      <p:sp>
        <p:nvSpPr>
          <p:cNvPr name="TextBox 9" id="9"/>
          <p:cNvSpPr txBox="true"/>
          <p:nvPr/>
        </p:nvSpPr>
        <p:spPr>
          <a:xfrm rot="0">
            <a:off x="1022772" y="3008973"/>
            <a:ext cx="16230600" cy="9874855"/>
          </a:xfrm>
          <a:prstGeom prst="rect">
            <a:avLst/>
          </a:prstGeom>
        </p:spPr>
        <p:txBody>
          <a:bodyPr anchor="t" rtlCol="false" tIns="0" lIns="0" bIns="0" rIns="0">
            <a:spAutoFit/>
          </a:bodyPr>
          <a:lstStyle/>
          <a:p>
            <a:pPr algn="ctr">
              <a:lnSpc>
                <a:spcPts val="5647"/>
              </a:lnSpc>
            </a:pPr>
            <a:r>
              <a:rPr lang="en-US" sz="4034">
                <a:solidFill>
                  <a:srgbClr val="000000"/>
                </a:solidFill>
                <a:latin typeface="Century Gothic Paneuropean"/>
                <a:ea typeface="Century Gothic Paneuropean"/>
                <a:cs typeface="Century Gothic Paneuropean"/>
                <a:sym typeface="Century Gothic Paneuropean"/>
              </a:rPr>
              <a:t>After reading this INFORMATION SHEET, YOU MUST be able to:</a:t>
            </a:r>
          </a:p>
          <a:p>
            <a:pPr algn="ctr">
              <a:lnSpc>
                <a:spcPts val="5647"/>
              </a:lnSpc>
            </a:pPr>
          </a:p>
          <a:p>
            <a:pPr algn="ctr" marL="870967" indent="-435483" lvl="1">
              <a:lnSpc>
                <a:spcPts val="5647"/>
              </a:lnSpc>
              <a:buAutoNum type="arabicPeriod" startAt="1"/>
            </a:pPr>
            <a:r>
              <a:rPr lang="en-US" sz="4034">
                <a:solidFill>
                  <a:srgbClr val="000000"/>
                </a:solidFill>
                <a:latin typeface="Century Gothic Paneuropean"/>
                <a:ea typeface="Century Gothic Paneuropean"/>
                <a:cs typeface="Century Gothic Paneuropean"/>
                <a:sym typeface="Century Gothic Paneuropean"/>
              </a:rPr>
              <a:t>Understand the importance and purpose of Train Law;</a:t>
            </a:r>
          </a:p>
          <a:p>
            <a:pPr algn="ctr" marL="870967" indent="-435483" lvl="1">
              <a:lnSpc>
                <a:spcPts val="5647"/>
              </a:lnSpc>
              <a:buAutoNum type="arabicPeriod" startAt="1"/>
            </a:pPr>
            <a:r>
              <a:rPr lang="en-US" sz="4034">
                <a:solidFill>
                  <a:srgbClr val="000000"/>
                </a:solidFill>
                <a:latin typeface="Century Gothic Paneuropean"/>
                <a:ea typeface="Century Gothic Paneuropean"/>
                <a:cs typeface="Century Gothic Paneuropean"/>
                <a:sym typeface="Century Gothic Paneuropean"/>
              </a:rPr>
              <a:t>Analyze the changes in the tax system brought by the Train Law. Specifically, the students will use a brainwriting activity to come up with their own ideas and thoughts on how Train Law affects the Philippine economy.</a:t>
            </a:r>
          </a:p>
          <a:p>
            <a:pPr algn="ctr">
              <a:lnSpc>
                <a:spcPts val="5647"/>
              </a:lnSpc>
            </a:pPr>
          </a:p>
          <a:p>
            <a:pPr algn="ctr">
              <a:lnSpc>
                <a:spcPts val="5647"/>
              </a:lnSpc>
            </a:pPr>
          </a:p>
          <a:p>
            <a:pPr algn="ctr">
              <a:lnSpc>
                <a:spcPts val="5647"/>
              </a:lnSpc>
            </a:pPr>
          </a:p>
          <a:p>
            <a:pPr algn="ctr">
              <a:lnSpc>
                <a:spcPts val="5647"/>
              </a:lnSpc>
            </a:pPr>
          </a:p>
          <a:p>
            <a:pPr algn="ctr">
              <a:lnSpc>
                <a:spcPts val="5647"/>
              </a:lnSpc>
            </a:pPr>
          </a:p>
          <a:p>
            <a:pPr algn="ctr">
              <a:lnSpc>
                <a:spcPts val="5647"/>
              </a:lnSpc>
            </a:pPr>
          </a:p>
          <a:p>
            <a:pPr algn="ctr">
              <a:lnSpc>
                <a:spcPts val="5647"/>
              </a:lnSpc>
            </a:pPr>
          </a:p>
        </p:txBody>
      </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773924" y="393422"/>
            <a:ext cx="4740152" cy="884689"/>
          </a:xfrm>
          <a:prstGeom prst="rect">
            <a:avLst/>
          </a:prstGeom>
        </p:spPr>
        <p:txBody>
          <a:bodyPr anchor="t" rtlCol="false" tIns="0" lIns="0" bIns="0" rIns="0">
            <a:spAutoFit/>
          </a:bodyPr>
          <a:lstStyle/>
          <a:p>
            <a:pPr algn="ctr">
              <a:lnSpc>
                <a:spcPts val="7286"/>
              </a:lnSpc>
            </a:pPr>
            <a:r>
              <a:rPr lang="en-US" b="true" sz="5204">
                <a:solidFill>
                  <a:srgbClr val="000000"/>
                </a:solidFill>
                <a:latin typeface="Century Gothic Paneuropean Bold"/>
                <a:ea typeface="Century Gothic Paneuropean Bold"/>
                <a:cs typeface="Century Gothic Paneuropean Bold"/>
                <a:sym typeface="Century Gothic Paneuropean Bold"/>
              </a:rPr>
              <a:t>EXCISE TAX</a:t>
            </a:r>
          </a:p>
        </p:txBody>
      </p:sp>
      <p:sp>
        <p:nvSpPr>
          <p:cNvPr name="Freeform 3" id="3"/>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2627328" y="1688140"/>
            <a:ext cx="13033344" cy="977388"/>
          </a:xfrm>
          <a:prstGeom prst="rect">
            <a:avLst/>
          </a:prstGeom>
        </p:spPr>
        <p:txBody>
          <a:bodyPr anchor="t" rtlCol="false" tIns="0" lIns="0" bIns="0" rIns="0">
            <a:spAutoFit/>
          </a:bodyPr>
          <a:lstStyle/>
          <a:p>
            <a:pPr algn="ctr">
              <a:lnSpc>
                <a:spcPts val="3910"/>
              </a:lnSpc>
            </a:pPr>
            <a:r>
              <a:rPr lang="en-US" sz="2793">
                <a:solidFill>
                  <a:srgbClr val="000000"/>
                </a:solidFill>
                <a:latin typeface="Century Gothic Paneuropean"/>
                <a:ea typeface="Century Gothic Paneuropean"/>
                <a:cs typeface="Century Gothic Paneuropean"/>
                <a:sym typeface="Century Gothic Paneuropean"/>
              </a:rPr>
              <a:t>Train imposes higher excise taxes on cigarettes, manufactured oils (petroleum products), mineral products and automobiles.</a:t>
            </a:r>
          </a:p>
        </p:txBody>
      </p:sp>
      <p:sp>
        <p:nvSpPr>
          <p:cNvPr name="TextBox 15" id="15"/>
          <p:cNvSpPr txBox="true"/>
          <p:nvPr/>
        </p:nvSpPr>
        <p:spPr>
          <a:xfrm rot="0">
            <a:off x="2197117" y="4291615"/>
            <a:ext cx="5433653" cy="1637095"/>
          </a:xfrm>
          <a:prstGeom prst="rect">
            <a:avLst/>
          </a:prstGeom>
        </p:spPr>
        <p:txBody>
          <a:bodyPr anchor="t" rtlCol="false" tIns="0" lIns="0" bIns="0" rIns="0">
            <a:spAutoFit/>
          </a:bodyPr>
          <a:lstStyle/>
          <a:p>
            <a:pPr algn="ctr">
              <a:lnSpc>
                <a:spcPts val="4337"/>
              </a:lnSpc>
            </a:pPr>
            <a:r>
              <a:rPr lang="en-US" sz="3098">
                <a:solidFill>
                  <a:srgbClr val="000000"/>
                </a:solidFill>
                <a:latin typeface="Century Gothic Paneuropean"/>
                <a:ea typeface="Century Gothic Paneuropean"/>
                <a:cs typeface="Century Gothic Paneuropean"/>
                <a:sym typeface="Century Gothic Paneuropean"/>
              </a:rPr>
              <a:t>Sale of shares of stocks not</a:t>
            </a:r>
          </a:p>
          <a:p>
            <a:pPr algn="ctr">
              <a:lnSpc>
                <a:spcPts val="4337"/>
              </a:lnSpc>
            </a:pPr>
            <a:r>
              <a:rPr lang="en-US" sz="3098">
                <a:solidFill>
                  <a:srgbClr val="000000"/>
                </a:solidFill>
                <a:latin typeface="Century Gothic Paneuropean"/>
                <a:ea typeface="Century Gothic Paneuropean"/>
                <a:cs typeface="Century Gothic Paneuropean"/>
                <a:sym typeface="Century Gothic Paneuropean"/>
              </a:rPr>
              <a:t> traded through stock exchange	  </a:t>
            </a:r>
          </a:p>
        </p:txBody>
      </p:sp>
      <p:sp>
        <p:nvSpPr>
          <p:cNvPr name="TextBox 16" id="16"/>
          <p:cNvSpPr txBox="true"/>
          <p:nvPr/>
        </p:nvSpPr>
        <p:spPr>
          <a:xfrm rot="0">
            <a:off x="2197117" y="6958362"/>
            <a:ext cx="5433653" cy="1637095"/>
          </a:xfrm>
          <a:prstGeom prst="rect">
            <a:avLst/>
          </a:prstGeom>
        </p:spPr>
        <p:txBody>
          <a:bodyPr anchor="t" rtlCol="false" tIns="0" lIns="0" bIns="0" rIns="0">
            <a:spAutoFit/>
          </a:bodyPr>
          <a:lstStyle/>
          <a:p>
            <a:pPr algn="ctr">
              <a:lnSpc>
                <a:spcPts val="4337"/>
              </a:lnSpc>
            </a:pPr>
            <a:r>
              <a:rPr lang="en-US" sz="3098">
                <a:solidFill>
                  <a:srgbClr val="000000"/>
                </a:solidFill>
                <a:latin typeface="Century Gothic Paneuropean"/>
                <a:ea typeface="Century Gothic Paneuropean"/>
                <a:cs typeface="Century Gothic Paneuropean"/>
                <a:sym typeface="Century Gothic Paneuropean"/>
              </a:rPr>
              <a:t>Sale of Shares of Stock Listed and Traded through the Local Stock Exchange</a:t>
            </a:r>
          </a:p>
        </p:txBody>
      </p:sp>
      <p:sp>
        <p:nvSpPr>
          <p:cNvPr name="TextBox 17" id="17"/>
          <p:cNvSpPr txBox="true"/>
          <p:nvPr/>
        </p:nvSpPr>
        <p:spPr>
          <a:xfrm rot="0">
            <a:off x="9728209" y="4291615"/>
            <a:ext cx="5433653" cy="537683"/>
          </a:xfrm>
          <a:prstGeom prst="rect">
            <a:avLst/>
          </a:prstGeom>
        </p:spPr>
        <p:txBody>
          <a:bodyPr anchor="t" rtlCol="false" tIns="0" lIns="0" bIns="0" rIns="0">
            <a:spAutoFit/>
          </a:bodyPr>
          <a:lstStyle/>
          <a:p>
            <a:pPr algn="ctr">
              <a:lnSpc>
                <a:spcPts val="4337"/>
              </a:lnSpc>
            </a:pPr>
            <a:r>
              <a:rPr lang="en-US" sz="3098">
                <a:solidFill>
                  <a:srgbClr val="000000"/>
                </a:solidFill>
                <a:latin typeface="Century Gothic Paneuropean"/>
                <a:ea typeface="Century Gothic Paneuropean"/>
                <a:cs typeface="Century Gothic Paneuropean"/>
                <a:sym typeface="Century Gothic Paneuropean"/>
              </a:rPr>
              <a:t>5–10%   	                 15%</a:t>
            </a:r>
          </a:p>
        </p:txBody>
      </p:sp>
      <p:sp>
        <p:nvSpPr>
          <p:cNvPr name="TextBox 18" id="18"/>
          <p:cNvSpPr txBox="true"/>
          <p:nvPr/>
        </p:nvSpPr>
        <p:spPr>
          <a:xfrm rot="0">
            <a:off x="10270363" y="6958362"/>
            <a:ext cx="1902192" cy="537683"/>
          </a:xfrm>
          <a:prstGeom prst="rect">
            <a:avLst/>
          </a:prstGeom>
        </p:spPr>
        <p:txBody>
          <a:bodyPr anchor="t" rtlCol="false" tIns="0" lIns="0" bIns="0" rIns="0">
            <a:spAutoFit/>
          </a:bodyPr>
          <a:lstStyle/>
          <a:p>
            <a:pPr algn="ctr">
              <a:lnSpc>
                <a:spcPts val="4337"/>
              </a:lnSpc>
            </a:pPr>
            <a:r>
              <a:rPr lang="en-US" sz="3098">
                <a:solidFill>
                  <a:srgbClr val="000000"/>
                </a:solidFill>
                <a:latin typeface="Century Gothic Paneuropean"/>
                <a:ea typeface="Century Gothic Paneuropean"/>
                <a:cs typeface="Century Gothic Paneuropean"/>
                <a:sym typeface="Century Gothic Paneuropean"/>
              </a:rPr>
              <a:t>½ of 1%	 </a:t>
            </a:r>
          </a:p>
        </p:txBody>
      </p:sp>
      <p:sp>
        <p:nvSpPr>
          <p:cNvPr name="TextBox 19" id="19"/>
          <p:cNvSpPr txBox="true"/>
          <p:nvPr/>
        </p:nvSpPr>
        <p:spPr>
          <a:xfrm rot="0">
            <a:off x="13606148" y="6958362"/>
            <a:ext cx="2206857" cy="537683"/>
          </a:xfrm>
          <a:prstGeom prst="rect">
            <a:avLst/>
          </a:prstGeom>
        </p:spPr>
        <p:txBody>
          <a:bodyPr anchor="t" rtlCol="false" tIns="0" lIns="0" bIns="0" rIns="0">
            <a:spAutoFit/>
          </a:bodyPr>
          <a:lstStyle/>
          <a:p>
            <a:pPr algn="ctr">
              <a:lnSpc>
                <a:spcPts val="4337"/>
              </a:lnSpc>
            </a:pPr>
            <a:r>
              <a:rPr lang="en-US" sz="3098">
                <a:solidFill>
                  <a:srgbClr val="000000"/>
                </a:solidFill>
                <a:latin typeface="Century Gothic Paneuropean"/>
                <a:ea typeface="Century Gothic Paneuropean"/>
                <a:cs typeface="Century Gothic Paneuropean"/>
                <a:sym typeface="Century Gothic Paneuropean"/>
              </a:rPr>
              <a:t>6/10 of 1%</a:t>
            </a:r>
          </a:p>
        </p:txBody>
      </p:sp>
      <p:sp>
        <p:nvSpPr>
          <p:cNvPr name="TextBox 20" id="20"/>
          <p:cNvSpPr txBox="true"/>
          <p:nvPr/>
        </p:nvSpPr>
        <p:spPr>
          <a:xfrm rot="0">
            <a:off x="2735691" y="3209730"/>
            <a:ext cx="12426171" cy="537683"/>
          </a:xfrm>
          <a:prstGeom prst="rect">
            <a:avLst/>
          </a:prstGeom>
        </p:spPr>
        <p:txBody>
          <a:bodyPr anchor="t" rtlCol="false" tIns="0" lIns="0" bIns="0" rIns="0">
            <a:spAutoFit/>
          </a:bodyPr>
          <a:lstStyle/>
          <a:p>
            <a:pPr algn="ctr">
              <a:lnSpc>
                <a:spcPts val="4337"/>
              </a:lnSpc>
            </a:pPr>
            <a:r>
              <a:rPr lang="en-US" sz="3098">
                <a:solidFill>
                  <a:srgbClr val="000000"/>
                </a:solidFill>
                <a:latin typeface="Century Gothic Paneuropean"/>
                <a:ea typeface="Century Gothic Paneuropean"/>
                <a:cs typeface="Century Gothic Paneuropean"/>
                <a:sym typeface="Century Gothic Paneuropean"/>
              </a:rPr>
              <a:t>KINDS OF SHARES.        	                             NIRC	                 TRAIN</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185878" y="538728"/>
            <a:ext cx="7916243" cy="884695"/>
          </a:xfrm>
          <a:prstGeom prst="rect">
            <a:avLst/>
          </a:prstGeom>
        </p:spPr>
        <p:txBody>
          <a:bodyPr anchor="t" rtlCol="false" tIns="0" lIns="0" bIns="0" rIns="0">
            <a:spAutoFit/>
          </a:bodyPr>
          <a:lstStyle/>
          <a:p>
            <a:pPr algn="ctr">
              <a:lnSpc>
                <a:spcPts val="7286"/>
              </a:lnSpc>
            </a:pPr>
            <a:r>
              <a:rPr lang="en-US" b="true" sz="5204">
                <a:solidFill>
                  <a:srgbClr val="000000"/>
                </a:solidFill>
                <a:latin typeface="Century Gothic Paneuropean Bold"/>
                <a:ea typeface="Century Gothic Paneuropean Bold"/>
                <a:cs typeface="Century Gothic Paneuropean Bold"/>
                <a:sym typeface="Century Gothic Paneuropean Bold"/>
              </a:rPr>
              <a:t>DOCUMENT STAMP TAX</a:t>
            </a:r>
          </a:p>
        </p:txBody>
      </p:sp>
      <p:sp>
        <p:nvSpPr>
          <p:cNvPr name="TextBox 3" id="3"/>
          <p:cNvSpPr txBox="true"/>
          <p:nvPr/>
        </p:nvSpPr>
        <p:spPr>
          <a:xfrm rot="0">
            <a:off x="1769609" y="2990868"/>
            <a:ext cx="14748782" cy="4229064"/>
          </a:xfrm>
          <a:prstGeom prst="rect">
            <a:avLst/>
          </a:prstGeom>
        </p:spPr>
        <p:txBody>
          <a:bodyPr anchor="t" rtlCol="false" tIns="0" lIns="0" bIns="0" rIns="0">
            <a:spAutoFit/>
          </a:bodyPr>
          <a:lstStyle/>
          <a:p>
            <a:pPr algn="l" marL="873489" indent="-436745" lvl="1">
              <a:lnSpc>
                <a:spcPts val="5664"/>
              </a:lnSpc>
              <a:buFont typeface="Arial"/>
              <a:buChar char="•"/>
            </a:pPr>
            <a:r>
              <a:rPr lang="en-US" sz="4045">
                <a:solidFill>
                  <a:srgbClr val="000000"/>
                </a:solidFill>
                <a:latin typeface="Century Gothic Paneuropean"/>
                <a:ea typeface="Century Gothic Paneuropean"/>
                <a:cs typeface="Century Gothic Paneuropean"/>
                <a:sym typeface="Century Gothic Paneuropean"/>
              </a:rPr>
              <a:t>Documentary Stamp Tax (DST) is a tax applied on the execution of documents such as deeds, instruments, loan agreements, and other transaction documents that evidence the acceptance, assignment, sale, or transfer of an obligation, right, or property incident thereto.</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1690069"/>
            <a:ext cx="8537178" cy="1395104"/>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3. NEW TAXES</a:t>
            </a:r>
          </a:p>
        </p:txBody>
      </p:sp>
      <p:sp>
        <p:nvSpPr>
          <p:cNvPr name="TextBox 3" id="3"/>
          <p:cNvSpPr txBox="true"/>
          <p:nvPr/>
        </p:nvSpPr>
        <p:spPr>
          <a:xfrm rot="0">
            <a:off x="2510518" y="4431907"/>
            <a:ext cx="13270387" cy="1888737"/>
          </a:xfrm>
          <a:prstGeom prst="rect">
            <a:avLst/>
          </a:prstGeom>
        </p:spPr>
        <p:txBody>
          <a:bodyPr anchor="t" rtlCol="false" tIns="0" lIns="0" bIns="0" rIns="0">
            <a:spAutoFit/>
          </a:bodyPr>
          <a:lstStyle/>
          <a:p>
            <a:pPr algn="l">
              <a:lnSpc>
                <a:spcPts val="5096"/>
              </a:lnSpc>
            </a:pPr>
            <a:r>
              <a:rPr lang="en-US" sz="3640">
                <a:solidFill>
                  <a:srgbClr val="000000"/>
                </a:solidFill>
                <a:latin typeface="Century Gothic Paneuropean"/>
                <a:ea typeface="Century Gothic Paneuropean"/>
                <a:cs typeface="Century Gothic Paneuropean"/>
                <a:sym typeface="Century Gothic Paneuropean"/>
              </a:rPr>
              <a:t> Aside from increase and decrease of certain taxes, Train also introduces new taxes in the form of excise tax on sweetened beverages and non-essential services.</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222234" y="1814615"/>
            <a:ext cx="11843532" cy="1395104"/>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SWEETENED BEVERAGES</a:t>
            </a:r>
          </a:p>
        </p:txBody>
      </p:sp>
      <p:sp>
        <p:nvSpPr>
          <p:cNvPr name="TextBox 3" id="3"/>
          <p:cNvSpPr txBox="true"/>
          <p:nvPr/>
        </p:nvSpPr>
        <p:spPr>
          <a:xfrm rot="0">
            <a:off x="2868382" y="3754306"/>
            <a:ext cx="13270387" cy="3803262"/>
          </a:xfrm>
          <a:prstGeom prst="rect">
            <a:avLst/>
          </a:prstGeom>
        </p:spPr>
        <p:txBody>
          <a:bodyPr anchor="t" rtlCol="false" tIns="0" lIns="0" bIns="0" rIns="0">
            <a:spAutoFit/>
          </a:bodyPr>
          <a:lstStyle/>
          <a:p>
            <a:pPr algn="l">
              <a:lnSpc>
                <a:spcPts val="5096"/>
              </a:lnSpc>
            </a:pPr>
            <a:r>
              <a:rPr lang="en-US" sz="3640">
                <a:solidFill>
                  <a:srgbClr val="000000"/>
                </a:solidFill>
                <a:latin typeface="Century Gothic Paneuropean"/>
                <a:ea typeface="Century Gothic Paneuropean"/>
                <a:cs typeface="Century Gothic Paneuropean"/>
                <a:sym typeface="Century Gothic Paneuropean"/>
              </a:rPr>
              <a:t> The SSB (Sugar-Sweetened Beverages) tax will promote a healthier Philippines. It achieves this by reducing the increasing number of diabetes and obesity cases, through raising awareness, promoting the consumption of healthier products and encourage companies to innovate healthier alternatives.</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aphicFrame>
        <p:nvGraphicFramePr>
          <p:cNvPr name="Table 13" id="13"/>
          <p:cNvGraphicFramePr>
            <a:graphicFrameLocks noGrp="true"/>
          </p:cNvGraphicFramePr>
          <p:nvPr/>
        </p:nvGraphicFramePr>
        <p:xfrm>
          <a:off x="1862006" y="2831194"/>
          <a:ext cx="14563989" cy="3048000"/>
        </p:xfrm>
        <a:graphic>
          <a:graphicData uri="http://schemas.openxmlformats.org/drawingml/2006/table">
            <a:tbl>
              <a:tblPr/>
              <a:tblGrid>
                <a:gridCol w="4854663"/>
                <a:gridCol w="6089896"/>
                <a:gridCol w="3619430"/>
              </a:tblGrid>
              <a:tr h="1524000">
                <a:tc gridSpan="2">
                  <a:txBody>
                    <a:bodyPr anchor="t" rtlCol="false"/>
                    <a:lstStyle/>
                    <a:p>
                      <a:pPr algn="ctr">
                        <a:lnSpc>
                          <a:spcPts val="3919"/>
                        </a:lnSpc>
                        <a:defRPr/>
                      </a:pPr>
                      <a:r>
                        <a:rPr lang="en-US" sz="2799">
                          <a:solidFill>
                            <a:srgbClr val="000000"/>
                          </a:solidFill>
                          <a:latin typeface="Open Sans"/>
                          <a:ea typeface="Open Sans"/>
                          <a:cs typeface="Open Sans"/>
                          <a:sym typeface="Open Sans"/>
                        </a:rPr>
                        <a:t>Using purely caloric sweeteners, and purely non-caloric sweeteners, or a mix of the two sweeteners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hMerge="true">
                  <a:txBody>
                    <a:bodyPr anchor="t" rtlCol="false"/>
                    <a:lstStyle/>
                    <a:p>
                      <a:pPr algn="ctr">
                        <a:lnSpc>
                          <a:spcPts val="3919"/>
                        </a:lnSpc>
                        <a:defRPr/>
                      </a:pPr>
                      <a:r>
                        <a:rPr lang="en-US" sz="2799">
                          <a:solidFill>
                            <a:srgbClr val="000000"/>
                          </a:solidFill>
                          <a:latin typeface="Open Sans"/>
                          <a:ea typeface="Open Sans"/>
                          <a:cs typeface="Open Sans"/>
                          <a:sym typeface="Open Sans"/>
                        </a:rPr>
                        <a:t>Using purely caloric sweeteners, and purely non-caloric sweeteners, or a mix of the two sweeteners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39"/>
                        </a:lnSpc>
                        <a:defRPr/>
                      </a:pPr>
                      <a:r>
                        <a:rPr lang="en-US" sz="2599" b="true">
                          <a:solidFill>
                            <a:srgbClr val="000000"/>
                          </a:solidFill>
                          <a:latin typeface="Open Sans Bold"/>
                          <a:ea typeface="Open Sans Bold"/>
                          <a:cs typeface="Open Sans Bold"/>
                          <a:sym typeface="Open Sans Bold"/>
                        </a:rPr>
                        <a:t>₱6.00 per liter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524000">
                <a:tc gridSpan="2">
                  <a:txBody>
                    <a:bodyPr anchor="t" rtlCol="false"/>
                    <a:lstStyle/>
                    <a:p>
                      <a:pPr algn="ctr">
                        <a:lnSpc>
                          <a:spcPts val="3919"/>
                        </a:lnSpc>
                        <a:defRPr/>
                      </a:pPr>
                      <a:r>
                        <a:rPr lang="en-US" sz="2799">
                          <a:solidFill>
                            <a:srgbClr val="000000"/>
                          </a:solidFill>
                          <a:latin typeface="Open Sans"/>
                          <a:ea typeface="Open Sans"/>
                          <a:cs typeface="Open Sans"/>
                          <a:sym typeface="Open Sans"/>
                        </a:rPr>
                        <a:t>Using purely high fructose corn syrup or in combination with any caloric or non-caloric sweetener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hMerge="true">
                  <a:txBody>
                    <a:bodyPr anchor="t" rtlCol="false"/>
                    <a:lstStyle/>
                    <a:p>
                      <a:pPr algn="ctr">
                        <a:lnSpc>
                          <a:spcPts val="3919"/>
                        </a:lnSpc>
                        <a:defRPr/>
                      </a:pPr>
                      <a:r>
                        <a:rPr lang="en-US" sz="2799">
                          <a:solidFill>
                            <a:srgbClr val="000000"/>
                          </a:solidFill>
                          <a:latin typeface="Open Sans"/>
                          <a:ea typeface="Open Sans"/>
                          <a:cs typeface="Open Sans"/>
                          <a:sym typeface="Open Sans"/>
                        </a:rPr>
                        <a:t>Using purely high fructose corn syrup or in combination with any caloric or non-caloric sweetener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39"/>
                        </a:lnSpc>
                        <a:defRPr/>
                      </a:pPr>
                      <a:r>
                        <a:rPr lang="en-US" sz="2599" b="true">
                          <a:solidFill>
                            <a:srgbClr val="000000"/>
                          </a:solidFill>
                          <a:latin typeface="Open Sans Bold"/>
                          <a:ea typeface="Open Sans Bold"/>
                          <a:cs typeface="Open Sans Bold"/>
                          <a:sym typeface="Open Sans Bold"/>
                        </a:rPr>
                        <a:t>₱12.00 per liter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4" id="14"/>
          <p:cNvSpPr txBox="true"/>
          <p:nvPr/>
        </p:nvSpPr>
        <p:spPr>
          <a:xfrm rot="0">
            <a:off x="3222234" y="876300"/>
            <a:ext cx="11843532" cy="1395104"/>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SWEETENED BEVERAGES</a:t>
            </a:r>
          </a:p>
        </p:txBody>
      </p:sp>
      <p:sp>
        <p:nvSpPr>
          <p:cNvPr name="TextBox 15" id="15"/>
          <p:cNvSpPr txBox="true"/>
          <p:nvPr/>
        </p:nvSpPr>
        <p:spPr>
          <a:xfrm rot="0">
            <a:off x="1863718" y="6544725"/>
            <a:ext cx="14563989" cy="2526912"/>
          </a:xfrm>
          <a:prstGeom prst="rect">
            <a:avLst/>
          </a:prstGeom>
        </p:spPr>
        <p:txBody>
          <a:bodyPr anchor="t" rtlCol="false" tIns="0" lIns="0" bIns="0" rIns="0">
            <a:spAutoFit/>
          </a:bodyPr>
          <a:lstStyle/>
          <a:p>
            <a:pPr algn="ctr">
              <a:lnSpc>
                <a:spcPts val="5096"/>
              </a:lnSpc>
            </a:pPr>
            <a:r>
              <a:rPr lang="en-US" sz="3640">
                <a:solidFill>
                  <a:srgbClr val="000000"/>
                </a:solidFill>
                <a:latin typeface="Century Gothic Paneuropean"/>
                <a:ea typeface="Century Gothic Paneuropean"/>
                <a:cs typeface="Century Gothic Paneuropean"/>
                <a:sym typeface="Century Gothic Paneuropean"/>
              </a:rPr>
              <a:t>TRAIN imposes new taxes of ₱6 per liter on drinks containing sweeteners and ₱12 per liter on drinks containing high-fructose corn syrup. Milk, 100% natural juice, and 3-in-1 instant coffee drinks are exempt from the excise tax.</a:t>
            </a:r>
          </a:p>
        </p:txBody>
      </p:sp>
    </p:spTree>
  </p:cSld>
  <p:clrMapOvr>
    <a:masterClrMapping/>
  </p:clrMapOvr>
</p:sld>
</file>

<file path=ppt/slides/slide2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543883" y="1429219"/>
            <a:ext cx="15200233" cy="6902586"/>
          </a:xfrm>
          <a:prstGeom prst="rect">
            <a:avLst/>
          </a:prstGeom>
        </p:spPr>
        <p:txBody>
          <a:bodyPr anchor="t" rtlCol="false" tIns="0" lIns="0" bIns="0" rIns="0">
            <a:spAutoFit/>
          </a:bodyPr>
          <a:lstStyle/>
          <a:p>
            <a:pPr algn="l">
              <a:lnSpc>
                <a:spcPts val="7097"/>
              </a:lnSpc>
            </a:pPr>
            <a:r>
              <a:rPr lang="en-US" sz="5069" b="true">
                <a:solidFill>
                  <a:srgbClr val="000000"/>
                </a:solidFill>
                <a:latin typeface="Century Gothic Paneuropean Bold"/>
                <a:ea typeface="Century Gothic Paneuropean Bold"/>
                <a:cs typeface="Century Gothic Paneuropean Bold"/>
                <a:sym typeface="Century Gothic Paneuropean Bold"/>
              </a:rPr>
              <a:t>NON-ESSENTIAL SERVICES</a:t>
            </a:r>
            <a:r>
              <a:rPr lang="en-US" sz="5069">
                <a:solidFill>
                  <a:srgbClr val="000000"/>
                </a:solidFill>
                <a:latin typeface="Century Gothic Paneuropean"/>
                <a:ea typeface="Century Gothic Paneuropean"/>
                <a:cs typeface="Century Gothic Paneuropean"/>
                <a:sym typeface="Century Gothic Paneuropean"/>
              </a:rPr>
              <a:t> </a:t>
            </a:r>
          </a:p>
          <a:p>
            <a:pPr algn="l">
              <a:lnSpc>
                <a:spcPts val="5837"/>
              </a:lnSpc>
            </a:pPr>
            <a:r>
              <a:rPr lang="en-US" sz="4169">
                <a:solidFill>
                  <a:srgbClr val="000000"/>
                </a:solidFill>
                <a:latin typeface="Century Gothic Paneuropean"/>
                <a:ea typeface="Century Gothic Paneuropean"/>
                <a:cs typeface="Century Gothic Paneuropean"/>
                <a:sym typeface="Century Gothic Paneuropean"/>
              </a:rPr>
              <a:t>Invasive cosmetic procedures directed solely towards improving, altering, or enhancing the patient's appearance is now subject to excise tax of 5%. </a:t>
            </a:r>
          </a:p>
          <a:p>
            <a:pPr algn="l">
              <a:lnSpc>
                <a:spcPts val="5837"/>
              </a:lnSpc>
            </a:pPr>
          </a:p>
          <a:p>
            <a:pPr algn="l">
              <a:lnSpc>
                <a:spcPts val="7097"/>
              </a:lnSpc>
            </a:pPr>
            <a:r>
              <a:rPr lang="en-US" sz="5069" b="true">
                <a:solidFill>
                  <a:srgbClr val="000000"/>
                </a:solidFill>
                <a:latin typeface="Century Gothic Paneuropean Bold"/>
                <a:ea typeface="Century Gothic Paneuropean Bold"/>
                <a:cs typeface="Century Gothic Paneuropean Bold"/>
                <a:sym typeface="Century Gothic Paneuropean Bold"/>
              </a:rPr>
              <a:t>PCSO WINNINGS </a:t>
            </a:r>
          </a:p>
          <a:p>
            <a:pPr algn="l">
              <a:lnSpc>
                <a:spcPts val="5837"/>
              </a:lnSpc>
            </a:pPr>
            <a:r>
              <a:rPr lang="en-US" sz="4169">
                <a:solidFill>
                  <a:srgbClr val="000000"/>
                </a:solidFill>
                <a:latin typeface="Century Gothic Paneuropean"/>
                <a:ea typeface="Century Gothic Paneuropean"/>
                <a:cs typeface="Century Gothic Paneuropean"/>
                <a:sym typeface="Century Gothic Paneuropean"/>
              </a:rPr>
              <a:t>Previously, PCSO winnings, regardless of amount, were exempt from tax. Train subjects PCSO winnings to a 20% final withholding tax if the amount is more than P10,000. </a:t>
            </a:r>
          </a:p>
        </p:txBody>
      </p:sp>
    </p:spTree>
  </p:cSld>
  <p:clrMapOvr>
    <a:masterClrMapping/>
  </p:clrMapOvr>
</p:sld>
</file>

<file path=ppt/slides/slide2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25166" y="2773386"/>
            <a:ext cx="14837668" cy="4654025"/>
          </a:xfrm>
          <a:prstGeom prst="rect">
            <a:avLst/>
          </a:prstGeom>
        </p:spPr>
        <p:txBody>
          <a:bodyPr anchor="t" rtlCol="false" tIns="0" lIns="0" bIns="0" rIns="0">
            <a:spAutoFit/>
          </a:bodyPr>
          <a:lstStyle/>
          <a:p>
            <a:pPr algn="l">
              <a:lnSpc>
                <a:spcPts val="9240"/>
              </a:lnSpc>
            </a:pPr>
            <a:r>
              <a:rPr lang="en-US" sz="6600" b="true">
                <a:solidFill>
                  <a:srgbClr val="000000"/>
                </a:solidFill>
                <a:latin typeface="Century Gothic Paneuropean Bold"/>
                <a:ea typeface="Century Gothic Paneuropean Bold"/>
                <a:cs typeface="Century Gothic Paneuropean Bold"/>
                <a:sym typeface="Century Gothic Paneuropean Bold"/>
              </a:rPr>
              <a:t>PROS AND CONS OF TRAIN </a:t>
            </a:r>
          </a:p>
          <a:p>
            <a:pPr algn="l">
              <a:lnSpc>
                <a:spcPts val="6917"/>
              </a:lnSpc>
            </a:pPr>
          </a:p>
          <a:p>
            <a:pPr algn="l">
              <a:lnSpc>
                <a:spcPts val="6917"/>
              </a:lnSpc>
            </a:pPr>
            <a:r>
              <a:rPr lang="en-US" sz="4941">
                <a:solidFill>
                  <a:srgbClr val="000000"/>
                </a:solidFill>
                <a:latin typeface="Century Gothic Paneuropean"/>
                <a:ea typeface="Century Gothic Paneuropean"/>
                <a:cs typeface="Century Gothic Paneuropean"/>
                <a:sym typeface="Century Gothic Paneuropean"/>
              </a:rPr>
              <a:t>Advocates and opponents of TRAIN point out the follo</a:t>
            </a:r>
            <a:r>
              <a:rPr lang="en-US" sz="4941">
                <a:solidFill>
                  <a:srgbClr val="000000"/>
                </a:solidFill>
                <a:latin typeface="Century Gothic Paneuropean"/>
                <a:ea typeface="Century Gothic Paneuropean"/>
                <a:cs typeface="Century Gothic Paneuropean"/>
                <a:sym typeface="Century Gothic Paneuropean"/>
              </a:rPr>
              <a:t>WING POT</a:t>
            </a:r>
            <a:r>
              <a:rPr lang="en-US" sz="4941">
                <a:solidFill>
                  <a:srgbClr val="000000"/>
                </a:solidFill>
                <a:latin typeface="Century Gothic Paneuropean"/>
                <a:ea typeface="Century Gothic Paneuropean"/>
                <a:cs typeface="Century Gothic Paneuropean"/>
                <a:sym typeface="Century Gothic Paneuropean"/>
              </a:rPr>
              <a:t>ential benefits and negative impacts of the program:</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920214" y="4924425"/>
            <a:ext cx="14450997" cy="1932085"/>
          </a:xfrm>
          <a:prstGeom prst="rect">
            <a:avLst/>
          </a:prstGeom>
        </p:spPr>
        <p:txBody>
          <a:bodyPr anchor="t" rtlCol="false" tIns="0" lIns="0" bIns="0" rIns="0">
            <a:spAutoFit/>
          </a:bodyPr>
          <a:lstStyle/>
          <a:p>
            <a:pPr algn="ctr">
              <a:lnSpc>
                <a:spcPts val="15847"/>
              </a:lnSpc>
            </a:pPr>
            <a:r>
              <a:rPr lang="en-US" b="true" sz="11319">
                <a:solidFill>
                  <a:srgbClr val="000000"/>
                </a:solidFill>
                <a:latin typeface="Century Gothic Paneuropean Bold"/>
                <a:ea typeface="Century Gothic Paneuropean Bold"/>
                <a:cs typeface="Century Gothic Paneuropean Bold"/>
                <a:sym typeface="Century Gothic Paneuropean Bold"/>
              </a:rPr>
              <a:t>POTENTIAL BENEFITS</a:t>
            </a:r>
          </a:p>
        </p:txBody>
      </p:sp>
      <p:sp>
        <p:nvSpPr>
          <p:cNvPr name="TextBox 3" id="3"/>
          <p:cNvSpPr txBox="true"/>
          <p:nvPr/>
        </p:nvSpPr>
        <p:spPr>
          <a:xfrm rot="0">
            <a:off x="2299615" y="2186205"/>
            <a:ext cx="12069186" cy="516647"/>
          </a:xfrm>
          <a:prstGeom prst="rect">
            <a:avLst/>
          </a:prstGeom>
        </p:spPr>
        <p:txBody>
          <a:bodyPr anchor="t" rtlCol="false" tIns="0" lIns="0" bIns="0" rIns="0">
            <a:spAutoFit/>
          </a:bodyPr>
          <a:lstStyle/>
          <a:p>
            <a:pPr algn="l">
              <a:lnSpc>
                <a:spcPts val="5096"/>
              </a:lnSpc>
            </a:pP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961766" y="1690069"/>
            <a:ext cx="10364468" cy="1395104"/>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POTENTIAL BENEFITS</a:t>
            </a:r>
          </a:p>
        </p:txBody>
      </p:sp>
      <p:sp>
        <p:nvSpPr>
          <p:cNvPr name="TextBox 3" id="3"/>
          <p:cNvSpPr txBox="true"/>
          <p:nvPr/>
        </p:nvSpPr>
        <p:spPr>
          <a:xfrm rot="0">
            <a:off x="3049833" y="3475849"/>
            <a:ext cx="12191758" cy="3171825"/>
          </a:xfrm>
          <a:prstGeom prst="rect">
            <a:avLst/>
          </a:prstGeom>
        </p:spPr>
        <p:txBody>
          <a:bodyPr anchor="t" rtlCol="false" tIns="0" lIns="0" bIns="0" rIns="0">
            <a:spAutoFit/>
          </a:bodyPr>
          <a:lstStyle/>
          <a:p>
            <a:pPr algn="l" marL="971550" indent="-485775" lvl="1">
              <a:lnSpc>
                <a:spcPts val="6299"/>
              </a:lnSpc>
              <a:buFont typeface="Arial"/>
              <a:buChar char="•"/>
            </a:pPr>
            <a:r>
              <a:rPr lang="en-US" sz="4500">
                <a:solidFill>
                  <a:srgbClr val="000000"/>
                </a:solidFill>
                <a:latin typeface="Century Gothic Paneuropean"/>
                <a:ea typeface="Century Gothic Paneuropean"/>
                <a:cs typeface="Century Gothic Paneuropean"/>
                <a:sym typeface="Century Gothic Paneuropean"/>
              </a:rPr>
              <a:t>1. higher take home pay and and therefore improved spending power, particularly for those earning P40 000 a month or less.</a:t>
            </a:r>
          </a:p>
        </p:txBody>
      </p:sp>
      <p:sp>
        <p:nvSpPr>
          <p:cNvPr name="TextBox 4" id="4"/>
          <p:cNvSpPr txBox="true"/>
          <p:nvPr/>
        </p:nvSpPr>
        <p:spPr>
          <a:xfrm rot="0">
            <a:off x="3048121" y="7316080"/>
            <a:ext cx="12191758" cy="1571625"/>
          </a:xfrm>
          <a:prstGeom prst="rect">
            <a:avLst/>
          </a:prstGeom>
        </p:spPr>
        <p:txBody>
          <a:bodyPr anchor="t" rtlCol="false" tIns="0" lIns="0" bIns="0" rIns="0">
            <a:spAutoFit/>
          </a:bodyPr>
          <a:lstStyle/>
          <a:p>
            <a:pPr algn="l" marL="971550" indent="-485775" lvl="1">
              <a:lnSpc>
                <a:spcPts val="6299"/>
              </a:lnSpc>
              <a:buFont typeface="Arial"/>
              <a:buChar char="•"/>
            </a:pPr>
            <a:r>
              <a:rPr lang="en-US" sz="4500">
                <a:solidFill>
                  <a:srgbClr val="000000"/>
                </a:solidFill>
                <a:latin typeface="Century Gothic Paneuropean"/>
                <a:ea typeface="Century Gothic Paneuropean"/>
                <a:cs typeface="Century Gothic Paneuropean"/>
                <a:sym typeface="Century Gothic Paneuropean"/>
              </a:rPr>
              <a:t>2. better income rate after taxes for corporations. </a:t>
            </a:r>
          </a:p>
        </p:txBody>
      </p:sp>
      <p:grpSp>
        <p:nvGrpSpPr>
          <p:cNvPr name="Group 5" id="5"/>
          <p:cNvGrpSpPr/>
          <p:nvPr/>
        </p:nvGrpSpPr>
        <p:grpSpPr>
          <a:xfrm rot="0">
            <a:off x="16718943" y="-989670"/>
            <a:ext cx="1080715" cy="2956684"/>
            <a:chOff x="0" y="0"/>
            <a:chExt cx="284633" cy="778715"/>
          </a:xfrm>
        </p:grpSpPr>
        <p:sp>
          <p:nvSpPr>
            <p:cNvPr name="Freeform 6" id="6"/>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7" id="7"/>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29352" y="9803843"/>
            <a:ext cx="19346704" cy="821917"/>
            <a:chOff x="0" y="0"/>
            <a:chExt cx="5095428" cy="216472"/>
          </a:xfrm>
        </p:grpSpPr>
        <p:sp>
          <p:nvSpPr>
            <p:cNvPr name="Freeform 9" id="9"/>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10" id="10"/>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488343" y="-989670"/>
            <a:ext cx="1080715" cy="2956684"/>
            <a:chOff x="0" y="0"/>
            <a:chExt cx="284633" cy="778715"/>
          </a:xfrm>
        </p:grpSpPr>
        <p:sp>
          <p:nvSpPr>
            <p:cNvPr name="Freeform 14" id="1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5" id="1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961766" y="1690069"/>
            <a:ext cx="10364468" cy="1395104"/>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POTENTIAL BENEFITS</a:t>
            </a:r>
          </a:p>
        </p:txBody>
      </p:sp>
      <p:sp>
        <p:nvSpPr>
          <p:cNvPr name="TextBox 3" id="3"/>
          <p:cNvSpPr txBox="true"/>
          <p:nvPr/>
        </p:nvSpPr>
        <p:spPr>
          <a:xfrm rot="0">
            <a:off x="3439477" y="3517048"/>
            <a:ext cx="12191758" cy="688975"/>
          </a:xfrm>
          <a:prstGeom prst="rect">
            <a:avLst/>
          </a:prstGeom>
        </p:spPr>
        <p:txBody>
          <a:bodyPr anchor="t" rtlCol="false" tIns="0" lIns="0" bIns="0" rIns="0">
            <a:spAutoFit/>
          </a:bodyPr>
          <a:lstStyle/>
          <a:p>
            <a:pPr algn="l" marL="863603" indent="-431801" lvl="1">
              <a:lnSpc>
                <a:spcPts val="5600"/>
              </a:lnSpc>
              <a:buFont typeface="Arial"/>
              <a:buChar char="•"/>
            </a:pPr>
            <a:r>
              <a:rPr lang="en-US" sz="4000">
                <a:solidFill>
                  <a:srgbClr val="000000"/>
                </a:solidFill>
                <a:latin typeface="Century Gothic Paneuropean"/>
                <a:ea typeface="Century Gothic Paneuropean"/>
                <a:cs typeface="Century Gothic Paneuropean"/>
                <a:sym typeface="Century Gothic Paneuropean"/>
              </a:rPr>
              <a:t> 3. more efficient tax collection.</a:t>
            </a:r>
          </a:p>
        </p:txBody>
      </p:sp>
      <p:sp>
        <p:nvSpPr>
          <p:cNvPr name="TextBox 4" id="4"/>
          <p:cNvSpPr txBox="true"/>
          <p:nvPr/>
        </p:nvSpPr>
        <p:spPr>
          <a:xfrm rot="0">
            <a:off x="3439477" y="4647424"/>
            <a:ext cx="12191758" cy="4091940"/>
          </a:xfrm>
          <a:prstGeom prst="rect">
            <a:avLst/>
          </a:prstGeom>
        </p:spPr>
        <p:txBody>
          <a:bodyPr anchor="t" rtlCol="false" tIns="0" lIns="0" bIns="0" rIns="0">
            <a:spAutoFit/>
          </a:bodyPr>
          <a:lstStyle/>
          <a:p>
            <a:pPr algn="l" marL="842013" indent="-421007" lvl="1">
              <a:lnSpc>
                <a:spcPts val="5460"/>
              </a:lnSpc>
              <a:buFont typeface="Arial"/>
              <a:buChar char="•"/>
            </a:pPr>
            <a:r>
              <a:rPr lang="en-US" sz="3900">
                <a:solidFill>
                  <a:srgbClr val="000000"/>
                </a:solidFill>
                <a:latin typeface="Century Gothic Paneuropean"/>
                <a:ea typeface="Century Gothic Paneuropean"/>
                <a:cs typeface="Century Gothic Paneuropean"/>
                <a:sym typeface="Century Gothic Paneuropean"/>
              </a:rPr>
              <a:t>4. offsetting  measures said to affect the most affluent businesses and individual will generate income that will be used in the goverment's aggresive infrastructure  projects and in improving basic services such as housing, education  and social protection.</a:t>
            </a:r>
          </a:p>
        </p:txBody>
      </p:sp>
      <p:grpSp>
        <p:nvGrpSpPr>
          <p:cNvPr name="Group 5" id="5"/>
          <p:cNvGrpSpPr/>
          <p:nvPr/>
        </p:nvGrpSpPr>
        <p:grpSpPr>
          <a:xfrm rot="0">
            <a:off x="16718943" y="-989670"/>
            <a:ext cx="1080715" cy="2956684"/>
            <a:chOff x="0" y="0"/>
            <a:chExt cx="284633" cy="778715"/>
          </a:xfrm>
        </p:grpSpPr>
        <p:sp>
          <p:nvSpPr>
            <p:cNvPr name="Freeform 6" id="6"/>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7" id="7"/>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29352" y="9803843"/>
            <a:ext cx="19346704" cy="821917"/>
            <a:chOff x="0" y="0"/>
            <a:chExt cx="5095428" cy="216472"/>
          </a:xfrm>
        </p:grpSpPr>
        <p:sp>
          <p:nvSpPr>
            <p:cNvPr name="Freeform 9" id="9"/>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10" id="10"/>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488343" y="-989670"/>
            <a:ext cx="1080715" cy="2956684"/>
            <a:chOff x="0" y="0"/>
            <a:chExt cx="284633" cy="778715"/>
          </a:xfrm>
        </p:grpSpPr>
        <p:sp>
          <p:nvSpPr>
            <p:cNvPr name="Freeform 14" id="1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5" id="1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4873699" y="876300"/>
            <a:ext cx="8537178" cy="2839915"/>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INTRODU</a:t>
            </a:r>
            <a:r>
              <a:rPr lang="en-US" b="true" sz="8192">
                <a:solidFill>
                  <a:srgbClr val="000000"/>
                </a:solidFill>
                <a:latin typeface="Century Gothic Paneuropean Bold"/>
                <a:ea typeface="Century Gothic Paneuropean Bold"/>
                <a:cs typeface="Century Gothic Paneuropean Bold"/>
                <a:sym typeface="Century Gothic Paneuropean Bold"/>
              </a:rPr>
              <a:t>CTION</a:t>
            </a:r>
          </a:p>
          <a:p>
            <a:pPr algn="ctr">
              <a:lnSpc>
                <a:spcPts val="11469"/>
              </a:lnSpc>
            </a:pPr>
          </a:p>
        </p:txBody>
      </p:sp>
      <p:sp>
        <p:nvSpPr>
          <p:cNvPr name="TextBox 9" id="9"/>
          <p:cNvSpPr txBox="true"/>
          <p:nvPr/>
        </p:nvSpPr>
        <p:spPr>
          <a:xfrm rot="0">
            <a:off x="1028700" y="2772653"/>
            <a:ext cx="16227176" cy="10823187"/>
          </a:xfrm>
          <a:prstGeom prst="rect">
            <a:avLst/>
          </a:prstGeom>
        </p:spPr>
        <p:txBody>
          <a:bodyPr anchor="t" rtlCol="false" tIns="0" lIns="0" bIns="0" rIns="0">
            <a:spAutoFit/>
          </a:bodyPr>
          <a:lstStyle/>
          <a:p>
            <a:pPr algn="ctr">
              <a:lnSpc>
                <a:spcPts val="5096"/>
              </a:lnSpc>
            </a:pPr>
            <a:r>
              <a:rPr lang="en-US" sz="3640">
                <a:solidFill>
                  <a:srgbClr val="000000"/>
                </a:solidFill>
                <a:latin typeface="Century Gothic Paneuropean"/>
                <a:ea typeface="Century Gothic Paneuropean"/>
                <a:cs typeface="Century Gothic Paneuropean"/>
                <a:sym typeface="Century Gothic Paneuropean"/>
              </a:rPr>
              <a:t>Taxes are the lifeblood of government. Without taxes, the government will not be able to provide its services to the people like public works and highways, health, education, defense and police protection, social services, among others. Thus, taxation is necessary for government to be able to finance its expenditures.</a:t>
            </a:r>
          </a:p>
          <a:p>
            <a:pPr algn="ctr">
              <a:lnSpc>
                <a:spcPts val="5096"/>
              </a:lnSpc>
            </a:pPr>
          </a:p>
          <a:p>
            <a:pPr algn="ctr">
              <a:lnSpc>
                <a:spcPts val="5096"/>
              </a:lnSpc>
            </a:pPr>
            <a:r>
              <a:rPr lang="en-US" sz="3640">
                <a:solidFill>
                  <a:srgbClr val="000000"/>
                </a:solidFill>
                <a:latin typeface="Century Gothic Paneuropean"/>
                <a:ea typeface="Century Gothic Paneuropean"/>
                <a:cs typeface="Century Gothic Paneuropean"/>
                <a:sym typeface="Century Gothic Paneuropean"/>
              </a:rPr>
              <a:t>The TRAIN will provide hefty income tax cuts for the majority of Filipino taxpayers while raising additional funds to help support the government's accelerated spending on its "Build, Build, Build" and social services programs.</a:t>
            </a:r>
          </a:p>
          <a:p>
            <a:pPr algn="ctr">
              <a:lnSpc>
                <a:spcPts val="5096"/>
              </a:lnSpc>
            </a:pPr>
          </a:p>
          <a:p>
            <a:pPr algn="ctr">
              <a:lnSpc>
                <a:spcPts val="5096"/>
              </a:lnSpc>
            </a:pPr>
          </a:p>
          <a:p>
            <a:pPr algn="ctr">
              <a:lnSpc>
                <a:spcPts val="5096"/>
              </a:lnSpc>
            </a:pPr>
          </a:p>
          <a:p>
            <a:pPr algn="ctr">
              <a:lnSpc>
                <a:spcPts val="5096"/>
              </a:lnSpc>
            </a:pPr>
          </a:p>
          <a:p>
            <a:pPr algn="ctr">
              <a:lnSpc>
                <a:spcPts val="5096"/>
              </a:lnSpc>
            </a:pPr>
          </a:p>
          <a:p>
            <a:pPr algn="ctr">
              <a:lnSpc>
                <a:spcPts val="5096"/>
              </a:lnSpc>
            </a:pPr>
          </a:p>
          <a:p>
            <a:pPr algn="ctr">
              <a:lnSpc>
                <a:spcPts val="5096"/>
              </a:lnSpc>
            </a:pPr>
          </a:p>
        </p:txBody>
      </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918501" y="3279372"/>
            <a:ext cx="14450997" cy="3332391"/>
          </a:xfrm>
          <a:prstGeom prst="rect">
            <a:avLst/>
          </a:prstGeom>
        </p:spPr>
        <p:txBody>
          <a:bodyPr anchor="t" rtlCol="false" tIns="0" lIns="0" bIns="0" rIns="0">
            <a:spAutoFit/>
          </a:bodyPr>
          <a:lstStyle/>
          <a:p>
            <a:pPr algn="ctr">
              <a:lnSpc>
                <a:spcPts val="15847"/>
              </a:lnSpc>
            </a:pPr>
            <a:r>
              <a:rPr lang="en-US" b="true" sz="11319">
                <a:solidFill>
                  <a:srgbClr val="000000"/>
                </a:solidFill>
                <a:latin typeface="Century Gothic Paneuropean Bold"/>
                <a:ea typeface="Century Gothic Paneuropean Bold"/>
                <a:cs typeface="Century Gothic Paneuropean Bold"/>
                <a:sym typeface="Century Gothic Paneuropean Bold"/>
              </a:rPr>
              <a:t>POTENTIAL NEGATIVE IMPACT </a:t>
            </a:r>
          </a:p>
        </p:txBody>
      </p:sp>
      <p:sp>
        <p:nvSpPr>
          <p:cNvPr name="TextBox 3" id="3"/>
          <p:cNvSpPr txBox="true"/>
          <p:nvPr/>
        </p:nvSpPr>
        <p:spPr>
          <a:xfrm rot="0">
            <a:off x="2299615" y="2186205"/>
            <a:ext cx="12069186" cy="516647"/>
          </a:xfrm>
          <a:prstGeom prst="rect">
            <a:avLst/>
          </a:prstGeom>
        </p:spPr>
        <p:txBody>
          <a:bodyPr anchor="t" rtlCol="false" tIns="0" lIns="0" bIns="0" rIns="0">
            <a:spAutoFit/>
          </a:bodyPr>
          <a:lstStyle/>
          <a:p>
            <a:pPr algn="l">
              <a:lnSpc>
                <a:spcPts val="5096"/>
              </a:lnSpc>
            </a:pP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3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422584"/>
            <a:ext cx="16105457" cy="8178996"/>
          </a:xfrm>
          <a:prstGeom prst="rect">
            <a:avLst/>
          </a:prstGeom>
        </p:spPr>
        <p:txBody>
          <a:bodyPr anchor="t" rtlCol="false" tIns="0" lIns="0" bIns="0" rIns="0">
            <a:spAutoFit/>
          </a:bodyPr>
          <a:lstStyle/>
          <a:p>
            <a:pPr algn="just">
              <a:lnSpc>
                <a:spcPts val="5880"/>
              </a:lnSpc>
            </a:pPr>
          </a:p>
          <a:p>
            <a:pPr algn="just">
              <a:lnSpc>
                <a:spcPts val="5880"/>
              </a:lnSpc>
            </a:pPr>
          </a:p>
          <a:p>
            <a:pPr algn="just">
              <a:lnSpc>
                <a:spcPts val="5880"/>
              </a:lnSpc>
            </a:pPr>
            <a:r>
              <a:rPr lang="en-US" sz="4200" b="true">
                <a:solidFill>
                  <a:srgbClr val="000000"/>
                </a:solidFill>
                <a:latin typeface="Canva Sans Bold"/>
                <a:ea typeface="Canva Sans Bold"/>
                <a:cs typeface="Canva Sans Bold"/>
                <a:sym typeface="Canva Sans Bold"/>
              </a:rPr>
              <a:t>1. Inflationary effects of higher petroleum prices that are seen to mostly affect the bottom 60% of househol</a:t>
            </a:r>
            <a:r>
              <a:rPr lang="en-US" b="true" sz="4200">
                <a:solidFill>
                  <a:srgbClr val="000000"/>
                </a:solidFill>
                <a:latin typeface="Canva Sans Bold"/>
                <a:ea typeface="Canva Sans Bold"/>
                <a:cs typeface="Canva Sans Bold"/>
                <a:sym typeface="Canva Sans Bold"/>
              </a:rPr>
              <a:t>ds. The government aims to offset these effects with a "transfer scheme" that will allocate around P30 billion from petroleum excise taxes to support the bottom sectors. This scheme has been criticized, however, for being unsustainable projected to last only one to four years and a "logistical nightmare."</a:t>
            </a:r>
          </a:p>
          <a:p>
            <a:pPr algn="just">
              <a:lnSpc>
                <a:spcPts val="5880"/>
              </a:lnSpc>
            </a:pPr>
          </a:p>
          <a:p>
            <a:pPr algn="just">
              <a:lnSpc>
                <a:spcPts val="5880"/>
              </a:lnSpc>
            </a:pPr>
            <a:r>
              <a:rPr lang="en-US" b="true" sz="4200">
                <a:solidFill>
                  <a:srgbClr val="000000"/>
                </a:solidFill>
                <a:latin typeface="Canva Sans Bold"/>
                <a:ea typeface="Canva Sans Bold"/>
                <a:cs typeface="Canva Sans Bold"/>
                <a:sym typeface="Canva Sans Bold"/>
              </a:rPr>
              <a:t>2. Excise taxes on sugar-sweetened drinks will burden the bottom sectors, particularly those who are already tax exempt under the current taxation system, and therefore will not benefit from the lowered tax rates</a:t>
            </a:r>
          </a:p>
        </p:txBody>
      </p:sp>
    </p:spTree>
  </p:cSld>
  <p:clrMapOvr>
    <a:masterClrMapping/>
  </p:clrMapOvr>
</p:sld>
</file>

<file path=ppt/slides/slide3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35653" y="1322839"/>
            <a:ext cx="17610496" cy="4855210"/>
          </a:xfrm>
          <a:prstGeom prst="rect">
            <a:avLst/>
          </a:prstGeom>
        </p:spPr>
        <p:txBody>
          <a:bodyPr anchor="t" rtlCol="false" tIns="0" lIns="0" bIns="0" rIns="0">
            <a:spAutoFit/>
          </a:bodyPr>
          <a:lstStyle/>
          <a:p>
            <a:pPr algn="l">
              <a:lnSpc>
                <a:spcPts val="4339"/>
              </a:lnSpc>
            </a:pPr>
            <a:r>
              <a:rPr lang="en-US" sz="3099" b="true">
                <a:solidFill>
                  <a:srgbClr val="000000"/>
                </a:solidFill>
                <a:latin typeface="Canva Sans Bold"/>
                <a:ea typeface="Canva Sans Bold"/>
                <a:cs typeface="Canva Sans Bold"/>
                <a:sym typeface="Canva Sans Bold"/>
              </a:rPr>
              <a:t>3. Higher property taxes due to higher property valuation</a:t>
            </a:r>
          </a:p>
          <a:p>
            <a:pPr algn="l">
              <a:lnSpc>
                <a:spcPts val="4339"/>
              </a:lnSpc>
            </a:pPr>
          </a:p>
          <a:p>
            <a:pPr algn="l">
              <a:lnSpc>
                <a:spcPts val="4339"/>
              </a:lnSpc>
            </a:pPr>
            <a:r>
              <a:rPr lang="en-US" sz="3099" b="true">
                <a:solidFill>
                  <a:srgbClr val="000000"/>
                </a:solidFill>
                <a:latin typeface="Canva Sans Bold"/>
                <a:ea typeface="Canva Sans Bold"/>
                <a:cs typeface="Canva Sans Bold"/>
                <a:sym typeface="Canva Sans Bold"/>
              </a:rPr>
              <a:t>4. Investors who are looking to benefit from PEZA (Philippine Economic Zone Authority) incentives may be discouraged by the removal or restructuring of some of these incentives</a:t>
            </a:r>
          </a:p>
          <a:p>
            <a:pPr algn="l">
              <a:lnSpc>
                <a:spcPts val="4339"/>
              </a:lnSpc>
            </a:pPr>
          </a:p>
          <a:p>
            <a:pPr algn="l">
              <a:lnSpc>
                <a:spcPts val="4339"/>
              </a:lnSpc>
            </a:pPr>
            <a:r>
              <a:rPr lang="en-US" sz="3099" b="true">
                <a:solidFill>
                  <a:srgbClr val="000000"/>
                </a:solidFill>
                <a:latin typeface="Canva Sans Bold"/>
                <a:ea typeface="Canva Sans Bold"/>
                <a:cs typeface="Canva Sans Bold"/>
                <a:sym typeface="Canva Sans Bold"/>
              </a:rPr>
              <a:t>5. VAT on low-rental housing may lead to higher rental costs</a:t>
            </a:r>
          </a:p>
          <a:p>
            <a:pPr algn="l">
              <a:lnSpc>
                <a:spcPts val="4339"/>
              </a:lnSpc>
            </a:pPr>
          </a:p>
          <a:p>
            <a:pPr algn="l">
              <a:lnSpc>
                <a:spcPts val="4339"/>
              </a:lnSpc>
            </a:pPr>
            <a:r>
              <a:rPr lang="en-US" sz="3099" b="true">
                <a:solidFill>
                  <a:srgbClr val="000000"/>
                </a:solidFill>
                <a:latin typeface="Canva Sans Bold"/>
                <a:ea typeface="Canva Sans Bold"/>
                <a:cs typeface="Canva Sans Bold"/>
                <a:sym typeface="Canva Sans Bold"/>
              </a:rPr>
              <a:t>6. For small businesses like sari-sari stores, being taxed on gross income rather than net income (computed after expenses) can mean higher tax payments</a:t>
            </a:r>
          </a:p>
        </p:txBody>
      </p:sp>
    </p:spTree>
  </p:cSld>
  <p:clrMapOvr>
    <a:masterClrMapping/>
  </p:clrMapOvr>
</p:sld>
</file>

<file path=ppt/slides/slide3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54556" y="1559060"/>
            <a:ext cx="18033444" cy="7064106"/>
          </a:xfrm>
          <a:prstGeom prst="rect">
            <a:avLst/>
          </a:prstGeom>
        </p:spPr>
        <p:txBody>
          <a:bodyPr anchor="t" rtlCol="false" tIns="0" lIns="0" bIns="0" rIns="0">
            <a:spAutoFit/>
          </a:bodyPr>
          <a:lstStyle/>
          <a:p>
            <a:pPr algn="ctr" marL="1081790" indent="-540895" lvl="1">
              <a:lnSpc>
                <a:spcPts val="7014"/>
              </a:lnSpc>
              <a:buAutoNum type="arabicPeriod" startAt="1"/>
            </a:pPr>
            <a:r>
              <a:rPr lang="en-US" sz="5010">
                <a:solidFill>
                  <a:srgbClr val="000000"/>
                </a:solidFill>
                <a:latin typeface="Open Sans"/>
                <a:ea typeface="Open Sans"/>
                <a:cs typeface="Open Sans"/>
                <a:sym typeface="Open Sans"/>
              </a:rPr>
              <a:t>What is Train Law and its purp</a:t>
            </a:r>
            <a:r>
              <a:rPr lang="en-US" sz="5010">
                <a:solidFill>
                  <a:srgbClr val="000000"/>
                </a:solidFill>
                <a:latin typeface="Open Sans"/>
                <a:ea typeface="Open Sans"/>
                <a:cs typeface="Open Sans"/>
                <a:sym typeface="Open Sans"/>
              </a:rPr>
              <a:t>ose?</a:t>
            </a:r>
          </a:p>
          <a:p>
            <a:pPr algn="ctr" marL="1081790" indent="-540895" lvl="1">
              <a:lnSpc>
                <a:spcPts val="7014"/>
              </a:lnSpc>
              <a:buAutoNum type="arabicPeriod" startAt="1"/>
            </a:pPr>
            <a:r>
              <a:rPr lang="en-US" sz="5010">
                <a:solidFill>
                  <a:srgbClr val="000000"/>
                </a:solidFill>
                <a:latin typeface="Open Sans"/>
                <a:ea typeface="Open Sans"/>
                <a:cs typeface="Open Sans"/>
                <a:sym typeface="Open Sans"/>
              </a:rPr>
              <a:t>What are the changes in the tax system under the Train Law?</a:t>
            </a:r>
          </a:p>
          <a:p>
            <a:pPr algn="ctr" marL="1081790" indent="-540895" lvl="1">
              <a:lnSpc>
                <a:spcPts val="7014"/>
              </a:lnSpc>
              <a:buAutoNum type="arabicPeriod" startAt="1"/>
            </a:pPr>
            <a:r>
              <a:rPr lang="en-US" sz="5010">
                <a:solidFill>
                  <a:srgbClr val="000000"/>
                </a:solidFill>
                <a:latin typeface="Open Sans"/>
                <a:ea typeface="Open Sans"/>
                <a:cs typeface="Open Sans"/>
                <a:sym typeface="Open Sans"/>
              </a:rPr>
              <a:t>What are the advantages and disadvantages of Train Law to economy?</a:t>
            </a:r>
          </a:p>
          <a:p>
            <a:pPr algn="ctr" marL="1081790" indent="-540895" lvl="1">
              <a:lnSpc>
                <a:spcPts val="7014"/>
              </a:lnSpc>
              <a:buAutoNum type="arabicPeriod" startAt="1"/>
            </a:pPr>
            <a:r>
              <a:rPr lang="en-US" sz="5010">
                <a:solidFill>
                  <a:srgbClr val="000000"/>
                </a:solidFill>
                <a:latin typeface="Open Sans"/>
                <a:ea typeface="Open Sans"/>
                <a:cs typeface="Open Sans"/>
                <a:sym typeface="Open Sans"/>
              </a:rPr>
              <a:t>How will the Train Law affect individuals in different income classification?</a:t>
            </a:r>
          </a:p>
          <a:p>
            <a:pPr algn="ctr">
              <a:lnSpc>
                <a:spcPts val="7014"/>
              </a:lnSpc>
            </a:pP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950481" y="4013348"/>
            <a:ext cx="12387037" cy="2031703"/>
          </a:xfrm>
          <a:prstGeom prst="rect">
            <a:avLst/>
          </a:prstGeom>
        </p:spPr>
        <p:txBody>
          <a:bodyPr anchor="t" rtlCol="false" tIns="0" lIns="0" bIns="0" rIns="0">
            <a:spAutoFit/>
          </a:bodyPr>
          <a:lstStyle/>
          <a:p>
            <a:pPr algn="ctr">
              <a:lnSpc>
                <a:spcPts val="16641"/>
              </a:lnSpc>
            </a:pPr>
            <a:r>
              <a:rPr lang="en-US" b="true" sz="11886">
                <a:solidFill>
                  <a:srgbClr val="000000"/>
                </a:solidFill>
                <a:latin typeface="Century Gothic Paneuropean Bold"/>
                <a:ea typeface="Century Gothic Paneuropean Bold"/>
                <a:cs typeface="Century Gothic Paneuropean Bold"/>
                <a:sym typeface="Century Gothic Paneuropean Bold"/>
              </a:rPr>
              <a:t>THANK YOU</a:t>
            </a: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281843" y="260912"/>
            <a:ext cx="9724314" cy="1459377"/>
          </a:xfrm>
          <a:prstGeom prst="rect">
            <a:avLst/>
          </a:prstGeom>
        </p:spPr>
        <p:txBody>
          <a:bodyPr anchor="t" rtlCol="false" tIns="0" lIns="0" bIns="0" rIns="0">
            <a:spAutoFit/>
          </a:bodyPr>
          <a:lstStyle/>
          <a:p>
            <a:pPr algn="ctr">
              <a:lnSpc>
                <a:spcPts val="5876"/>
              </a:lnSpc>
            </a:pPr>
            <a:r>
              <a:rPr lang="en-US" b="true" sz="4197">
                <a:solidFill>
                  <a:srgbClr val="000000"/>
                </a:solidFill>
                <a:latin typeface="Century Gothic Paneuropean Bold"/>
                <a:ea typeface="Century Gothic Paneuropean Bold"/>
                <a:cs typeface="Century Gothic Paneuropean Bold"/>
                <a:sym typeface="Century Gothic Paneuropean Bold"/>
              </a:rPr>
              <a:t> TRAIN LAW: </a:t>
            </a:r>
            <a:r>
              <a:rPr lang="en-US" b="true" sz="4197">
                <a:solidFill>
                  <a:srgbClr val="000000"/>
                </a:solidFill>
                <a:latin typeface="Century Gothic Paneuropean Bold"/>
                <a:ea typeface="Century Gothic Paneuropean Bold"/>
                <a:cs typeface="Century Gothic Paneuropean Bold"/>
                <a:sym typeface="Century Gothic Paneuropean Bold"/>
              </a:rPr>
              <a:t>TAX REFORM FOR ACCELERATION AND INCLUSION</a:t>
            </a:r>
          </a:p>
        </p:txBody>
      </p:sp>
      <p:sp>
        <p:nvSpPr>
          <p:cNvPr name="TextBox 3" id="3"/>
          <p:cNvSpPr txBox="true"/>
          <p:nvPr/>
        </p:nvSpPr>
        <p:spPr>
          <a:xfrm rot="0">
            <a:off x="1569057" y="1861363"/>
            <a:ext cx="15149885" cy="7048930"/>
          </a:xfrm>
          <a:prstGeom prst="rect">
            <a:avLst/>
          </a:prstGeom>
        </p:spPr>
        <p:txBody>
          <a:bodyPr anchor="t" rtlCol="false" tIns="0" lIns="0" bIns="0" rIns="0">
            <a:spAutoFit/>
          </a:bodyPr>
          <a:lstStyle/>
          <a:p>
            <a:pPr algn="l" marL="805969" indent="-402984" lvl="1">
              <a:lnSpc>
                <a:spcPts val="5226"/>
              </a:lnSpc>
              <a:buFont typeface="Arial"/>
              <a:buChar char="•"/>
            </a:pPr>
            <a:r>
              <a:rPr lang="en-US" sz="3733">
                <a:solidFill>
                  <a:srgbClr val="000000"/>
                </a:solidFill>
                <a:latin typeface="Century Gothic Paneuropean"/>
                <a:ea typeface="Century Gothic Paneuropean"/>
                <a:cs typeface="Century Gothic Paneuropean"/>
                <a:sym typeface="Century Gothic Paneuropean"/>
              </a:rPr>
              <a:t>Republic Act No. 10963</a:t>
            </a:r>
          </a:p>
          <a:p>
            <a:pPr algn="l" marL="805969" indent="-402984" lvl="1">
              <a:lnSpc>
                <a:spcPts val="5226"/>
              </a:lnSpc>
              <a:buFont typeface="Arial"/>
              <a:buChar char="•"/>
            </a:pPr>
            <a:r>
              <a:rPr lang="en-US" sz="3733">
                <a:solidFill>
                  <a:srgbClr val="000000"/>
                </a:solidFill>
                <a:latin typeface="Century Gothic Paneuropean"/>
                <a:ea typeface="Century Gothic Paneuropean"/>
                <a:cs typeface="Century Gothic Paneuropean"/>
                <a:sym typeface="Century Gothic Paneuropean"/>
              </a:rPr>
              <a:t>Tax Reform for Acceleration and Inclusion</a:t>
            </a:r>
          </a:p>
          <a:p>
            <a:pPr algn="l" marL="805969" indent="-402984" lvl="1">
              <a:lnSpc>
                <a:spcPts val="6383"/>
              </a:lnSpc>
              <a:buFont typeface="Arial"/>
              <a:buChar char="•"/>
            </a:pPr>
            <a:r>
              <a:rPr lang="en-US" sz="3733">
                <a:solidFill>
                  <a:srgbClr val="000000"/>
                </a:solidFill>
                <a:latin typeface="Century Gothic Paneuropean"/>
                <a:ea typeface="Century Gothic Paneuropean"/>
                <a:cs typeface="Century Gothic Paneuropean"/>
                <a:sym typeface="Century Gothic Paneuropean"/>
              </a:rPr>
              <a:t>First package of the CTRP or Comprehensive Tax Reform Program</a:t>
            </a:r>
          </a:p>
          <a:p>
            <a:pPr algn="l" marL="913916" indent="-456958" lvl="1">
              <a:lnSpc>
                <a:spcPts val="5926"/>
              </a:lnSpc>
              <a:buFont typeface="Arial"/>
              <a:buChar char="•"/>
            </a:pPr>
            <a:r>
              <a:rPr lang="en-US" sz="4233">
                <a:solidFill>
                  <a:srgbClr val="000000"/>
                </a:solidFill>
                <a:latin typeface="Century Gothic Paneuropean"/>
                <a:ea typeface="Century Gothic Paneuropean"/>
                <a:cs typeface="Century Gothic Paneuropean"/>
                <a:sym typeface="Century Gothic Paneuropean"/>
              </a:rPr>
              <a:t>Signed on December 19, 2017 and took effect on January 1, 2018</a:t>
            </a:r>
          </a:p>
          <a:p>
            <a:pPr algn="l" marL="805969" indent="-402984" lvl="1">
              <a:lnSpc>
                <a:spcPts val="5226"/>
              </a:lnSpc>
              <a:buFont typeface="Arial"/>
              <a:buChar char="•"/>
            </a:pPr>
            <a:r>
              <a:rPr lang="en-US" sz="3733">
                <a:solidFill>
                  <a:srgbClr val="000000"/>
                </a:solidFill>
                <a:latin typeface="Century Gothic Paneuropean"/>
                <a:ea typeface="Century Gothic Paneuropean"/>
                <a:cs typeface="Century Gothic Paneuropean"/>
                <a:sym typeface="Century Gothic Paneuropean"/>
              </a:rPr>
              <a:t>T</a:t>
            </a:r>
            <a:r>
              <a:rPr lang="en-US" sz="3733">
                <a:solidFill>
                  <a:srgbClr val="000000"/>
                </a:solidFill>
                <a:latin typeface="Century Gothic Paneuropean"/>
                <a:ea typeface="Century Gothic Paneuropean"/>
                <a:cs typeface="Century Gothic Paneuropean"/>
                <a:sym typeface="Century Gothic Paneuropean"/>
              </a:rPr>
              <a:t>o overhaul the tax system to make it more fair and inclusive</a:t>
            </a:r>
          </a:p>
          <a:p>
            <a:pPr algn="l" marL="805969" indent="-402984" lvl="1">
              <a:lnSpc>
                <a:spcPts val="5226"/>
              </a:lnSpc>
              <a:buFont typeface="Arial"/>
              <a:buChar char="•"/>
            </a:pPr>
            <a:r>
              <a:rPr lang="en-US" sz="3733">
                <a:solidFill>
                  <a:srgbClr val="000000"/>
                </a:solidFill>
                <a:latin typeface="Century Gothic Paneuropean"/>
                <a:ea typeface="Century Gothic Paneuropean"/>
                <a:cs typeface="Century Gothic Paneuropean"/>
                <a:sym typeface="Century Gothic Paneuropean"/>
              </a:rPr>
              <a:t>The central idea is to have the rich contribute more, while allowing the poor and middle class to benefit through lower taxes and improved public services.</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281026" y="3043330"/>
            <a:ext cx="11725949" cy="4200340"/>
          </a:xfrm>
          <a:custGeom>
            <a:avLst/>
            <a:gdLst/>
            <a:ahLst/>
            <a:cxnLst/>
            <a:rect r="r" b="b" t="t" l="l"/>
            <a:pathLst>
              <a:path h="4200340" w="11725949">
                <a:moveTo>
                  <a:pt x="0" y="0"/>
                </a:moveTo>
                <a:lnTo>
                  <a:pt x="11725948" y="0"/>
                </a:lnTo>
                <a:lnTo>
                  <a:pt x="11725948" y="4200340"/>
                </a:lnTo>
                <a:lnTo>
                  <a:pt x="0" y="4200340"/>
                </a:lnTo>
                <a:lnTo>
                  <a:pt x="0" y="0"/>
                </a:lnTo>
                <a:close/>
              </a:path>
            </a:pathLst>
          </a:custGeom>
          <a:blipFill>
            <a:blip r:embed="rId2"/>
            <a:stretch>
              <a:fillRect l="0" t="0" r="0" b="0"/>
            </a:stretch>
          </a:blipFill>
        </p:spPr>
      </p:sp>
      <p:sp>
        <p:nvSpPr>
          <p:cNvPr name="TextBox 3" id="3"/>
          <p:cNvSpPr txBox="true"/>
          <p:nvPr/>
        </p:nvSpPr>
        <p:spPr>
          <a:xfrm rot="0">
            <a:off x="4281843" y="633361"/>
            <a:ext cx="9724314" cy="1459377"/>
          </a:xfrm>
          <a:prstGeom prst="rect">
            <a:avLst/>
          </a:prstGeom>
        </p:spPr>
        <p:txBody>
          <a:bodyPr anchor="t" rtlCol="false" tIns="0" lIns="0" bIns="0" rIns="0">
            <a:spAutoFit/>
          </a:bodyPr>
          <a:lstStyle/>
          <a:p>
            <a:pPr algn="ctr">
              <a:lnSpc>
                <a:spcPts val="5876"/>
              </a:lnSpc>
            </a:pPr>
            <a:r>
              <a:rPr lang="en-US" b="true" sz="4197">
                <a:solidFill>
                  <a:srgbClr val="000000"/>
                </a:solidFill>
                <a:latin typeface="Century Gothic Paneuropean Bold"/>
                <a:ea typeface="Century Gothic Paneuropean Bold"/>
                <a:cs typeface="Century Gothic Paneuropean Bold"/>
                <a:sym typeface="Century Gothic Paneuropean Bold"/>
              </a:rPr>
              <a:t>INCOME TAX RATES BEFORE TRAIN LAW</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276763" y="1452670"/>
            <a:ext cx="13734474" cy="8022729"/>
          </a:xfrm>
          <a:prstGeom prst="rect">
            <a:avLst/>
          </a:prstGeom>
        </p:spPr>
        <p:txBody>
          <a:bodyPr anchor="t" rtlCol="false" tIns="0" lIns="0" bIns="0" rIns="0">
            <a:spAutoFit/>
          </a:bodyPr>
          <a:lstStyle/>
          <a:p>
            <a:pPr algn="l" marL="897540" indent="-448770" lvl="1">
              <a:lnSpc>
                <a:spcPts val="5820"/>
              </a:lnSpc>
              <a:buFont typeface="Arial"/>
              <a:buChar char="•"/>
            </a:pPr>
            <a:r>
              <a:rPr lang="en-US" sz="4157">
                <a:solidFill>
                  <a:srgbClr val="000000"/>
                </a:solidFill>
                <a:latin typeface="Century Gothic Paneuropean"/>
                <a:ea typeface="Century Gothic Paneuropean"/>
                <a:cs typeface="Century Gothic Paneuropean"/>
                <a:sym typeface="Century Gothic Paneuropean"/>
              </a:rPr>
              <a:t>Income between PHP 0 and 250,000 is t</a:t>
            </a:r>
            <a:r>
              <a:rPr lang="en-US" sz="4157">
                <a:solidFill>
                  <a:srgbClr val="000000"/>
                </a:solidFill>
                <a:latin typeface="Century Gothic Paneuropean"/>
                <a:ea typeface="Century Gothic Paneuropean"/>
                <a:cs typeface="Century Gothic Paneuropean"/>
                <a:sym typeface="Century Gothic Paneuropean"/>
              </a:rPr>
              <a:t>axed at 0%.</a:t>
            </a:r>
          </a:p>
          <a:p>
            <a:pPr algn="l" marL="897540" indent="-448770" lvl="1">
              <a:lnSpc>
                <a:spcPts val="5820"/>
              </a:lnSpc>
              <a:buFont typeface="Arial"/>
              <a:buChar char="•"/>
            </a:pPr>
            <a:r>
              <a:rPr lang="en-US" sz="4157">
                <a:solidFill>
                  <a:srgbClr val="000000"/>
                </a:solidFill>
                <a:latin typeface="Century Gothic Paneuropean"/>
                <a:ea typeface="Century Gothic Paneuropean"/>
                <a:cs typeface="Century Gothic Paneuropean"/>
                <a:sym typeface="Century Gothic Paneuropean"/>
              </a:rPr>
              <a:t>Income between PHP 250,001 and 400,000 </a:t>
            </a:r>
            <a:r>
              <a:rPr lang="en-US" sz="4157">
                <a:solidFill>
                  <a:srgbClr val="000000"/>
                </a:solidFill>
                <a:latin typeface="Century Gothic Paneuropean"/>
                <a:ea typeface="Century Gothic Paneuropean"/>
                <a:cs typeface="Century Gothic Paneuropean"/>
                <a:sym typeface="Century Gothic Paneuropean"/>
              </a:rPr>
              <a:t>is taxed at 15%.</a:t>
            </a:r>
          </a:p>
          <a:p>
            <a:pPr algn="l" marL="897540" indent="-448770" lvl="1">
              <a:lnSpc>
                <a:spcPts val="5820"/>
              </a:lnSpc>
              <a:buFont typeface="Arial"/>
              <a:buChar char="•"/>
            </a:pPr>
            <a:r>
              <a:rPr lang="en-US" sz="4157">
                <a:solidFill>
                  <a:srgbClr val="000000"/>
                </a:solidFill>
                <a:latin typeface="Century Gothic Paneuropean"/>
                <a:ea typeface="Century Gothic Paneuropean"/>
                <a:cs typeface="Century Gothic Paneuropean"/>
                <a:sym typeface="Century Gothic Paneuropean"/>
              </a:rPr>
              <a:t>Income between PHP 400,001 and 800,000 is taxed at 20%.</a:t>
            </a:r>
          </a:p>
          <a:p>
            <a:pPr algn="l" marL="897540" indent="-448770" lvl="1">
              <a:lnSpc>
                <a:spcPts val="5820"/>
              </a:lnSpc>
              <a:buFont typeface="Arial"/>
              <a:buChar char="•"/>
            </a:pPr>
            <a:r>
              <a:rPr lang="en-US" sz="4157">
                <a:solidFill>
                  <a:srgbClr val="000000"/>
                </a:solidFill>
                <a:latin typeface="Century Gothic Paneuropean"/>
                <a:ea typeface="Century Gothic Paneuropean"/>
                <a:cs typeface="Century Gothic Paneuropean"/>
                <a:sym typeface="Century Gothic Paneuropean"/>
              </a:rPr>
              <a:t>I</a:t>
            </a:r>
            <a:r>
              <a:rPr lang="en-US" sz="4157">
                <a:solidFill>
                  <a:srgbClr val="000000"/>
                </a:solidFill>
                <a:latin typeface="Century Gothic Paneuropean"/>
                <a:ea typeface="Century Gothic Paneuropean"/>
                <a:cs typeface="Century Gothic Paneuropean"/>
                <a:sym typeface="Century Gothic Paneuropean"/>
              </a:rPr>
              <a:t>ncome between PHP 800,001 and 2,000,000 is taxed at 25%.</a:t>
            </a:r>
          </a:p>
          <a:p>
            <a:pPr algn="l" marL="897540" indent="-448770" lvl="1">
              <a:lnSpc>
                <a:spcPts val="5820"/>
              </a:lnSpc>
              <a:buFont typeface="Arial"/>
              <a:buChar char="•"/>
            </a:pPr>
            <a:r>
              <a:rPr lang="en-US" sz="4157">
                <a:solidFill>
                  <a:srgbClr val="000000"/>
                </a:solidFill>
                <a:latin typeface="Century Gothic Paneuropean"/>
                <a:ea typeface="Century Gothic Paneuropean"/>
                <a:cs typeface="Century Gothic Paneuropean"/>
                <a:sym typeface="Century Gothic Paneuropean"/>
              </a:rPr>
              <a:t>Income between PHP 2,000,001 and 8,000,000 is taxed at 30%.</a:t>
            </a:r>
          </a:p>
          <a:p>
            <a:pPr algn="l" marL="897540" indent="-448770" lvl="1">
              <a:lnSpc>
                <a:spcPts val="5820"/>
              </a:lnSpc>
              <a:buFont typeface="Arial"/>
              <a:buChar char="•"/>
            </a:pPr>
            <a:r>
              <a:rPr lang="en-US" sz="4157">
                <a:solidFill>
                  <a:srgbClr val="000000"/>
                </a:solidFill>
                <a:latin typeface="Century Gothic Paneuropean"/>
                <a:ea typeface="Century Gothic Paneuropean"/>
                <a:cs typeface="Century Gothic Paneuropean"/>
                <a:sym typeface="Century Gothic Paneuropean"/>
              </a:rPr>
              <a:t>Income above PHP 8,000,000 is taxed at 35%</a:t>
            </a:r>
          </a:p>
        </p:txBody>
      </p:sp>
      <p:sp>
        <p:nvSpPr>
          <p:cNvPr name="TextBox 3" id="3"/>
          <p:cNvSpPr txBox="true"/>
          <p:nvPr/>
        </p:nvSpPr>
        <p:spPr>
          <a:xfrm rot="0">
            <a:off x="4281843" y="314221"/>
            <a:ext cx="9724314" cy="714479"/>
          </a:xfrm>
          <a:prstGeom prst="rect">
            <a:avLst/>
          </a:prstGeom>
        </p:spPr>
        <p:txBody>
          <a:bodyPr anchor="t" rtlCol="false" tIns="0" lIns="0" bIns="0" rIns="0">
            <a:spAutoFit/>
          </a:bodyPr>
          <a:lstStyle/>
          <a:p>
            <a:pPr algn="ctr">
              <a:lnSpc>
                <a:spcPts val="5876"/>
              </a:lnSpc>
            </a:pPr>
            <a:r>
              <a:rPr lang="en-US" b="true" sz="4197">
                <a:solidFill>
                  <a:srgbClr val="000000"/>
                </a:solidFill>
                <a:latin typeface="Century Gothic Paneuropean Bold"/>
                <a:ea typeface="Century Gothic Paneuropean Bold"/>
                <a:cs typeface="Century Gothic Paneuropean Bold"/>
                <a:sym typeface="Century Gothic Paneuropean Bold"/>
              </a:rPr>
              <a:t>2025 TAX RATES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515252" y="642627"/>
            <a:ext cx="13257496" cy="2563050"/>
          </a:xfrm>
          <a:prstGeom prst="rect">
            <a:avLst/>
          </a:prstGeom>
        </p:spPr>
        <p:txBody>
          <a:bodyPr anchor="t" rtlCol="false" tIns="0" lIns="0" bIns="0" rIns="0">
            <a:spAutoFit/>
          </a:bodyPr>
          <a:lstStyle/>
          <a:p>
            <a:pPr algn="ctr">
              <a:lnSpc>
                <a:spcPts val="6989"/>
              </a:lnSpc>
            </a:pPr>
            <a:r>
              <a:rPr lang="en-US" b="true" sz="4992">
                <a:solidFill>
                  <a:srgbClr val="000000"/>
                </a:solidFill>
                <a:latin typeface="Century Gothic Paneuropean Bold"/>
                <a:ea typeface="Century Gothic Paneuropean Bold"/>
                <a:cs typeface="Century Gothic Paneuropean Bold"/>
                <a:sym typeface="Century Gothic Paneuropean Bold"/>
              </a:rPr>
              <a:t>THE VISION OF TRAIN LAW IS TO ACHIEVE THE FOLLOWING:</a:t>
            </a:r>
          </a:p>
          <a:p>
            <a:pPr algn="ctr">
              <a:lnSpc>
                <a:spcPts val="6569"/>
              </a:lnSpc>
            </a:pPr>
          </a:p>
        </p:txBody>
      </p:sp>
      <p:sp>
        <p:nvSpPr>
          <p:cNvPr name="TextBox 3" id="3"/>
          <p:cNvSpPr txBox="true"/>
          <p:nvPr/>
        </p:nvSpPr>
        <p:spPr>
          <a:xfrm rot="0">
            <a:off x="2013452" y="2758751"/>
            <a:ext cx="14591315" cy="5640317"/>
          </a:xfrm>
          <a:prstGeom prst="rect">
            <a:avLst/>
          </a:prstGeom>
        </p:spPr>
        <p:txBody>
          <a:bodyPr anchor="t" rtlCol="false" tIns="0" lIns="0" bIns="0" rIns="0">
            <a:spAutoFit/>
          </a:bodyPr>
          <a:lstStyle/>
          <a:p>
            <a:pPr algn="l" marL="634806" indent="-317403" lvl="1">
              <a:lnSpc>
                <a:spcPts val="4116"/>
              </a:lnSpc>
              <a:buAutoNum type="arabicPeriod" startAt="1"/>
            </a:pPr>
            <a:r>
              <a:rPr lang="en-US" sz="2940">
                <a:solidFill>
                  <a:srgbClr val="000000"/>
                </a:solidFill>
                <a:latin typeface="Century Gothic Paneuropean"/>
                <a:ea typeface="Century Gothic Paneuropean"/>
                <a:cs typeface="Century Gothic Paneuropean"/>
                <a:sym typeface="Century Gothic Paneuropean"/>
              </a:rPr>
              <a:t>Poverty rate reduced from 26% to 17% (or some 10 million Filipinos uplifted from poverty). </a:t>
            </a:r>
          </a:p>
          <a:p>
            <a:pPr algn="l" marL="634806" indent="-317403" lvl="1">
              <a:lnSpc>
                <a:spcPts val="4116"/>
              </a:lnSpc>
              <a:buAutoNum type="arabicPeriod" startAt="1"/>
            </a:pPr>
            <a:r>
              <a:rPr lang="en-US" sz="2940">
                <a:solidFill>
                  <a:srgbClr val="000000"/>
                </a:solidFill>
                <a:latin typeface="Century Gothic Paneuropean"/>
                <a:ea typeface="Century Gothic Paneuropean"/>
                <a:cs typeface="Century Gothic Paneuropean"/>
                <a:sym typeface="Century Gothic Paneuropean"/>
              </a:rPr>
              <a:t>Law-abiding country. </a:t>
            </a:r>
          </a:p>
          <a:p>
            <a:pPr algn="l" marL="634806" indent="-317403" lvl="1">
              <a:lnSpc>
                <a:spcPts val="4116"/>
              </a:lnSpc>
              <a:buAutoNum type="arabicPeriod" startAt="1"/>
            </a:pPr>
            <a:r>
              <a:rPr lang="en-US" sz="2940">
                <a:solidFill>
                  <a:srgbClr val="000000"/>
                </a:solidFill>
                <a:latin typeface="Century Gothic Paneuropean"/>
                <a:ea typeface="Century Gothic Paneuropean"/>
                <a:cs typeface="Century Gothic Paneuropean"/>
                <a:sym typeface="Century Gothic Paneuropean"/>
              </a:rPr>
              <a:t>Peace within the country and with our neighbors.</a:t>
            </a:r>
          </a:p>
          <a:p>
            <a:pPr algn="l" marL="634806" indent="-317403" lvl="1">
              <a:lnSpc>
                <a:spcPts val="4116"/>
              </a:lnSpc>
              <a:buAutoNum type="arabicPeriod" startAt="1"/>
            </a:pPr>
            <a:r>
              <a:rPr lang="en-US" sz="2940">
                <a:solidFill>
                  <a:srgbClr val="000000"/>
                </a:solidFill>
                <a:latin typeface="Century Gothic Paneuropean"/>
                <a:ea typeface="Century Gothic Paneuropean"/>
                <a:cs typeface="Century Gothic Paneuropean"/>
                <a:sym typeface="Century Gothic Paneuropean"/>
              </a:rPr>
              <a:t>Achieve high middle-income status, where per capital gross national income (GNI) increased from USD 3,000 to USD 4,200 by 2022 in today’s money.</a:t>
            </a:r>
          </a:p>
          <a:p>
            <a:pPr algn="l" marL="634806" indent="-317403" lvl="1">
              <a:lnSpc>
                <a:spcPts val="4116"/>
              </a:lnSpc>
              <a:buAutoNum type="arabicPeriod" startAt="1"/>
            </a:pPr>
            <a:r>
              <a:rPr lang="en-US" sz="2940">
                <a:solidFill>
                  <a:srgbClr val="000000"/>
                </a:solidFill>
                <a:latin typeface="Century Gothic Paneuropean"/>
                <a:ea typeface="Century Gothic Paneuropean"/>
                <a:cs typeface="Century Gothic Paneuropean"/>
                <a:sym typeface="Century Gothic Paneuropean"/>
              </a:rPr>
              <a:t>Eradicate extreme poverty. </a:t>
            </a:r>
          </a:p>
          <a:p>
            <a:pPr algn="l" marL="634806" indent="-317403" lvl="1">
              <a:lnSpc>
                <a:spcPts val="4116"/>
              </a:lnSpc>
              <a:buAutoNum type="arabicPeriod" startAt="1"/>
            </a:pPr>
            <a:r>
              <a:rPr lang="en-US" sz="2940">
                <a:solidFill>
                  <a:srgbClr val="000000"/>
                </a:solidFill>
                <a:latin typeface="Century Gothic Paneuropean"/>
                <a:ea typeface="Century Gothic Paneuropean"/>
                <a:cs typeface="Century Gothic Paneuropean"/>
                <a:sym typeface="Century Gothic Paneuropean"/>
              </a:rPr>
              <a:t>Inclusive economic and political institutions where everyone has equal opportunities. </a:t>
            </a:r>
          </a:p>
          <a:p>
            <a:pPr algn="l" marL="634806" indent="-317403" lvl="1">
              <a:lnSpc>
                <a:spcPts val="4116"/>
              </a:lnSpc>
              <a:buAutoNum type="arabicPeriod" startAt="1"/>
            </a:pPr>
            <a:r>
              <a:rPr lang="en-US" sz="2940">
                <a:solidFill>
                  <a:srgbClr val="000000"/>
                </a:solidFill>
                <a:latin typeface="Century Gothic Paneuropean"/>
                <a:ea typeface="Century Gothic Paneuropean"/>
                <a:cs typeface="Century Gothic Paneuropean"/>
                <a:sym typeface="Century Gothic Paneuropean"/>
              </a:rPr>
              <a:t>Achieve high income status where per capital GNI increases from USD 3,000 to USD 12,000 by 2040 in today’s money.</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283220" y="2098214"/>
            <a:ext cx="13724985" cy="1926292"/>
          </a:xfrm>
          <a:prstGeom prst="rect">
            <a:avLst/>
          </a:prstGeom>
        </p:spPr>
        <p:txBody>
          <a:bodyPr anchor="t" rtlCol="false" tIns="0" lIns="0" bIns="0" rIns="0">
            <a:spAutoFit/>
          </a:bodyPr>
          <a:lstStyle/>
          <a:p>
            <a:pPr algn="l">
              <a:lnSpc>
                <a:spcPts val="3891"/>
              </a:lnSpc>
            </a:pPr>
            <a:r>
              <a:rPr lang="en-US" sz="2779">
                <a:solidFill>
                  <a:srgbClr val="000000"/>
                </a:solidFill>
                <a:latin typeface="Century Gothic Paneuropean"/>
                <a:ea typeface="Century Gothic Paneuropean"/>
                <a:cs typeface="Century Gothic Paneuropean"/>
                <a:sym typeface="Century Gothic Paneuropean"/>
              </a:rPr>
              <a:t>The TRAIN law aims to fix problems in the current tax system by lowering and simplifying personal income taxes, simplifying estate and donor's taxes, broadening the VAT base, adjusting oil and car excise taxes, and adding a tax on sugary drinks.</a:t>
            </a: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1709213" y="5095875"/>
            <a:ext cx="14869574" cy="3109269"/>
          </a:xfrm>
          <a:prstGeom prst="rect">
            <a:avLst/>
          </a:prstGeom>
        </p:spPr>
        <p:txBody>
          <a:bodyPr anchor="t" rtlCol="false" tIns="0" lIns="0" bIns="0" rIns="0">
            <a:spAutoFit/>
          </a:bodyPr>
          <a:lstStyle/>
          <a:p>
            <a:pPr algn="l">
              <a:lnSpc>
                <a:spcPts val="4175"/>
              </a:lnSpc>
            </a:pPr>
            <a:r>
              <a:rPr lang="en-US" sz="2982">
                <a:solidFill>
                  <a:srgbClr val="000000"/>
                </a:solidFill>
                <a:latin typeface="Century Gothic Paneuropean"/>
                <a:ea typeface="Century Gothic Paneuropean"/>
                <a:cs typeface="Century Gothic Paneuropean"/>
                <a:sym typeface="Century Gothic Paneuropean"/>
              </a:rPr>
              <a:t>TRAIN lowered personal income tax rates and introduced an optional 8% flat tax for individual taxpayers, leading to more savings and higher take-home pay. It also simplified estate and donor's taxes with a 6% flat rate and increased allowable deductions. The VAT threshold was raised from ₱1.92 million to ₱3 million, exempting more taxpayers. Additionally, TRAIN increased excise taxes on petroleum, minerals, and automobiles, and introduced a tax on sugary drinks.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3115020" y="2391573"/>
            <a:ext cx="12057960" cy="4178306"/>
          </a:xfrm>
          <a:prstGeom prst="rect">
            <a:avLst/>
          </a:prstGeom>
        </p:spPr>
        <p:txBody>
          <a:bodyPr anchor="t" rtlCol="false" tIns="0" lIns="0" bIns="0" rIns="0">
            <a:spAutoFit/>
          </a:bodyPr>
          <a:lstStyle/>
          <a:p>
            <a:pPr algn="ctr">
              <a:lnSpc>
                <a:spcPts val="11129"/>
              </a:lnSpc>
            </a:pPr>
            <a:r>
              <a:rPr lang="en-US" b="true" sz="7949">
                <a:solidFill>
                  <a:srgbClr val="000000"/>
                </a:solidFill>
                <a:latin typeface="Century Gothic Paneuropean Bold"/>
                <a:ea typeface="Century Gothic Paneuropean Bold"/>
                <a:cs typeface="Century Gothic Paneuropean Bold"/>
                <a:sym typeface="Century Gothic Paneuropean Bold"/>
              </a:rPr>
              <a:t>CHANGES IN THE TAX SYSTEM UNDER THE TRAIN LAW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DAGm0eve0Ko</dc:identifier>
  <dcterms:modified xsi:type="dcterms:W3CDTF">2011-08-01T06:04:30Z</dcterms:modified>
  <cp:revision>1</cp:revision>
  <dc:title>TRAIN LAW</dc:title>
</cp:coreProperties>
</file>