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 roundtripDataSignature="AMtx7mhptgQlfMbKztu47EaXIeHDrZEd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D5F8E2-AE0D-4803-BB83-3E764B545AAD}">
  <a:tblStyle styleId="{CBD5F8E2-AE0D-4803-BB83-3E764B545AA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2468880" y="3591562"/>
            <a:ext cx="27980640" cy="76403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 type="body"/>
          </p:nvPr>
        </p:nvSpPr>
        <p:spPr>
          <a:xfrm rot="5400000">
            <a:off x="9497059" y="-1391919"/>
            <a:ext cx="13924282" cy="283921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rot="5400000">
            <a:off x="3405506" y="26036"/>
            <a:ext cx="18597882" cy="208826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2245997" y="5471167"/>
            <a:ext cx="28392120" cy="912875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2245997" y="14686287"/>
            <a:ext cx="28392120" cy="48005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txBox="1"/>
          <p:nvPr>
            <p:ph idx="1" type="body"/>
          </p:nvPr>
        </p:nvSpPr>
        <p:spPr>
          <a:xfrm>
            <a:off x="22631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7"/>
          <p:cNvSpPr txBox="1"/>
          <p:nvPr>
            <p:ph idx="2" type="body"/>
          </p:nvPr>
        </p:nvSpPr>
        <p:spPr>
          <a:xfrm>
            <a:off x="166649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2267428"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2267431" y="5379722"/>
            <a:ext cx="13926024"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8"/>
          <p:cNvSpPr txBox="1"/>
          <p:nvPr>
            <p:ph idx="2" type="body"/>
          </p:nvPr>
        </p:nvSpPr>
        <p:spPr>
          <a:xfrm>
            <a:off x="2267431" y="8016240"/>
            <a:ext cx="13926024"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8"/>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8"/>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idx="1" type="body"/>
          </p:nvPr>
        </p:nvSpPr>
        <p:spPr>
          <a:xfrm>
            <a:off x="13994608" y="3159765"/>
            <a:ext cx="16664940" cy="155956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11"/>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pic"/>
          </p:nvPr>
        </p:nvSpPr>
        <p:spPr>
          <a:xfrm>
            <a:off x="13994608" y="3159765"/>
            <a:ext cx="16664940" cy="15595600"/>
          </a:xfrm>
          <a:prstGeom prst="rect">
            <a:avLst/>
          </a:prstGeom>
          <a:noFill/>
          <a:ln>
            <a:noFill/>
          </a:ln>
        </p:spPr>
      </p:sp>
      <p:sp>
        <p:nvSpPr>
          <p:cNvPr id="64" name="Google Shape;64;p12"/>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840" u="none" cap="none" strike="noStrike">
                <a:solidFill>
                  <a:srgbClr val="888888"/>
                </a:solidFill>
                <a:latin typeface="Calibri"/>
                <a:ea typeface="Calibri"/>
                <a:cs typeface="Calibri"/>
                <a:sym typeface="Calibri"/>
              </a:defRPr>
            </a:lvl1pPr>
            <a:lvl2pPr indent="0" lvl="1" marL="0" marR="0" rtl="0" algn="r">
              <a:spcBef>
                <a:spcPts val="0"/>
              </a:spcBef>
              <a:buNone/>
              <a:defRPr b="0" i="0" sz="3840" u="none" cap="none" strike="noStrike">
                <a:solidFill>
                  <a:srgbClr val="888888"/>
                </a:solidFill>
                <a:latin typeface="Calibri"/>
                <a:ea typeface="Calibri"/>
                <a:cs typeface="Calibri"/>
                <a:sym typeface="Calibri"/>
              </a:defRPr>
            </a:lvl2pPr>
            <a:lvl3pPr indent="0" lvl="2" marL="0" marR="0" rtl="0" algn="r">
              <a:spcBef>
                <a:spcPts val="0"/>
              </a:spcBef>
              <a:buNone/>
              <a:defRPr b="0" i="0" sz="3840" u="none" cap="none" strike="noStrike">
                <a:solidFill>
                  <a:srgbClr val="888888"/>
                </a:solidFill>
                <a:latin typeface="Calibri"/>
                <a:ea typeface="Calibri"/>
                <a:cs typeface="Calibri"/>
                <a:sym typeface="Calibri"/>
              </a:defRPr>
            </a:lvl3pPr>
            <a:lvl4pPr indent="0" lvl="3" marL="0" marR="0" rtl="0" algn="r">
              <a:spcBef>
                <a:spcPts val="0"/>
              </a:spcBef>
              <a:buNone/>
              <a:defRPr b="0" i="0" sz="3840" u="none" cap="none" strike="noStrike">
                <a:solidFill>
                  <a:srgbClr val="888888"/>
                </a:solidFill>
                <a:latin typeface="Calibri"/>
                <a:ea typeface="Calibri"/>
                <a:cs typeface="Calibri"/>
                <a:sym typeface="Calibri"/>
              </a:defRPr>
            </a:lvl4pPr>
            <a:lvl5pPr indent="0" lvl="4" marL="0" marR="0" rtl="0" algn="r">
              <a:spcBef>
                <a:spcPts val="0"/>
              </a:spcBef>
              <a:buNone/>
              <a:defRPr b="0" i="0" sz="3840" u="none" cap="none" strike="noStrike">
                <a:solidFill>
                  <a:srgbClr val="888888"/>
                </a:solidFill>
                <a:latin typeface="Calibri"/>
                <a:ea typeface="Calibri"/>
                <a:cs typeface="Calibri"/>
                <a:sym typeface="Calibri"/>
              </a:defRPr>
            </a:lvl5pPr>
            <a:lvl6pPr indent="0" lvl="5" marL="0" marR="0" rtl="0" algn="r">
              <a:spcBef>
                <a:spcPts val="0"/>
              </a:spcBef>
              <a:buNone/>
              <a:defRPr b="0" i="0" sz="3840" u="none" cap="none" strike="noStrike">
                <a:solidFill>
                  <a:srgbClr val="888888"/>
                </a:solidFill>
                <a:latin typeface="Calibri"/>
                <a:ea typeface="Calibri"/>
                <a:cs typeface="Calibri"/>
                <a:sym typeface="Calibri"/>
              </a:defRPr>
            </a:lvl6pPr>
            <a:lvl7pPr indent="0" lvl="6" marL="0" marR="0" rtl="0" algn="r">
              <a:spcBef>
                <a:spcPts val="0"/>
              </a:spcBef>
              <a:buNone/>
              <a:defRPr b="0" i="0" sz="3840" u="none" cap="none" strike="noStrike">
                <a:solidFill>
                  <a:srgbClr val="888888"/>
                </a:solidFill>
                <a:latin typeface="Calibri"/>
                <a:ea typeface="Calibri"/>
                <a:cs typeface="Calibri"/>
                <a:sym typeface="Calibri"/>
              </a:defRPr>
            </a:lvl7pPr>
            <a:lvl8pPr indent="0" lvl="7" marL="0" marR="0" rtl="0" algn="r">
              <a:spcBef>
                <a:spcPts val="0"/>
              </a:spcBef>
              <a:buNone/>
              <a:defRPr b="0" i="0" sz="3840" u="none" cap="none" strike="noStrike">
                <a:solidFill>
                  <a:srgbClr val="888888"/>
                </a:solidFill>
                <a:latin typeface="Calibri"/>
                <a:ea typeface="Calibri"/>
                <a:cs typeface="Calibri"/>
                <a:sym typeface="Calibri"/>
              </a:defRPr>
            </a:lvl8pPr>
            <a:lvl9pPr indent="0" lvl="8" marL="0" marR="0" rtl="0" algn="r">
              <a:spcBef>
                <a:spcPts val="0"/>
              </a:spcBef>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2"/>
          <p:cNvGrpSpPr/>
          <p:nvPr/>
        </p:nvGrpSpPr>
        <p:grpSpPr>
          <a:xfrm>
            <a:off x="0" y="0"/>
            <a:ext cx="32932736" cy="4029235"/>
            <a:chOff x="0" y="0"/>
            <a:chExt cx="32932736" cy="4029235"/>
          </a:xfrm>
        </p:grpSpPr>
        <p:sp>
          <p:nvSpPr>
            <p:cNvPr id="85" name="Google Shape;85;p2"/>
            <p:cNvSpPr/>
            <p:nvPr/>
          </p:nvSpPr>
          <p:spPr>
            <a:xfrm>
              <a:off x="29605212" y="3504869"/>
              <a:ext cx="3327523" cy="524366"/>
            </a:xfrm>
            <a:prstGeom prst="rect">
              <a:avLst/>
            </a:prstGeom>
            <a:solidFill>
              <a:srgbClr val="D2C295"/>
            </a:solidFill>
            <a:ln cap="flat" cmpd="sng" w="12700">
              <a:solidFill>
                <a:srgbClr val="D2C29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Arial"/>
                <a:ea typeface="Arial"/>
                <a:cs typeface="Arial"/>
                <a:sym typeface="Arial"/>
              </a:endParaRPr>
            </a:p>
          </p:txBody>
        </p:sp>
        <p:sp>
          <p:nvSpPr>
            <p:cNvPr id="86" name="Google Shape;86;p2"/>
            <p:cNvSpPr/>
            <p:nvPr/>
          </p:nvSpPr>
          <p:spPr>
            <a:xfrm>
              <a:off x="0" y="0"/>
              <a:ext cx="32918400" cy="3546764"/>
            </a:xfrm>
            <a:prstGeom prst="rect">
              <a:avLst/>
            </a:prstGeom>
            <a:solidFill>
              <a:srgbClr val="8C1515"/>
            </a:solidFill>
            <a:ln cap="flat" cmpd="sng" w="12700">
              <a:solidFill>
                <a:srgbClr val="8C151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Arial"/>
                <a:ea typeface="Arial"/>
                <a:cs typeface="Arial"/>
                <a:sym typeface="Arial"/>
              </a:endParaRPr>
            </a:p>
          </p:txBody>
        </p:sp>
        <p:pic>
          <p:nvPicPr>
            <p:cNvPr id="87" name="Google Shape;87;p2"/>
            <p:cNvPicPr preferRelativeResize="0"/>
            <p:nvPr/>
          </p:nvPicPr>
          <p:blipFill rotWithShape="1">
            <a:blip r:embed="rId3">
              <a:alphaModFix/>
            </a:blip>
            <a:srcRect b="0" l="0" r="0" t="0"/>
            <a:stretch/>
          </p:blipFill>
          <p:spPr>
            <a:xfrm>
              <a:off x="457412" y="283854"/>
              <a:ext cx="2979057" cy="2979057"/>
            </a:xfrm>
            <a:prstGeom prst="rect">
              <a:avLst/>
            </a:prstGeom>
            <a:noFill/>
            <a:ln>
              <a:noFill/>
            </a:ln>
          </p:spPr>
        </p:pic>
        <p:sp>
          <p:nvSpPr>
            <p:cNvPr id="88" name="Google Shape;88;p2"/>
            <p:cNvSpPr/>
            <p:nvPr/>
          </p:nvSpPr>
          <p:spPr>
            <a:xfrm>
              <a:off x="3436469" y="3439189"/>
              <a:ext cx="29496267" cy="220850"/>
            </a:xfrm>
            <a:prstGeom prst="rect">
              <a:avLst/>
            </a:prstGeom>
            <a:solidFill>
              <a:srgbClr val="D2C295"/>
            </a:solidFill>
            <a:ln cap="flat" cmpd="sng" w="12700">
              <a:solidFill>
                <a:srgbClr val="D2C29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Arial"/>
                <a:ea typeface="Arial"/>
                <a:cs typeface="Arial"/>
                <a:sym typeface="Arial"/>
              </a:endParaRPr>
            </a:p>
          </p:txBody>
        </p:sp>
        <p:sp>
          <p:nvSpPr>
            <p:cNvPr id="89" name="Google Shape;89;p2"/>
            <p:cNvSpPr/>
            <p:nvPr/>
          </p:nvSpPr>
          <p:spPr>
            <a:xfrm rot="10800000">
              <a:off x="28935002" y="3554978"/>
              <a:ext cx="670209" cy="474257"/>
            </a:xfrm>
            <a:prstGeom prst="rtTriangle">
              <a:avLst/>
            </a:prstGeom>
            <a:solidFill>
              <a:srgbClr val="D2C295"/>
            </a:solidFill>
            <a:ln cap="flat" cmpd="sng" w="12700">
              <a:solidFill>
                <a:srgbClr val="D2C29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Arial"/>
                <a:ea typeface="Arial"/>
                <a:cs typeface="Arial"/>
                <a:sym typeface="Arial"/>
              </a:endParaRPr>
            </a:p>
          </p:txBody>
        </p:sp>
        <p:sp>
          <p:nvSpPr>
            <p:cNvPr id="90" name="Google Shape;90;p2"/>
            <p:cNvSpPr/>
            <p:nvPr/>
          </p:nvSpPr>
          <p:spPr>
            <a:xfrm>
              <a:off x="29745888" y="2979414"/>
              <a:ext cx="3022723" cy="90455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rgbClr val="8C1515"/>
                </a:solidFill>
                <a:latin typeface="Arial"/>
                <a:ea typeface="Arial"/>
                <a:cs typeface="Arial"/>
                <a:sym typeface="Arial"/>
              </a:endParaRPr>
            </a:p>
          </p:txBody>
        </p:sp>
      </p:grpSp>
      <p:sp>
        <p:nvSpPr>
          <p:cNvPr id="91" name="Google Shape;91;p2"/>
          <p:cNvSpPr txBox="1"/>
          <p:nvPr/>
        </p:nvSpPr>
        <p:spPr>
          <a:xfrm>
            <a:off x="7685170" y="597483"/>
            <a:ext cx="212709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rPr>
              <a:t>NEM 2.0 vs 3.0: Optimal Battery and Solar Installation Sizes</a:t>
            </a:r>
            <a:endParaRPr/>
          </a:p>
        </p:txBody>
      </p:sp>
      <p:pic>
        <p:nvPicPr>
          <p:cNvPr id="92" name="Google Shape;92;p2"/>
          <p:cNvPicPr preferRelativeResize="0"/>
          <p:nvPr/>
        </p:nvPicPr>
        <p:blipFill rotWithShape="1">
          <a:blip r:embed="rId4">
            <a:alphaModFix/>
          </a:blip>
          <a:srcRect b="0" l="0" r="0" t="0"/>
          <a:stretch/>
        </p:blipFill>
        <p:spPr>
          <a:xfrm>
            <a:off x="29605212" y="2562532"/>
            <a:ext cx="1982155" cy="1321437"/>
          </a:xfrm>
          <a:prstGeom prst="rect">
            <a:avLst/>
          </a:prstGeom>
          <a:noFill/>
          <a:ln>
            <a:noFill/>
          </a:ln>
        </p:spPr>
      </p:pic>
      <p:sp>
        <p:nvSpPr>
          <p:cNvPr id="93" name="Google Shape;93;p2"/>
          <p:cNvSpPr txBox="1"/>
          <p:nvPr/>
        </p:nvSpPr>
        <p:spPr>
          <a:xfrm>
            <a:off x="29827899" y="3413404"/>
            <a:ext cx="3752400" cy="47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67">
                <a:solidFill>
                  <a:srgbClr val="2E2D29"/>
                </a:solidFill>
              </a:rPr>
              <a:t>CEE 272R</a:t>
            </a:r>
            <a:endParaRPr/>
          </a:p>
        </p:txBody>
      </p:sp>
      <p:sp>
        <p:nvSpPr>
          <p:cNvPr id="94" name="Google Shape;94;p2"/>
          <p:cNvSpPr txBox="1"/>
          <p:nvPr/>
        </p:nvSpPr>
        <p:spPr>
          <a:xfrm>
            <a:off x="7685142" y="1568954"/>
            <a:ext cx="21270900" cy="738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4200">
                <a:solidFill>
                  <a:schemeClr val="lt1"/>
                </a:solidFill>
                <a:latin typeface="Calibri"/>
                <a:ea typeface="Calibri"/>
                <a:cs typeface="Calibri"/>
                <a:sym typeface="Calibri"/>
              </a:rPr>
              <a:t>Koye Alagbe</a:t>
            </a:r>
            <a:r>
              <a:rPr baseline="30000" i="1" lang="en-US" sz="4200">
                <a:solidFill>
                  <a:schemeClr val="lt1"/>
                </a:solidFill>
                <a:latin typeface="Calibri"/>
                <a:ea typeface="Calibri"/>
                <a:cs typeface="Calibri"/>
                <a:sym typeface="Calibri"/>
              </a:rPr>
              <a:t>1</a:t>
            </a:r>
            <a:r>
              <a:rPr i="1" lang="en-US" sz="4200">
                <a:solidFill>
                  <a:schemeClr val="lt1"/>
                </a:solidFill>
                <a:latin typeface="Calibri"/>
                <a:ea typeface="Calibri"/>
                <a:cs typeface="Calibri"/>
                <a:sym typeface="Calibri"/>
              </a:rPr>
              <a:t> and Jenna Ruzekowicz</a:t>
            </a:r>
            <a:r>
              <a:rPr baseline="30000" i="1" lang="en-US" sz="4200">
                <a:solidFill>
                  <a:schemeClr val="lt1"/>
                </a:solidFill>
                <a:latin typeface="Calibri"/>
                <a:ea typeface="Calibri"/>
                <a:cs typeface="Calibri"/>
                <a:sym typeface="Calibri"/>
              </a:rPr>
              <a:t>2</a:t>
            </a:r>
            <a:endParaRPr i="1" sz="4200">
              <a:solidFill>
                <a:schemeClr val="lt1"/>
              </a:solidFill>
              <a:latin typeface="Calibri"/>
              <a:ea typeface="Calibri"/>
              <a:cs typeface="Calibri"/>
              <a:sym typeface="Calibri"/>
            </a:endParaRPr>
          </a:p>
        </p:txBody>
      </p:sp>
      <p:sp>
        <p:nvSpPr>
          <p:cNvPr id="95" name="Google Shape;95;p2"/>
          <p:cNvSpPr txBox="1"/>
          <p:nvPr/>
        </p:nvSpPr>
        <p:spPr>
          <a:xfrm>
            <a:off x="7685138" y="2451012"/>
            <a:ext cx="212709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30000" i="1" lang="en-US" sz="2400">
                <a:solidFill>
                  <a:schemeClr val="lt1"/>
                </a:solidFill>
                <a:latin typeface="Calibri"/>
                <a:ea typeface="Calibri"/>
                <a:cs typeface="Calibri"/>
                <a:sym typeface="Calibri"/>
              </a:rPr>
              <a:t>1 </a:t>
            </a:r>
            <a:r>
              <a:rPr i="1" lang="en-US" sz="2400">
                <a:solidFill>
                  <a:schemeClr val="lt1"/>
                </a:solidFill>
                <a:latin typeface="Calibri"/>
                <a:ea typeface="Calibri"/>
                <a:cs typeface="Calibri"/>
                <a:sym typeface="Calibri"/>
              </a:rPr>
              <a:t>Computer Science</a:t>
            </a:r>
            <a:r>
              <a:rPr i="1" lang="en-US" sz="2400">
                <a:solidFill>
                  <a:schemeClr val="lt1"/>
                </a:solidFill>
                <a:latin typeface="Calibri"/>
                <a:ea typeface="Calibri"/>
                <a:cs typeface="Calibri"/>
                <a:sym typeface="Calibri"/>
              </a:rPr>
              <a:t>, Stanford University </a:t>
            </a:r>
            <a:endParaRPr i="1" sz="2400">
              <a:solidFill>
                <a:schemeClr val="lt1"/>
              </a:solidFill>
              <a:latin typeface="Calibri"/>
              <a:ea typeface="Calibri"/>
              <a:cs typeface="Calibri"/>
              <a:sym typeface="Calibri"/>
            </a:endParaRPr>
          </a:p>
          <a:p>
            <a:pPr indent="0" lvl="0" marL="0" marR="0" rtl="0" algn="ctr">
              <a:spcBef>
                <a:spcPts val="0"/>
              </a:spcBef>
              <a:spcAft>
                <a:spcPts val="0"/>
              </a:spcAft>
              <a:buNone/>
            </a:pPr>
            <a:r>
              <a:rPr baseline="30000" i="1" lang="en-US" sz="2400">
                <a:solidFill>
                  <a:schemeClr val="lt1"/>
                </a:solidFill>
                <a:latin typeface="Calibri"/>
                <a:ea typeface="Calibri"/>
                <a:cs typeface="Calibri"/>
                <a:sym typeface="Calibri"/>
              </a:rPr>
              <a:t>2 </a:t>
            </a:r>
            <a:r>
              <a:rPr i="1" lang="en-US" sz="2400">
                <a:solidFill>
                  <a:schemeClr val="lt1"/>
                </a:solidFill>
                <a:latin typeface="Calibri"/>
                <a:ea typeface="Calibri"/>
                <a:cs typeface="Calibri"/>
                <a:sym typeface="Calibri"/>
              </a:rPr>
              <a:t>Civil and Environmental Engineering, Stanford University</a:t>
            </a:r>
            <a:endParaRPr i="1" sz="3900">
              <a:solidFill>
                <a:schemeClr val="lt1"/>
              </a:solidFill>
              <a:latin typeface="Calibri"/>
              <a:ea typeface="Calibri"/>
              <a:cs typeface="Calibri"/>
              <a:sym typeface="Calibri"/>
            </a:endParaRPr>
          </a:p>
        </p:txBody>
      </p:sp>
      <p:grpSp>
        <p:nvGrpSpPr>
          <p:cNvPr id="96" name="Google Shape;96;p2"/>
          <p:cNvGrpSpPr/>
          <p:nvPr/>
        </p:nvGrpSpPr>
        <p:grpSpPr>
          <a:xfrm>
            <a:off x="141382" y="4119872"/>
            <a:ext cx="7374633" cy="784361"/>
            <a:chOff x="7655317" y="6043852"/>
            <a:chExt cx="11061396" cy="1176482"/>
          </a:xfrm>
        </p:grpSpPr>
        <p:sp>
          <p:nvSpPr>
            <p:cNvPr id="97" name="Google Shape;97;p2"/>
            <p:cNvSpPr txBox="1"/>
            <p:nvPr/>
          </p:nvSpPr>
          <p:spPr>
            <a:xfrm>
              <a:off x="7655317" y="6043852"/>
              <a:ext cx="6047700" cy="9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E2D29"/>
                  </a:solidFill>
                </a:rPr>
                <a:t>Abstract</a:t>
              </a:r>
              <a:endParaRPr sz="3600">
                <a:solidFill>
                  <a:srgbClr val="2E2D29"/>
                </a:solidFill>
              </a:endParaRPr>
            </a:p>
          </p:txBody>
        </p:sp>
        <p:sp>
          <p:nvSpPr>
            <p:cNvPr id="98" name="Google Shape;98;p2"/>
            <p:cNvSpPr/>
            <p:nvPr/>
          </p:nvSpPr>
          <p:spPr>
            <a:xfrm>
              <a:off x="7743913" y="7174616"/>
              <a:ext cx="10972800" cy="45718"/>
            </a:xfrm>
            <a:prstGeom prst="rect">
              <a:avLst/>
            </a:prstGeom>
            <a:solidFill>
              <a:srgbClr val="D2C295"/>
            </a:solidFill>
            <a:ln cap="flat" cmpd="sng" w="12700">
              <a:solidFill>
                <a:srgbClr val="D2C29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Calibri"/>
                <a:ea typeface="Calibri"/>
                <a:cs typeface="Calibri"/>
                <a:sym typeface="Calibri"/>
              </a:endParaRPr>
            </a:p>
          </p:txBody>
        </p:sp>
      </p:grpSp>
      <p:grpSp>
        <p:nvGrpSpPr>
          <p:cNvPr id="99" name="Google Shape;99;p2"/>
          <p:cNvGrpSpPr/>
          <p:nvPr/>
        </p:nvGrpSpPr>
        <p:grpSpPr>
          <a:xfrm>
            <a:off x="11041428" y="4119876"/>
            <a:ext cx="7374633" cy="784361"/>
            <a:chOff x="7655317" y="6043852"/>
            <a:chExt cx="11061396" cy="1176482"/>
          </a:xfrm>
        </p:grpSpPr>
        <p:sp>
          <p:nvSpPr>
            <p:cNvPr id="100" name="Google Shape;100;p2"/>
            <p:cNvSpPr txBox="1"/>
            <p:nvPr/>
          </p:nvSpPr>
          <p:spPr>
            <a:xfrm>
              <a:off x="7655317" y="6043852"/>
              <a:ext cx="6047700" cy="9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E2D29"/>
                  </a:solidFill>
                </a:rPr>
                <a:t>Method</a:t>
              </a:r>
              <a:endParaRPr/>
            </a:p>
          </p:txBody>
        </p:sp>
        <p:sp>
          <p:nvSpPr>
            <p:cNvPr id="101" name="Google Shape;101;p2"/>
            <p:cNvSpPr/>
            <p:nvPr/>
          </p:nvSpPr>
          <p:spPr>
            <a:xfrm>
              <a:off x="7743913" y="7174616"/>
              <a:ext cx="10972800" cy="45718"/>
            </a:xfrm>
            <a:prstGeom prst="rect">
              <a:avLst/>
            </a:prstGeom>
            <a:solidFill>
              <a:srgbClr val="D2C295"/>
            </a:solidFill>
            <a:ln cap="flat" cmpd="sng" w="12700">
              <a:solidFill>
                <a:srgbClr val="D2C29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Calibri"/>
                <a:ea typeface="Calibri"/>
                <a:cs typeface="Calibri"/>
                <a:sym typeface="Calibri"/>
              </a:endParaRPr>
            </a:p>
          </p:txBody>
        </p:sp>
      </p:grpSp>
      <p:grpSp>
        <p:nvGrpSpPr>
          <p:cNvPr id="102" name="Google Shape;102;p2"/>
          <p:cNvGrpSpPr/>
          <p:nvPr/>
        </p:nvGrpSpPr>
        <p:grpSpPr>
          <a:xfrm>
            <a:off x="21784089" y="16524150"/>
            <a:ext cx="9123439" cy="784282"/>
            <a:chOff x="7655317" y="6043852"/>
            <a:chExt cx="11061396" cy="1176364"/>
          </a:xfrm>
        </p:grpSpPr>
        <p:sp>
          <p:nvSpPr>
            <p:cNvPr id="103" name="Google Shape;103;p2"/>
            <p:cNvSpPr txBox="1"/>
            <p:nvPr/>
          </p:nvSpPr>
          <p:spPr>
            <a:xfrm>
              <a:off x="7655317" y="6043852"/>
              <a:ext cx="6047700" cy="9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E2D29"/>
                  </a:solidFill>
                </a:rPr>
                <a:t>Conclusion/Next Steps</a:t>
              </a:r>
              <a:endParaRPr sz="3600">
                <a:solidFill>
                  <a:srgbClr val="2E2D29"/>
                </a:solidFill>
              </a:endParaRPr>
            </a:p>
          </p:txBody>
        </p:sp>
        <p:sp>
          <p:nvSpPr>
            <p:cNvPr id="104" name="Google Shape;104;p2"/>
            <p:cNvSpPr/>
            <p:nvPr/>
          </p:nvSpPr>
          <p:spPr>
            <a:xfrm>
              <a:off x="7743913" y="7174616"/>
              <a:ext cx="10972800" cy="45600"/>
            </a:xfrm>
            <a:prstGeom prst="rect">
              <a:avLst/>
            </a:prstGeom>
            <a:solidFill>
              <a:srgbClr val="D2C295"/>
            </a:solidFill>
            <a:ln cap="flat" cmpd="sng" w="12700">
              <a:solidFill>
                <a:srgbClr val="D2C29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Calibri"/>
                <a:ea typeface="Calibri"/>
                <a:cs typeface="Calibri"/>
                <a:sym typeface="Calibri"/>
              </a:endParaRPr>
            </a:p>
          </p:txBody>
        </p:sp>
      </p:grpSp>
      <p:grpSp>
        <p:nvGrpSpPr>
          <p:cNvPr id="105" name="Google Shape;105;p2"/>
          <p:cNvGrpSpPr/>
          <p:nvPr/>
        </p:nvGrpSpPr>
        <p:grpSpPr>
          <a:xfrm>
            <a:off x="141382" y="11283347"/>
            <a:ext cx="7374633" cy="784282"/>
            <a:chOff x="7655317" y="6043852"/>
            <a:chExt cx="11061396" cy="1176364"/>
          </a:xfrm>
        </p:grpSpPr>
        <p:sp>
          <p:nvSpPr>
            <p:cNvPr id="106" name="Google Shape;106;p2"/>
            <p:cNvSpPr txBox="1"/>
            <p:nvPr/>
          </p:nvSpPr>
          <p:spPr>
            <a:xfrm>
              <a:off x="7655317" y="6043852"/>
              <a:ext cx="6047700" cy="9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E2D29"/>
                  </a:solidFill>
                </a:rPr>
                <a:t>Background</a:t>
              </a:r>
              <a:endParaRPr sz="3600">
                <a:solidFill>
                  <a:srgbClr val="2E2D29"/>
                </a:solidFill>
              </a:endParaRPr>
            </a:p>
          </p:txBody>
        </p:sp>
        <p:sp>
          <p:nvSpPr>
            <p:cNvPr id="107" name="Google Shape;107;p2"/>
            <p:cNvSpPr/>
            <p:nvPr/>
          </p:nvSpPr>
          <p:spPr>
            <a:xfrm>
              <a:off x="7743913" y="7174616"/>
              <a:ext cx="10972800" cy="45600"/>
            </a:xfrm>
            <a:prstGeom prst="rect">
              <a:avLst/>
            </a:prstGeom>
            <a:solidFill>
              <a:srgbClr val="D2C295"/>
            </a:solidFill>
            <a:ln cap="flat" cmpd="sng" w="12700">
              <a:solidFill>
                <a:srgbClr val="D2C29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Calibri"/>
                <a:ea typeface="Calibri"/>
                <a:cs typeface="Calibri"/>
                <a:sym typeface="Calibri"/>
              </a:endParaRPr>
            </a:p>
          </p:txBody>
        </p:sp>
      </p:grpSp>
      <p:grpSp>
        <p:nvGrpSpPr>
          <p:cNvPr id="108" name="Google Shape;108;p2"/>
          <p:cNvGrpSpPr/>
          <p:nvPr/>
        </p:nvGrpSpPr>
        <p:grpSpPr>
          <a:xfrm>
            <a:off x="141382" y="17524935"/>
            <a:ext cx="7374633" cy="784282"/>
            <a:chOff x="7655317" y="6043852"/>
            <a:chExt cx="11061396" cy="1176364"/>
          </a:xfrm>
        </p:grpSpPr>
        <p:sp>
          <p:nvSpPr>
            <p:cNvPr id="109" name="Google Shape;109;p2"/>
            <p:cNvSpPr txBox="1"/>
            <p:nvPr/>
          </p:nvSpPr>
          <p:spPr>
            <a:xfrm>
              <a:off x="7655317" y="6043852"/>
              <a:ext cx="6047700" cy="9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E2D29"/>
                  </a:solidFill>
                </a:rPr>
                <a:t>Data</a:t>
              </a:r>
              <a:endParaRPr sz="3600">
                <a:solidFill>
                  <a:srgbClr val="2E2D29"/>
                </a:solidFill>
              </a:endParaRPr>
            </a:p>
          </p:txBody>
        </p:sp>
        <p:sp>
          <p:nvSpPr>
            <p:cNvPr id="110" name="Google Shape;110;p2"/>
            <p:cNvSpPr/>
            <p:nvPr/>
          </p:nvSpPr>
          <p:spPr>
            <a:xfrm>
              <a:off x="7743913" y="7174616"/>
              <a:ext cx="10972800" cy="45600"/>
            </a:xfrm>
            <a:prstGeom prst="rect">
              <a:avLst/>
            </a:prstGeom>
            <a:solidFill>
              <a:srgbClr val="D2C295"/>
            </a:solidFill>
            <a:ln cap="flat" cmpd="sng" w="12700">
              <a:solidFill>
                <a:srgbClr val="D2C29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Calibri"/>
                <a:ea typeface="Calibri"/>
                <a:cs typeface="Calibri"/>
                <a:sym typeface="Calibri"/>
              </a:endParaRPr>
            </a:p>
          </p:txBody>
        </p:sp>
      </p:grpSp>
      <p:grpSp>
        <p:nvGrpSpPr>
          <p:cNvPr id="111" name="Google Shape;111;p2"/>
          <p:cNvGrpSpPr/>
          <p:nvPr/>
        </p:nvGrpSpPr>
        <p:grpSpPr>
          <a:xfrm>
            <a:off x="10916378" y="9096314"/>
            <a:ext cx="7374633" cy="784282"/>
            <a:chOff x="7655317" y="6043852"/>
            <a:chExt cx="11061396" cy="1176364"/>
          </a:xfrm>
        </p:grpSpPr>
        <p:sp>
          <p:nvSpPr>
            <p:cNvPr id="112" name="Google Shape;112;p2"/>
            <p:cNvSpPr txBox="1"/>
            <p:nvPr/>
          </p:nvSpPr>
          <p:spPr>
            <a:xfrm>
              <a:off x="7655317" y="6043852"/>
              <a:ext cx="6047700" cy="9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E2D29"/>
                  </a:solidFill>
                </a:rPr>
                <a:t>Results NEM 2.0</a:t>
              </a:r>
              <a:endParaRPr/>
            </a:p>
          </p:txBody>
        </p:sp>
        <p:sp>
          <p:nvSpPr>
            <p:cNvPr id="113" name="Google Shape;113;p2"/>
            <p:cNvSpPr/>
            <p:nvPr/>
          </p:nvSpPr>
          <p:spPr>
            <a:xfrm>
              <a:off x="7743913" y="7174616"/>
              <a:ext cx="10972800" cy="45600"/>
            </a:xfrm>
            <a:prstGeom prst="rect">
              <a:avLst/>
            </a:prstGeom>
            <a:solidFill>
              <a:srgbClr val="D2C295"/>
            </a:solidFill>
            <a:ln cap="flat" cmpd="sng" w="12700">
              <a:solidFill>
                <a:srgbClr val="D2C29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Calibri"/>
                <a:ea typeface="Calibri"/>
                <a:cs typeface="Calibri"/>
                <a:sym typeface="Calibri"/>
              </a:endParaRPr>
            </a:p>
          </p:txBody>
        </p:sp>
      </p:grpSp>
      <p:grpSp>
        <p:nvGrpSpPr>
          <p:cNvPr id="114" name="Google Shape;114;p2"/>
          <p:cNvGrpSpPr/>
          <p:nvPr/>
        </p:nvGrpSpPr>
        <p:grpSpPr>
          <a:xfrm>
            <a:off x="21877007" y="19420247"/>
            <a:ext cx="7374633" cy="784282"/>
            <a:chOff x="7655317" y="6043852"/>
            <a:chExt cx="11061396" cy="1176364"/>
          </a:xfrm>
        </p:grpSpPr>
        <p:sp>
          <p:nvSpPr>
            <p:cNvPr id="115" name="Google Shape;115;p2"/>
            <p:cNvSpPr txBox="1"/>
            <p:nvPr/>
          </p:nvSpPr>
          <p:spPr>
            <a:xfrm>
              <a:off x="7655317" y="6043852"/>
              <a:ext cx="6047700" cy="9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E2D29"/>
                  </a:solidFill>
                </a:rPr>
                <a:t>References</a:t>
              </a:r>
              <a:endParaRPr sz="3600">
                <a:solidFill>
                  <a:srgbClr val="2E2D29"/>
                </a:solidFill>
              </a:endParaRPr>
            </a:p>
          </p:txBody>
        </p:sp>
        <p:sp>
          <p:nvSpPr>
            <p:cNvPr id="116" name="Google Shape;116;p2"/>
            <p:cNvSpPr/>
            <p:nvPr/>
          </p:nvSpPr>
          <p:spPr>
            <a:xfrm>
              <a:off x="7743913" y="7174616"/>
              <a:ext cx="10972800" cy="45600"/>
            </a:xfrm>
            <a:prstGeom prst="rect">
              <a:avLst/>
            </a:prstGeom>
            <a:solidFill>
              <a:srgbClr val="D2C295"/>
            </a:solidFill>
            <a:ln cap="flat" cmpd="sng" w="12700">
              <a:solidFill>
                <a:srgbClr val="D2C29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Calibri"/>
                <a:ea typeface="Calibri"/>
                <a:cs typeface="Calibri"/>
                <a:sym typeface="Calibri"/>
              </a:endParaRPr>
            </a:p>
          </p:txBody>
        </p:sp>
      </p:grpSp>
      <p:sp>
        <p:nvSpPr>
          <p:cNvPr id="117" name="Google Shape;117;p2"/>
          <p:cNvSpPr txBox="1"/>
          <p:nvPr/>
        </p:nvSpPr>
        <p:spPr>
          <a:xfrm>
            <a:off x="141375" y="4880750"/>
            <a:ext cx="9828000" cy="6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In California, Net Energy Metering (NEM) provides monetary incentives to owners of rooftop solar by allowing customers to sell excess energy they generate back to the grid. Although this lowers the customers’ energy costs, the price of installing solar panels and batteries can negate some of the economic benefits of net metering, especially for larger battery systems or PV arrays. For this reason, customers must choose the sizes of solar and battery installations that minimize total costs over a set payback period. In this project, we use convex optimization to find optimal sizes for PV systems under California’s NEM 2.0 and NEM 3.0 policies. NEM 2.0 is a promised 20-year payback period and locks users into 20 years of the NEM 2.0 rates. NEM 3.0 is currently marketed as a 9-year payback period and thus locks users into excess energy selling prices for a much shorter time. We calculate optimal battery and solar array sizes for a typical Palo Alto household using real load and irradiance data for an average day in June, September, December, and March, comparing the optimal values across both NEM contracts.</a:t>
            </a:r>
            <a:endParaRPr sz="2400">
              <a:solidFill>
                <a:schemeClr val="dk1"/>
              </a:solidFill>
            </a:endParaRPr>
          </a:p>
        </p:txBody>
      </p:sp>
      <p:sp>
        <p:nvSpPr>
          <p:cNvPr id="118" name="Google Shape;118;p2"/>
          <p:cNvSpPr txBox="1"/>
          <p:nvPr/>
        </p:nvSpPr>
        <p:spPr>
          <a:xfrm>
            <a:off x="141375" y="12158325"/>
            <a:ext cx="96423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US" sz="2400">
                <a:solidFill>
                  <a:schemeClr val="dk1"/>
                </a:solidFill>
              </a:rPr>
              <a:t>NEM introduced in California in 1996</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Fees and lower buy-back rates introduced between NEM 1.0, 2.0, and 3.0 to make it more affordable for the government [3, 4]</a:t>
            </a:r>
            <a:endParaRPr sz="2400">
              <a:solidFill>
                <a:schemeClr val="dk1"/>
              </a:solidFill>
            </a:endParaRPr>
          </a:p>
        </p:txBody>
      </p:sp>
      <p:graphicFrame>
        <p:nvGraphicFramePr>
          <p:cNvPr id="119" name="Google Shape;119;p2"/>
          <p:cNvGraphicFramePr/>
          <p:nvPr/>
        </p:nvGraphicFramePr>
        <p:xfrm>
          <a:off x="10916375" y="10341388"/>
          <a:ext cx="3000000" cy="3000000"/>
        </p:xfrm>
        <a:graphic>
          <a:graphicData uri="http://schemas.openxmlformats.org/drawingml/2006/table">
            <a:tbl>
              <a:tblPr>
                <a:noFill/>
                <a:tableStyleId>{CBD5F8E2-AE0D-4803-BB83-3E764B545AAD}</a:tableStyleId>
              </a:tblPr>
              <a:tblGrid>
                <a:gridCol w="1872300"/>
                <a:gridCol w="2416950"/>
                <a:gridCol w="2336800"/>
                <a:gridCol w="3201825"/>
              </a:tblGrid>
              <a:tr h="12700">
                <a:tc>
                  <a:txBody>
                    <a:bodyPr/>
                    <a:lstStyle/>
                    <a:p>
                      <a:pPr indent="0" lvl="0" marL="0" rtl="0" algn="l">
                        <a:spcBef>
                          <a:spcPts val="0"/>
                        </a:spcBef>
                        <a:spcAft>
                          <a:spcPts val="0"/>
                        </a:spcAft>
                        <a:buNone/>
                      </a:pPr>
                      <a:r>
                        <a:rPr b="1" lang="en-US" sz="2400"/>
                        <a:t>Month</a:t>
                      </a:r>
                      <a:endParaRPr b="1" sz="2400"/>
                    </a:p>
                  </a:txBody>
                  <a:tcPr marT="63500" marB="63500" marR="63500" marL="63500"/>
                </a:tc>
                <a:tc>
                  <a:txBody>
                    <a:bodyPr/>
                    <a:lstStyle/>
                    <a:p>
                      <a:pPr indent="0" lvl="0" marL="0" rtl="0" algn="l">
                        <a:spcBef>
                          <a:spcPts val="0"/>
                        </a:spcBef>
                        <a:spcAft>
                          <a:spcPts val="0"/>
                        </a:spcAft>
                        <a:buNone/>
                      </a:pPr>
                      <a:r>
                        <a:rPr b="1" lang="en-US" sz="2400"/>
                        <a:t># Powerwalls</a:t>
                      </a:r>
                      <a:endParaRPr b="1" sz="2400"/>
                    </a:p>
                  </a:txBody>
                  <a:tcPr marT="63500" marB="63500" marR="63500" marL="63500"/>
                </a:tc>
                <a:tc>
                  <a:txBody>
                    <a:bodyPr/>
                    <a:lstStyle/>
                    <a:p>
                      <a:pPr indent="0" lvl="0" marL="0" rtl="0" algn="l">
                        <a:spcBef>
                          <a:spcPts val="0"/>
                        </a:spcBef>
                        <a:spcAft>
                          <a:spcPts val="0"/>
                        </a:spcAft>
                        <a:buNone/>
                      </a:pPr>
                      <a:r>
                        <a:rPr b="1" lang="en-US" sz="2400"/>
                        <a:t># Solar Panels</a:t>
                      </a:r>
                      <a:endParaRPr b="1" sz="2400"/>
                    </a:p>
                  </a:txBody>
                  <a:tcPr marT="63500" marB="63500" marR="63500" marL="63500"/>
                </a:tc>
                <a:tc>
                  <a:txBody>
                    <a:bodyPr/>
                    <a:lstStyle/>
                    <a:p>
                      <a:pPr indent="0" lvl="0" marL="0" rtl="0" algn="l">
                        <a:spcBef>
                          <a:spcPts val="0"/>
                        </a:spcBef>
                        <a:spcAft>
                          <a:spcPts val="0"/>
                        </a:spcAft>
                        <a:buNone/>
                      </a:pPr>
                      <a:r>
                        <a:rPr b="1" lang="en-US" sz="2400"/>
                        <a:t>Energy Price ($/Day)</a:t>
                      </a:r>
                      <a:endParaRPr b="1" sz="2400"/>
                    </a:p>
                  </a:txBody>
                  <a:tcPr marT="63500" marB="63500" marR="63500" marL="63500"/>
                </a:tc>
              </a:tr>
              <a:tr h="12700">
                <a:tc>
                  <a:txBody>
                    <a:bodyPr/>
                    <a:lstStyle/>
                    <a:p>
                      <a:pPr indent="0" lvl="0" marL="0" rtl="0" algn="ctr">
                        <a:spcBef>
                          <a:spcPts val="0"/>
                        </a:spcBef>
                        <a:spcAft>
                          <a:spcPts val="0"/>
                        </a:spcAft>
                        <a:buNone/>
                      </a:pPr>
                      <a:r>
                        <a:rPr lang="en-US" sz="2400"/>
                        <a:t>March</a:t>
                      </a:r>
                      <a:endParaRPr sz="2400"/>
                    </a:p>
                  </a:txBody>
                  <a:tcPr marT="63500" marB="63500" marR="63500" marL="63500"/>
                </a:tc>
                <a:tc>
                  <a:txBody>
                    <a:bodyPr/>
                    <a:lstStyle/>
                    <a:p>
                      <a:pPr indent="0" lvl="0" marL="0" rtl="0" algn="ctr">
                        <a:spcBef>
                          <a:spcPts val="0"/>
                        </a:spcBef>
                        <a:spcAft>
                          <a:spcPts val="0"/>
                        </a:spcAft>
                        <a:buNone/>
                      </a:pPr>
                      <a:r>
                        <a:rPr lang="en-US" sz="2400"/>
                        <a:t>1</a:t>
                      </a:r>
                      <a:endParaRPr sz="2400"/>
                    </a:p>
                  </a:txBody>
                  <a:tcPr marT="63500" marB="63500" marR="63500" marL="63500"/>
                </a:tc>
                <a:tc>
                  <a:txBody>
                    <a:bodyPr/>
                    <a:lstStyle/>
                    <a:p>
                      <a:pPr indent="0" lvl="0" marL="0" rtl="0" algn="ctr">
                        <a:spcBef>
                          <a:spcPts val="0"/>
                        </a:spcBef>
                        <a:spcAft>
                          <a:spcPts val="0"/>
                        </a:spcAft>
                        <a:buNone/>
                      </a:pPr>
                      <a:r>
                        <a:rPr lang="en-US" sz="2400"/>
                        <a:t>13</a:t>
                      </a:r>
                      <a:endParaRPr sz="2400"/>
                    </a:p>
                  </a:txBody>
                  <a:tcPr marT="63500" marB="63500" marR="63500" marL="63500"/>
                </a:tc>
                <a:tc>
                  <a:txBody>
                    <a:bodyPr/>
                    <a:lstStyle/>
                    <a:p>
                      <a:pPr indent="0" lvl="0" marL="0" rtl="0" algn="ctr">
                        <a:spcBef>
                          <a:spcPts val="0"/>
                        </a:spcBef>
                        <a:spcAft>
                          <a:spcPts val="0"/>
                        </a:spcAft>
                        <a:buNone/>
                      </a:pPr>
                      <a:r>
                        <a:rPr lang="en-US" sz="2400"/>
                        <a:t>4.31</a:t>
                      </a:r>
                      <a:endParaRPr sz="2400"/>
                    </a:p>
                  </a:txBody>
                  <a:tcPr marT="63500" marB="63500" marR="63500" marL="63500"/>
                </a:tc>
              </a:tr>
              <a:tr h="12700">
                <a:tc>
                  <a:txBody>
                    <a:bodyPr/>
                    <a:lstStyle/>
                    <a:p>
                      <a:pPr indent="0" lvl="0" marL="0" rtl="0" algn="ctr">
                        <a:spcBef>
                          <a:spcPts val="0"/>
                        </a:spcBef>
                        <a:spcAft>
                          <a:spcPts val="0"/>
                        </a:spcAft>
                        <a:buNone/>
                      </a:pPr>
                      <a:r>
                        <a:rPr lang="en-US" sz="2400"/>
                        <a:t>June</a:t>
                      </a:r>
                      <a:endParaRPr sz="2400"/>
                    </a:p>
                  </a:txBody>
                  <a:tcPr marT="63500" marB="63500" marR="63500" marL="63500"/>
                </a:tc>
                <a:tc>
                  <a:txBody>
                    <a:bodyPr/>
                    <a:lstStyle/>
                    <a:p>
                      <a:pPr indent="0" lvl="0" marL="0" rtl="0" algn="ctr">
                        <a:spcBef>
                          <a:spcPts val="0"/>
                        </a:spcBef>
                        <a:spcAft>
                          <a:spcPts val="0"/>
                        </a:spcAft>
                        <a:buNone/>
                      </a:pPr>
                      <a:r>
                        <a:rPr lang="en-US" sz="2400"/>
                        <a:t>1</a:t>
                      </a:r>
                      <a:endParaRPr sz="2400"/>
                    </a:p>
                  </a:txBody>
                  <a:tcPr marT="63500" marB="63500" marR="63500" marL="63500"/>
                </a:tc>
                <a:tc>
                  <a:txBody>
                    <a:bodyPr/>
                    <a:lstStyle/>
                    <a:p>
                      <a:pPr indent="0" lvl="0" marL="0" rtl="0" algn="ctr">
                        <a:spcBef>
                          <a:spcPts val="0"/>
                        </a:spcBef>
                        <a:spcAft>
                          <a:spcPts val="0"/>
                        </a:spcAft>
                        <a:buNone/>
                      </a:pPr>
                      <a:r>
                        <a:rPr lang="en-US" sz="2400"/>
                        <a:t>10</a:t>
                      </a:r>
                      <a:endParaRPr sz="2400"/>
                    </a:p>
                  </a:txBody>
                  <a:tcPr marT="63500" marB="63500" marR="63500" marL="63500"/>
                </a:tc>
                <a:tc>
                  <a:txBody>
                    <a:bodyPr/>
                    <a:lstStyle/>
                    <a:p>
                      <a:pPr indent="0" lvl="0" marL="0" rtl="0" algn="ctr">
                        <a:spcBef>
                          <a:spcPts val="0"/>
                        </a:spcBef>
                        <a:spcAft>
                          <a:spcPts val="0"/>
                        </a:spcAft>
                        <a:buNone/>
                      </a:pPr>
                      <a:r>
                        <a:rPr lang="en-US" sz="2400"/>
                        <a:t>3.72</a:t>
                      </a:r>
                      <a:endParaRPr sz="2400"/>
                    </a:p>
                  </a:txBody>
                  <a:tcPr marT="63500" marB="63500" marR="63500" marL="63500"/>
                </a:tc>
              </a:tr>
              <a:tr h="12700">
                <a:tc>
                  <a:txBody>
                    <a:bodyPr/>
                    <a:lstStyle/>
                    <a:p>
                      <a:pPr indent="0" lvl="0" marL="0" rtl="0" algn="ctr">
                        <a:spcBef>
                          <a:spcPts val="0"/>
                        </a:spcBef>
                        <a:spcAft>
                          <a:spcPts val="0"/>
                        </a:spcAft>
                        <a:buNone/>
                      </a:pPr>
                      <a:r>
                        <a:rPr lang="en-US" sz="2400"/>
                        <a:t>September</a:t>
                      </a:r>
                      <a:endParaRPr sz="2400"/>
                    </a:p>
                  </a:txBody>
                  <a:tcPr marT="63500" marB="63500" marR="63500" marL="63500"/>
                </a:tc>
                <a:tc>
                  <a:txBody>
                    <a:bodyPr/>
                    <a:lstStyle/>
                    <a:p>
                      <a:pPr indent="0" lvl="0" marL="0" rtl="0" algn="ctr">
                        <a:spcBef>
                          <a:spcPts val="0"/>
                        </a:spcBef>
                        <a:spcAft>
                          <a:spcPts val="0"/>
                        </a:spcAft>
                        <a:buNone/>
                      </a:pPr>
                      <a:r>
                        <a:rPr lang="en-US" sz="2400"/>
                        <a:t>1</a:t>
                      </a:r>
                      <a:endParaRPr sz="2400"/>
                    </a:p>
                  </a:txBody>
                  <a:tcPr marT="63500" marB="63500" marR="63500" marL="63500"/>
                </a:tc>
                <a:tc>
                  <a:txBody>
                    <a:bodyPr/>
                    <a:lstStyle/>
                    <a:p>
                      <a:pPr indent="0" lvl="0" marL="0" rtl="0" algn="ctr">
                        <a:spcBef>
                          <a:spcPts val="0"/>
                        </a:spcBef>
                        <a:spcAft>
                          <a:spcPts val="0"/>
                        </a:spcAft>
                        <a:buNone/>
                      </a:pPr>
                      <a:r>
                        <a:rPr lang="en-US" sz="2400"/>
                        <a:t>11</a:t>
                      </a:r>
                      <a:endParaRPr sz="2400"/>
                    </a:p>
                  </a:txBody>
                  <a:tcPr marT="63500" marB="63500" marR="63500" marL="63500"/>
                </a:tc>
                <a:tc>
                  <a:txBody>
                    <a:bodyPr/>
                    <a:lstStyle/>
                    <a:p>
                      <a:pPr indent="0" lvl="0" marL="0" rtl="0" algn="ctr">
                        <a:spcBef>
                          <a:spcPts val="0"/>
                        </a:spcBef>
                        <a:spcAft>
                          <a:spcPts val="0"/>
                        </a:spcAft>
                        <a:buNone/>
                      </a:pPr>
                      <a:r>
                        <a:rPr lang="en-US" sz="2400"/>
                        <a:t>3.93</a:t>
                      </a:r>
                      <a:endParaRPr sz="2400"/>
                    </a:p>
                  </a:txBody>
                  <a:tcPr marT="63500" marB="63500" marR="63500" marL="63500"/>
                </a:tc>
              </a:tr>
              <a:tr h="12700">
                <a:tc>
                  <a:txBody>
                    <a:bodyPr/>
                    <a:lstStyle/>
                    <a:p>
                      <a:pPr indent="0" lvl="0" marL="0" rtl="0" algn="ctr">
                        <a:spcBef>
                          <a:spcPts val="0"/>
                        </a:spcBef>
                        <a:spcAft>
                          <a:spcPts val="0"/>
                        </a:spcAft>
                        <a:buNone/>
                      </a:pPr>
                      <a:r>
                        <a:rPr lang="en-US" sz="2400"/>
                        <a:t>December</a:t>
                      </a:r>
                      <a:endParaRPr sz="2400"/>
                    </a:p>
                  </a:txBody>
                  <a:tcPr marT="63500" marB="63500" marR="63500" marL="63500"/>
                </a:tc>
                <a:tc>
                  <a:txBody>
                    <a:bodyPr/>
                    <a:lstStyle/>
                    <a:p>
                      <a:pPr indent="0" lvl="0" marL="0" rtl="0" algn="ctr">
                        <a:spcBef>
                          <a:spcPts val="0"/>
                        </a:spcBef>
                        <a:spcAft>
                          <a:spcPts val="0"/>
                        </a:spcAft>
                        <a:buNone/>
                      </a:pPr>
                      <a:r>
                        <a:rPr lang="en-US" sz="2400"/>
                        <a:t>1</a:t>
                      </a:r>
                      <a:endParaRPr sz="2400"/>
                    </a:p>
                  </a:txBody>
                  <a:tcPr marT="63500" marB="63500" marR="63500" marL="63500"/>
                </a:tc>
                <a:tc>
                  <a:txBody>
                    <a:bodyPr/>
                    <a:lstStyle/>
                    <a:p>
                      <a:pPr indent="0" lvl="0" marL="0" rtl="0" algn="ctr">
                        <a:spcBef>
                          <a:spcPts val="0"/>
                        </a:spcBef>
                        <a:spcAft>
                          <a:spcPts val="0"/>
                        </a:spcAft>
                        <a:buNone/>
                      </a:pPr>
                      <a:r>
                        <a:rPr lang="en-US" sz="2400"/>
                        <a:t>24</a:t>
                      </a:r>
                      <a:endParaRPr sz="2400"/>
                    </a:p>
                  </a:txBody>
                  <a:tcPr marT="63500" marB="63500" marR="63500" marL="63500"/>
                </a:tc>
                <a:tc>
                  <a:txBody>
                    <a:bodyPr/>
                    <a:lstStyle/>
                    <a:p>
                      <a:pPr indent="0" lvl="0" marL="0" rtl="0" algn="ctr">
                        <a:spcBef>
                          <a:spcPts val="0"/>
                        </a:spcBef>
                        <a:spcAft>
                          <a:spcPts val="0"/>
                        </a:spcAft>
                        <a:buNone/>
                      </a:pPr>
                      <a:r>
                        <a:rPr lang="en-US" sz="2400"/>
                        <a:t>6.37</a:t>
                      </a:r>
                      <a:endParaRPr sz="2400"/>
                    </a:p>
                  </a:txBody>
                  <a:tcPr marT="63500" marB="63500" marR="63500" marL="63500"/>
                </a:tc>
              </a:tr>
            </a:tbl>
          </a:graphicData>
        </a:graphic>
      </p:graphicFrame>
      <p:sp>
        <p:nvSpPr>
          <p:cNvPr id="120" name="Google Shape;120;p2"/>
          <p:cNvSpPr txBox="1"/>
          <p:nvPr/>
        </p:nvSpPr>
        <p:spPr>
          <a:xfrm>
            <a:off x="141325" y="18325000"/>
            <a:ext cx="9642300" cy="3140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US" sz="2400">
                <a:solidFill>
                  <a:schemeClr val="dk1"/>
                </a:solidFill>
              </a:rPr>
              <a:t>24-hour average hourly demand curve for households in </a:t>
            </a:r>
            <a:r>
              <a:rPr lang="en-US" sz="2400">
                <a:solidFill>
                  <a:schemeClr val="dk1"/>
                </a:solidFill>
              </a:rPr>
              <a:t>California</a:t>
            </a:r>
            <a:r>
              <a:rPr lang="en-US" sz="2400">
                <a:solidFill>
                  <a:schemeClr val="dk1"/>
                </a:solidFill>
              </a:rPr>
              <a:t> generated from PG&amp;E data [9]</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Average hourly irradiance obtained from the NREL Solar Radiation Database [8]</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Battery specifications based on Tesla Powerwall 3 [6]</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Solar panel specifications based on SunPower panel model [7]</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TOU electricity prices obtained from PG&amp;E’s E-ELEC and E-TOU-C [4, 2]</a:t>
            </a:r>
            <a:endParaRPr sz="2400">
              <a:solidFill>
                <a:schemeClr val="dk1"/>
              </a:solidFill>
            </a:endParaRPr>
          </a:p>
        </p:txBody>
      </p:sp>
      <p:pic>
        <p:nvPicPr>
          <p:cNvPr id="121" name="Google Shape;121;p2"/>
          <p:cNvPicPr preferRelativeResize="0"/>
          <p:nvPr/>
        </p:nvPicPr>
        <p:blipFill>
          <a:blip r:embed="rId5">
            <a:alphaModFix/>
          </a:blip>
          <a:stretch>
            <a:fillRect/>
          </a:stretch>
        </p:blipFill>
        <p:spPr>
          <a:xfrm>
            <a:off x="10235226" y="13262150"/>
            <a:ext cx="11190175" cy="8316568"/>
          </a:xfrm>
          <a:prstGeom prst="rect">
            <a:avLst/>
          </a:prstGeom>
          <a:noFill/>
          <a:ln>
            <a:noFill/>
          </a:ln>
        </p:spPr>
      </p:pic>
      <p:grpSp>
        <p:nvGrpSpPr>
          <p:cNvPr id="122" name="Google Shape;122;p2"/>
          <p:cNvGrpSpPr/>
          <p:nvPr/>
        </p:nvGrpSpPr>
        <p:grpSpPr>
          <a:xfrm>
            <a:off x="21941453" y="4279039"/>
            <a:ext cx="7374633" cy="784282"/>
            <a:chOff x="7655317" y="6043852"/>
            <a:chExt cx="11061396" cy="1176364"/>
          </a:xfrm>
        </p:grpSpPr>
        <p:sp>
          <p:nvSpPr>
            <p:cNvPr id="123" name="Google Shape;123;p2"/>
            <p:cNvSpPr txBox="1"/>
            <p:nvPr/>
          </p:nvSpPr>
          <p:spPr>
            <a:xfrm>
              <a:off x="7655317" y="6043852"/>
              <a:ext cx="6047700" cy="9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E2D29"/>
                  </a:solidFill>
                </a:rPr>
                <a:t>Results NEM 3.0</a:t>
              </a:r>
              <a:endParaRPr/>
            </a:p>
          </p:txBody>
        </p:sp>
        <p:sp>
          <p:nvSpPr>
            <p:cNvPr id="124" name="Google Shape;124;p2"/>
            <p:cNvSpPr/>
            <p:nvPr/>
          </p:nvSpPr>
          <p:spPr>
            <a:xfrm>
              <a:off x="7743913" y="7174616"/>
              <a:ext cx="10972800" cy="45600"/>
            </a:xfrm>
            <a:prstGeom prst="rect">
              <a:avLst/>
            </a:prstGeom>
            <a:solidFill>
              <a:srgbClr val="D2C295"/>
            </a:solidFill>
            <a:ln cap="flat" cmpd="sng" w="12700">
              <a:solidFill>
                <a:srgbClr val="D2C295"/>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3456">
                <a:solidFill>
                  <a:schemeClr val="lt1"/>
                </a:solidFill>
                <a:latin typeface="Calibri"/>
                <a:ea typeface="Calibri"/>
                <a:cs typeface="Calibri"/>
                <a:sym typeface="Calibri"/>
              </a:endParaRPr>
            </a:p>
          </p:txBody>
        </p:sp>
      </p:grpSp>
      <p:pic>
        <p:nvPicPr>
          <p:cNvPr id="125" name="Google Shape;125;p2"/>
          <p:cNvPicPr preferRelativeResize="0"/>
          <p:nvPr/>
        </p:nvPicPr>
        <p:blipFill>
          <a:blip r:embed="rId6">
            <a:alphaModFix/>
          </a:blip>
          <a:stretch>
            <a:fillRect/>
          </a:stretch>
        </p:blipFill>
        <p:spPr>
          <a:xfrm>
            <a:off x="21425400" y="8118150"/>
            <a:ext cx="11190175" cy="8316574"/>
          </a:xfrm>
          <a:prstGeom prst="rect">
            <a:avLst/>
          </a:prstGeom>
          <a:noFill/>
          <a:ln>
            <a:noFill/>
          </a:ln>
        </p:spPr>
      </p:pic>
      <p:sp>
        <p:nvSpPr>
          <p:cNvPr id="126" name="Google Shape;126;p2"/>
          <p:cNvSpPr txBox="1"/>
          <p:nvPr/>
        </p:nvSpPr>
        <p:spPr>
          <a:xfrm>
            <a:off x="11009150" y="4994875"/>
            <a:ext cx="9642300" cy="3879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US" sz="2400">
                <a:solidFill>
                  <a:schemeClr val="dk1"/>
                </a:solidFill>
              </a:rPr>
              <a:t>Net total cost is defined as:</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457200" rtl="0" algn="l">
              <a:spcBef>
                <a:spcPts val="0"/>
              </a:spcBef>
              <a:spcAft>
                <a:spcPts val="0"/>
              </a:spcAft>
              <a:buNone/>
            </a:pPr>
            <a:r>
              <a:rPr lang="en-US" sz="2400">
                <a:solidFill>
                  <a:schemeClr val="dk1"/>
                </a:solidFill>
              </a:rPr>
              <a:t>where </a:t>
            </a:r>
            <a:r>
              <a:rPr i="1" lang="en-US" sz="2400">
                <a:solidFill>
                  <a:schemeClr val="dk1"/>
                </a:solidFill>
              </a:rPr>
              <a:t>bought</a:t>
            </a:r>
            <a:r>
              <a:rPr lang="en-US" sz="2400">
                <a:solidFill>
                  <a:schemeClr val="dk1"/>
                </a:solidFill>
              </a:rPr>
              <a:t> and </a:t>
            </a:r>
            <a:r>
              <a:rPr i="1" lang="en-US" sz="2400">
                <a:solidFill>
                  <a:schemeClr val="dk1"/>
                </a:solidFill>
              </a:rPr>
              <a:t>sold</a:t>
            </a:r>
            <a:r>
              <a:rPr lang="en-US" sz="2400">
                <a:solidFill>
                  <a:schemeClr val="dk1"/>
                </a:solidFill>
              </a:rPr>
              <a:t> are the amounts of energy bought or sold to the grid every hour, and </a:t>
            </a:r>
            <a:r>
              <a:rPr i="1" lang="en-US" sz="2400">
                <a:solidFill>
                  <a:schemeClr val="dk1"/>
                </a:solidFill>
              </a:rPr>
              <a:t>tou </a:t>
            </a:r>
            <a:r>
              <a:rPr lang="en-US" sz="2400">
                <a:solidFill>
                  <a:schemeClr val="dk1"/>
                </a:solidFill>
              </a:rPr>
              <a:t>and </a:t>
            </a:r>
            <a:r>
              <a:rPr i="1" lang="en-US" sz="2400">
                <a:solidFill>
                  <a:schemeClr val="dk1"/>
                </a:solidFill>
              </a:rPr>
              <a:t>nem</a:t>
            </a:r>
            <a:r>
              <a:rPr lang="en-US" sz="2400">
                <a:solidFill>
                  <a:schemeClr val="dk1"/>
                </a:solidFill>
              </a:rPr>
              <a:t> are rate vectors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Our objective was to minimize this value subject to constraints on battery state of charge, charge/discharge rates, and energy conservation across the system</a:t>
            </a:r>
            <a:endParaRPr sz="2400">
              <a:solidFill>
                <a:schemeClr val="dk1"/>
              </a:solidFill>
            </a:endParaRPr>
          </a:p>
        </p:txBody>
      </p:sp>
      <p:graphicFrame>
        <p:nvGraphicFramePr>
          <p:cNvPr id="127" name="Google Shape;127;p2"/>
          <p:cNvGraphicFramePr/>
          <p:nvPr/>
        </p:nvGraphicFramePr>
        <p:xfrm>
          <a:off x="21877013" y="5313138"/>
          <a:ext cx="3000000" cy="3000000"/>
        </p:xfrm>
        <a:graphic>
          <a:graphicData uri="http://schemas.openxmlformats.org/drawingml/2006/table">
            <a:tbl>
              <a:tblPr>
                <a:noFill/>
                <a:tableStyleId>{CBD5F8E2-AE0D-4803-BB83-3E764B545AAD}</a:tableStyleId>
              </a:tblPr>
              <a:tblGrid>
                <a:gridCol w="1872300"/>
                <a:gridCol w="2416950"/>
                <a:gridCol w="2336800"/>
                <a:gridCol w="3201825"/>
              </a:tblGrid>
              <a:tr h="12700">
                <a:tc>
                  <a:txBody>
                    <a:bodyPr/>
                    <a:lstStyle/>
                    <a:p>
                      <a:pPr indent="0" lvl="0" marL="0" rtl="0" algn="l">
                        <a:spcBef>
                          <a:spcPts val="0"/>
                        </a:spcBef>
                        <a:spcAft>
                          <a:spcPts val="0"/>
                        </a:spcAft>
                        <a:buNone/>
                      </a:pPr>
                      <a:r>
                        <a:rPr b="1" lang="en-US" sz="2400"/>
                        <a:t>Month</a:t>
                      </a:r>
                      <a:endParaRPr b="1" sz="2400"/>
                    </a:p>
                  </a:txBody>
                  <a:tcPr marT="63500" marB="63500" marR="63500" marL="63500"/>
                </a:tc>
                <a:tc>
                  <a:txBody>
                    <a:bodyPr/>
                    <a:lstStyle/>
                    <a:p>
                      <a:pPr indent="0" lvl="0" marL="0" rtl="0" algn="l">
                        <a:spcBef>
                          <a:spcPts val="0"/>
                        </a:spcBef>
                        <a:spcAft>
                          <a:spcPts val="0"/>
                        </a:spcAft>
                        <a:buNone/>
                      </a:pPr>
                      <a:r>
                        <a:rPr b="1" lang="en-US" sz="2400"/>
                        <a:t># Powerwalls</a:t>
                      </a:r>
                      <a:endParaRPr b="1" sz="2400"/>
                    </a:p>
                  </a:txBody>
                  <a:tcPr marT="63500" marB="63500" marR="63500" marL="63500"/>
                </a:tc>
                <a:tc>
                  <a:txBody>
                    <a:bodyPr/>
                    <a:lstStyle/>
                    <a:p>
                      <a:pPr indent="0" lvl="0" marL="0" rtl="0" algn="l">
                        <a:spcBef>
                          <a:spcPts val="0"/>
                        </a:spcBef>
                        <a:spcAft>
                          <a:spcPts val="0"/>
                        </a:spcAft>
                        <a:buNone/>
                      </a:pPr>
                      <a:r>
                        <a:rPr b="1" lang="en-US" sz="2400"/>
                        <a:t># Solar Panels</a:t>
                      </a:r>
                      <a:endParaRPr b="1" sz="2400"/>
                    </a:p>
                  </a:txBody>
                  <a:tcPr marT="63500" marB="63500" marR="63500" marL="63500"/>
                </a:tc>
                <a:tc>
                  <a:txBody>
                    <a:bodyPr/>
                    <a:lstStyle/>
                    <a:p>
                      <a:pPr indent="0" lvl="0" marL="0" rtl="0" algn="l">
                        <a:spcBef>
                          <a:spcPts val="0"/>
                        </a:spcBef>
                        <a:spcAft>
                          <a:spcPts val="0"/>
                        </a:spcAft>
                        <a:buNone/>
                      </a:pPr>
                      <a:r>
                        <a:rPr b="1" lang="en-US" sz="2400"/>
                        <a:t>Energy Price ($/Day)</a:t>
                      </a:r>
                      <a:endParaRPr b="1" sz="2400"/>
                    </a:p>
                  </a:txBody>
                  <a:tcPr marT="63500" marB="63500" marR="63500" marL="63500"/>
                </a:tc>
              </a:tr>
              <a:tr h="12700">
                <a:tc>
                  <a:txBody>
                    <a:bodyPr/>
                    <a:lstStyle/>
                    <a:p>
                      <a:pPr indent="0" lvl="0" marL="0" rtl="0" algn="ctr">
                        <a:spcBef>
                          <a:spcPts val="0"/>
                        </a:spcBef>
                        <a:spcAft>
                          <a:spcPts val="0"/>
                        </a:spcAft>
                        <a:buNone/>
                      </a:pPr>
                      <a:r>
                        <a:rPr lang="en-US" sz="2400"/>
                        <a:t>March</a:t>
                      </a:r>
                      <a:endParaRPr sz="2400"/>
                    </a:p>
                  </a:txBody>
                  <a:tcPr marT="63500" marB="63500" marR="63500" marL="63500"/>
                </a:tc>
                <a:tc>
                  <a:txBody>
                    <a:bodyPr/>
                    <a:lstStyle/>
                    <a:p>
                      <a:pPr indent="0" lvl="0" marL="0" rtl="0" algn="ctr">
                        <a:spcBef>
                          <a:spcPts val="0"/>
                        </a:spcBef>
                        <a:spcAft>
                          <a:spcPts val="0"/>
                        </a:spcAft>
                        <a:buNone/>
                      </a:pPr>
                      <a:r>
                        <a:rPr lang="en-US" sz="2400"/>
                        <a:t>0</a:t>
                      </a:r>
                      <a:endParaRPr sz="2400"/>
                    </a:p>
                  </a:txBody>
                  <a:tcPr marT="63500" marB="63500" marR="63500" marL="63500"/>
                </a:tc>
                <a:tc>
                  <a:txBody>
                    <a:bodyPr/>
                    <a:lstStyle/>
                    <a:p>
                      <a:pPr indent="0" lvl="0" marL="0" rtl="0" algn="ctr">
                        <a:spcBef>
                          <a:spcPts val="0"/>
                        </a:spcBef>
                        <a:spcAft>
                          <a:spcPts val="0"/>
                        </a:spcAft>
                        <a:buNone/>
                      </a:pPr>
                      <a:r>
                        <a:rPr lang="en-US" sz="2400"/>
                        <a:t>5</a:t>
                      </a:r>
                      <a:endParaRPr sz="2400"/>
                    </a:p>
                  </a:txBody>
                  <a:tcPr marT="63500" marB="63500" marR="63500" marL="63500"/>
                </a:tc>
                <a:tc>
                  <a:txBody>
                    <a:bodyPr/>
                    <a:lstStyle/>
                    <a:p>
                      <a:pPr indent="0" lvl="0" marL="0" rtl="0" algn="ctr">
                        <a:spcBef>
                          <a:spcPts val="0"/>
                        </a:spcBef>
                        <a:spcAft>
                          <a:spcPts val="0"/>
                        </a:spcAft>
                        <a:buNone/>
                      </a:pPr>
                      <a:r>
                        <a:rPr lang="en-US" sz="2400"/>
                        <a:t>7.58</a:t>
                      </a:r>
                      <a:endParaRPr sz="2400"/>
                    </a:p>
                  </a:txBody>
                  <a:tcPr marT="63500" marB="63500" marR="63500" marL="63500"/>
                </a:tc>
              </a:tr>
              <a:tr h="12700">
                <a:tc>
                  <a:txBody>
                    <a:bodyPr/>
                    <a:lstStyle/>
                    <a:p>
                      <a:pPr indent="0" lvl="0" marL="0" rtl="0" algn="ctr">
                        <a:spcBef>
                          <a:spcPts val="0"/>
                        </a:spcBef>
                        <a:spcAft>
                          <a:spcPts val="0"/>
                        </a:spcAft>
                        <a:buNone/>
                      </a:pPr>
                      <a:r>
                        <a:rPr lang="en-US" sz="2400"/>
                        <a:t>June</a:t>
                      </a:r>
                      <a:endParaRPr sz="2400"/>
                    </a:p>
                  </a:txBody>
                  <a:tcPr marT="63500" marB="63500" marR="63500" marL="63500"/>
                </a:tc>
                <a:tc>
                  <a:txBody>
                    <a:bodyPr/>
                    <a:lstStyle/>
                    <a:p>
                      <a:pPr indent="0" lvl="0" marL="0" rtl="0" algn="ctr">
                        <a:spcBef>
                          <a:spcPts val="0"/>
                        </a:spcBef>
                        <a:spcAft>
                          <a:spcPts val="0"/>
                        </a:spcAft>
                        <a:buNone/>
                      </a:pPr>
                      <a:r>
                        <a:rPr lang="en-US" sz="2400"/>
                        <a:t>1</a:t>
                      </a:r>
                      <a:endParaRPr sz="2400"/>
                    </a:p>
                  </a:txBody>
                  <a:tcPr marT="63500" marB="63500" marR="63500" marL="63500"/>
                </a:tc>
                <a:tc>
                  <a:txBody>
                    <a:bodyPr/>
                    <a:lstStyle/>
                    <a:p>
                      <a:pPr indent="0" lvl="0" marL="0" rtl="0" algn="ctr">
                        <a:spcBef>
                          <a:spcPts val="0"/>
                        </a:spcBef>
                        <a:spcAft>
                          <a:spcPts val="0"/>
                        </a:spcAft>
                        <a:buNone/>
                      </a:pPr>
                      <a:r>
                        <a:rPr lang="en-US" sz="2400"/>
                        <a:t>10</a:t>
                      </a:r>
                      <a:endParaRPr sz="2400"/>
                    </a:p>
                  </a:txBody>
                  <a:tcPr marT="63500" marB="63500" marR="63500" marL="63500"/>
                </a:tc>
                <a:tc>
                  <a:txBody>
                    <a:bodyPr/>
                    <a:lstStyle/>
                    <a:p>
                      <a:pPr indent="0" lvl="0" marL="0" rtl="0" algn="ctr">
                        <a:spcBef>
                          <a:spcPts val="0"/>
                        </a:spcBef>
                        <a:spcAft>
                          <a:spcPts val="0"/>
                        </a:spcAft>
                        <a:buNone/>
                      </a:pPr>
                      <a:r>
                        <a:rPr lang="en-US" sz="2400"/>
                        <a:t>7.83</a:t>
                      </a:r>
                      <a:endParaRPr sz="2400"/>
                    </a:p>
                  </a:txBody>
                  <a:tcPr marT="63500" marB="63500" marR="63500" marL="63500"/>
                </a:tc>
              </a:tr>
              <a:tr h="12700">
                <a:tc>
                  <a:txBody>
                    <a:bodyPr/>
                    <a:lstStyle/>
                    <a:p>
                      <a:pPr indent="0" lvl="0" marL="0" rtl="0" algn="ctr">
                        <a:spcBef>
                          <a:spcPts val="0"/>
                        </a:spcBef>
                        <a:spcAft>
                          <a:spcPts val="0"/>
                        </a:spcAft>
                        <a:buNone/>
                      </a:pPr>
                      <a:r>
                        <a:rPr lang="en-US" sz="2400"/>
                        <a:t>September</a:t>
                      </a:r>
                      <a:endParaRPr sz="2400"/>
                    </a:p>
                  </a:txBody>
                  <a:tcPr marT="63500" marB="63500" marR="63500" marL="63500"/>
                </a:tc>
                <a:tc>
                  <a:txBody>
                    <a:bodyPr/>
                    <a:lstStyle/>
                    <a:p>
                      <a:pPr indent="0" lvl="0" marL="0" rtl="0" algn="ctr">
                        <a:spcBef>
                          <a:spcPts val="0"/>
                        </a:spcBef>
                        <a:spcAft>
                          <a:spcPts val="0"/>
                        </a:spcAft>
                        <a:buNone/>
                      </a:pPr>
                      <a:r>
                        <a:rPr lang="en-US" sz="2400"/>
                        <a:t>1</a:t>
                      </a:r>
                      <a:endParaRPr sz="2400"/>
                    </a:p>
                  </a:txBody>
                  <a:tcPr marT="63500" marB="63500" marR="63500" marL="63500"/>
                </a:tc>
                <a:tc>
                  <a:txBody>
                    <a:bodyPr/>
                    <a:lstStyle/>
                    <a:p>
                      <a:pPr indent="0" lvl="0" marL="0" rtl="0" algn="ctr">
                        <a:spcBef>
                          <a:spcPts val="0"/>
                        </a:spcBef>
                        <a:spcAft>
                          <a:spcPts val="0"/>
                        </a:spcAft>
                        <a:buNone/>
                      </a:pPr>
                      <a:r>
                        <a:rPr lang="en-US" sz="2400"/>
                        <a:t>11</a:t>
                      </a:r>
                      <a:endParaRPr sz="2400"/>
                    </a:p>
                  </a:txBody>
                  <a:tcPr marT="63500" marB="63500" marR="63500" marL="63500"/>
                </a:tc>
                <a:tc>
                  <a:txBody>
                    <a:bodyPr/>
                    <a:lstStyle/>
                    <a:p>
                      <a:pPr indent="0" lvl="0" marL="0" rtl="0" algn="ctr">
                        <a:spcBef>
                          <a:spcPts val="0"/>
                        </a:spcBef>
                        <a:spcAft>
                          <a:spcPts val="0"/>
                        </a:spcAft>
                        <a:buNone/>
                      </a:pPr>
                      <a:r>
                        <a:rPr lang="en-US" sz="2400"/>
                        <a:t>8.24</a:t>
                      </a:r>
                      <a:endParaRPr sz="2400"/>
                    </a:p>
                  </a:txBody>
                  <a:tcPr marT="63500" marB="63500" marR="63500" marL="63500"/>
                </a:tc>
              </a:tr>
              <a:tr h="12700">
                <a:tc>
                  <a:txBody>
                    <a:bodyPr/>
                    <a:lstStyle/>
                    <a:p>
                      <a:pPr indent="0" lvl="0" marL="0" rtl="0" algn="ctr">
                        <a:spcBef>
                          <a:spcPts val="0"/>
                        </a:spcBef>
                        <a:spcAft>
                          <a:spcPts val="0"/>
                        </a:spcAft>
                        <a:buNone/>
                      </a:pPr>
                      <a:r>
                        <a:rPr lang="en-US" sz="2400"/>
                        <a:t>December</a:t>
                      </a:r>
                      <a:endParaRPr sz="2400"/>
                    </a:p>
                  </a:txBody>
                  <a:tcPr marT="63500" marB="63500" marR="63500" marL="63500"/>
                </a:tc>
                <a:tc>
                  <a:txBody>
                    <a:bodyPr/>
                    <a:lstStyle/>
                    <a:p>
                      <a:pPr indent="0" lvl="0" marL="0" rtl="0" algn="ctr">
                        <a:spcBef>
                          <a:spcPts val="0"/>
                        </a:spcBef>
                        <a:spcAft>
                          <a:spcPts val="0"/>
                        </a:spcAft>
                        <a:buNone/>
                      </a:pPr>
                      <a:r>
                        <a:rPr lang="en-US" sz="2400"/>
                        <a:t>0</a:t>
                      </a:r>
                      <a:endParaRPr sz="2400"/>
                    </a:p>
                  </a:txBody>
                  <a:tcPr marT="63500" marB="63500" marR="63500" marL="63500"/>
                </a:tc>
                <a:tc>
                  <a:txBody>
                    <a:bodyPr/>
                    <a:lstStyle/>
                    <a:p>
                      <a:pPr indent="0" lvl="0" marL="0" rtl="0" algn="ctr">
                        <a:spcBef>
                          <a:spcPts val="0"/>
                        </a:spcBef>
                        <a:spcAft>
                          <a:spcPts val="0"/>
                        </a:spcAft>
                        <a:buNone/>
                      </a:pPr>
                      <a:r>
                        <a:rPr lang="en-US" sz="2400"/>
                        <a:t>0</a:t>
                      </a:r>
                      <a:endParaRPr sz="2400"/>
                    </a:p>
                  </a:txBody>
                  <a:tcPr marT="63500" marB="63500" marR="63500" marL="63500"/>
                </a:tc>
                <a:tc>
                  <a:txBody>
                    <a:bodyPr/>
                    <a:lstStyle/>
                    <a:p>
                      <a:pPr indent="0" lvl="0" marL="0" rtl="0" algn="ctr">
                        <a:spcBef>
                          <a:spcPts val="0"/>
                        </a:spcBef>
                        <a:spcAft>
                          <a:spcPts val="0"/>
                        </a:spcAft>
                        <a:buNone/>
                      </a:pPr>
                      <a:r>
                        <a:rPr lang="en-US" sz="2400"/>
                        <a:t>9.99</a:t>
                      </a:r>
                      <a:endParaRPr sz="2400"/>
                    </a:p>
                  </a:txBody>
                  <a:tcPr marT="63500" marB="63500" marR="63500" marL="63500"/>
                </a:tc>
              </a:tr>
            </a:tbl>
          </a:graphicData>
        </a:graphic>
      </p:graphicFrame>
      <p:pic>
        <p:nvPicPr>
          <p:cNvPr id="128" name="Google Shape;128;p2"/>
          <p:cNvPicPr preferRelativeResize="0"/>
          <p:nvPr/>
        </p:nvPicPr>
        <p:blipFill>
          <a:blip r:embed="rId7">
            <a:alphaModFix/>
          </a:blip>
          <a:stretch>
            <a:fillRect/>
          </a:stretch>
        </p:blipFill>
        <p:spPr>
          <a:xfrm>
            <a:off x="674976" y="13451326"/>
            <a:ext cx="8575099" cy="3592500"/>
          </a:xfrm>
          <a:prstGeom prst="rect">
            <a:avLst/>
          </a:prstGeom>
          <a:noFill/>
          <a:ln>
            <a:noFill/>
          </a:ln>
        </p:spPr>
      </p:pic>
      <p:sp>
        <p:nvSpPr>
          <p:cNvPr id="129" name="Google Shape;129;p2"/>
          <p:cNvSpPr txBox="1"/>
          <p:nvPr/>
        </p:nvSpPr>
        <p:spPr>
          <a:xfrm>
            <a:off x="234225" y="16955025"/>
            <a:ext cx="964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rPr>
              <a:t>[1]</a:t>
            </a:r>
            <a:endParaRPr sz="2000">
              <a:solidFill>
                <a:schemeClr val="dk1"/>
              </a:solidFill>
            </a:endParaRPr>
          </a:p>
        </p:txBody>
      </p:sp>
      <p:sp>
        <p:nvSpPr>
          <p:cNvPr id="130" name="Google Shape;130;p2"/>
          <p:cNvSpPr txBox="1"/>
          <p:nvPr/>
        </p:nvSpPr>
        <p:spPr>
          <a:xfrm>
            <a:off x="21629775" y="20159325"/>
            <a:ext cx="111336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800">
                <a:solidFill>
                  <a:schemeClr val="dk1"/>
                </a:solidFill>
              </a:rPr>
              <a:t>[1] "An Overview of Net Metering: Attacks Coming Closer to the DMV," IPSUN Solar, [Online]. Available: https://ipsunsolar.com/blog/an-overview-of-net-metering-attacks-coming-closer-to-the-dmv/. [Accessed: June 2, 2024].</a:t>
            </a:r>
            <a:endParaRPr sz="800">
              <a:solidFill>
                <a:schemeClr val="dk1"/>
              </a:solidFill>
            </a:endParaRPr>
          </a:p>
          <a:p>
            <a:pPr indent="0" lvl="0" marL="0" rtl="0" algn="l">
              <a:spcBef>
                <a:spcPts val="0"/>
              </a:spcBef>
              <a:spcAft>
                <a:spcPts val="0"/>
              </a:spcAft>
              <a:buClr>
                <a:schemeClr val="dk1"/>
              </a:buClr>
              <a:buSzPts val="1100"/>
              <a:buFont typeface="Arial"/>
              <a:buNone/>
            </a:pPr>
            <a:r>
              <a:rPr lang="en-US" sz="800">
                <a:solidFill>
                  <a:schemeClr val="dk1"/>
                </a:solidFill>
              </a:rPr>
              <a:t>[2] "Residential Electric Rate Plan Pricing," Pacific Gas and Electric Company, [Online]. Available: https://www.pge.com/assets/pge/docs/account/rate-plans/residential-electric-rate-plan-pricing.pdf. [Accessed: June 2, 2024].</a:t>
            </a:r>
            <a:endParaRPr sz="800">
              <a:solidFill>
                <a:schemeClr val="dk1"/>
              </a:solidFill>
            </a:endParaRPr>
          </a:p>
          <a:p>
            <a:pPr indent="0" lvl="0" marL="0" rtl="0" algn="l">
              <a:spcBef>
                <a:spcPts val="0"/>
              </a:spcBef>
              <a:spcAft>
                <a:spcPts val="0"/>
              </a:spcAft>
              <a:buClr>
                <a:schemeClr val="dk1"/>
              </a:buClr>
              <a:buSzPts val="1100"/>
              <a:buFont typeface="Arial"/>
              <a:buNone/>
            </a:pPr>
            <a:r>
              <a:rPr lang="en-US" sz="800">
                <a:solidFill>
                  <a:schemeClr val="dk1"/>
                </a:solidFill>
              </a:rPr>
              <a:t>[3] "Net Energy Metering 2.0 Fact Sheet," Modesto Irrigation District, [Online]. Available: https://www.mid.org/forms/NetEnergyMetering2.0FactSheet.pdf. [Accessed: June 2, 2024].</a:t>
            </a:r>
            <a:endParaRPr sz="800">
              <a:solidFill>
                <a:schemeClr val="dk1"/>
              </a:solidFill>
            </a:endParaRPr>
          </a:p>
          <a:p>
            <a:pPr indent="0" lvl="0" marL="0" rtl="0" algn="l">
              <a:spcBef>
                <a:spcPts val="0"/>
              </a:spcBef>
              <a:spcAft>
                <a:spcPts val="0"/>
              </a:spcAft>
              <a:buClr>
                <a:schemeClr val="dk1"/>
              </a:buClr>
              <a:buSzPts val="1100"/>
              <a:buFont typeface="Arial"/>
              <a:buNone/>
            </a:pPr>
            <a:r>
              <a:rPr lang="en-US" sz="800">
                <a:solidFill>
                  <a:schemeClr val="dk1"/>
                </a:solidFill>
              </a:rPr>
              <a:t>[4] "Electric Schedules E - Electric Rules and Regulations - Distribution of Electric Service," Pacific Gas and Electric Company, [Online]. Available: https://www.pge.com/tariffs/assets/pdf/tariffbook/ELEC_SCHEDS_E-ELEC.pdf. [Accessed: June 2, 2024].</a:t>
            </a:r>
            <a:endParaRPr sz="800">
              <a:solidFill>
                <a:schemeClr val="dk1"/>
              </a:solidFill>
            </a:endParaRPr>
          </a:p>
          <a:p>
            <a:pPr indent="0" lvl="0" marL="0" rtl="0" algn="l">
              <a:spcBef>
                <a:spcPts val="0"/>
              </a:spcBef>
              <a:spcAft>
                <a:spcPts val="0"/>
              </a:spcAft>
              <a:buClr>
                <a:schemeClr val="dk1"/>
              </a:buClr>
              <a:buSzPts val="1100"/>
              <a:buFont typeface="Arial"/>
              <a:buNone/>
            </a:pPr>
            <a:r>
              <a:rPr lang="en-US" sz="800">
                <a:solidFill>
                  <a:schemeClr val="dk1"/>
                </a:solidFill>
              </a:rPr>
              <a:t>[5] "Residential Electric Rate Plan Pricing," Pacific Gas and Electric Company, [Online]. Available: https://www.pge.com/assets/pge/docs/account/rate-plans/residential-electric-rate-plan-pricing.pdf. [Accessed: June 2, 2024].</a:t>
            </a:r>
            <a:endParaRPr sz="800">
              <a:solidFill>
                <a:schemeClr val="dk1"/>
              </a:solidFill>
            </a:endParaRPr>
          </a:p>
          <a:p>
            <a:pPr indent="0" lvl="0" marL="0" rtl="0" algn="l">
              <a:spcBef>
                <a:spcPts val="0"/>
              </a:spcBef>
              <a:spcAft>
                <a:spcPts val="0"/>
              </a:spcAft>
              <a:buClr>
                <a:schemeClr val="dk1"/>
              </a:buClr>
              <a:buSzPts val="1100"/>
              <a:buFont typeface="Arial"/>
              <a:buNone/>
            </a:pPr>
            <a:r>
              <a:rPr lang="en-US" sz="800">
                <a:solidFill>
                  <a:schemeClr val="dk1"/>
                </a:solidFill>
              </a:rPr>
              <a:t>[6] "Powerwall 3 with Gateway 3 Installation Manual NA-EN," Tesla, [Online]. Available: https://service.tesla.com/docs/Public/Energy/Powerwall/Powerwall-3-with-Gateway-3-Installation-Manual-NA-EN/GUID-EC527BC7-4750-4425-BBC4-DB8C000339B3.html. [Accessed: June 2, 2024].</a:t>
            </a:r>
            <a:endParaRPr sz="800">
              <a:solidFill>
                <a:schemeClr val="dk1"/>
              </a:solidFill>
            </a:endParaRPr>
          </a:p>
          <a:p>
            <a:pPr indent="0" lvl="0" marL="0" rtl="0" algn="l">
              <a:spcBef>
                <a:spcPts val="0"/>
              </a:spcBef>
              <a:spcAft>
                <a:spcPts val="0"/>
              </a:spcAft>
              <a:buClr>
                <a:schemeClr val="dk1"/>
              </a:buClr>
              <a:buSzPts val="1100"/>
              <a:buFont typeface="Arial"/>
              <a:buNone/>
            </a:pPr>
            <a:r>
              <a:rPr lang="en-US" sz="800">
                <a:solidFill>
                  <a:schemeClr val="dk1"/>
                </a:solidFill>
              </a:rPr>
              <a:t>[7] "SunPower X21 345 COM Data Sheet," ProVision Solar, [Online]. Available: https://provisionsolar.com/wp-content/uploads/2014/12/SunPower-X21-345-COM-Data-Sheet.pdf. [Accessed: June 2, 2024].</a:t>
            </a:r>
            <a:endParaRPr sz="800">
              <a:solidFill>
                <a:schemeClr val="dk1"/>
              </a:solidFill>
            </a:endParaRPr>
          </a:p>
          <a:p>
            <a:pPr indent="0" lvl="0" marL="0" rtl="0" algn="l">
              <a:spcBef>
                <a:spcPts val="0"/>
              </a:spcBef>
              <a:spcAft>
                <a:spcPts val="0"/>
              </a:spcAft>
              <a:buClr>
                <a:schemeClr val="dk1"/>
              </a:buClr>
              <a:buSzPts val="1100"/>
              <a:buFont typeface="Arial"/>
              <a:buNone/>
            </a:pPr>
            <a:r>
              <a:rPr lang="en-US" sz="800">
                <a:solidFill>
                  <a:schemeClr val="dk1"/>
                </a:solidFill>
              </a:rPr>
              <a:t>[8] "National Solar Radiation Database," National Renewable Energy Laboratory, [Online]. Available: https://nsrdb.nrel.gov/. [Accessed: June 2, 2024].</a:t>
            </a:r>
            <a:endParaRPr sz="800">
              <a:solidFill>
                <a:schemeClr val="dk1"/>
              </a:solidFill>
            </a:endParaRPr>
          </a:p>
          <a:p>
            <a:pPr indent="0" lvl="0" marL="0" rtl="0" algn="l">
              <a:spcBef>
                <a:spcPts val="0"/>
              </a:spcBef>
              <a:spcAft>
                <a:spcPts val="0"/>
              </a:spcAft>
              <a:buNone/>
            </a:pPr>
            <a:r>
              <a:rPr lang="en-US" sz="800">
                <a:solidFill>
                  <a:schemeClr val="dk1"/>
                </a:solidFill>
              </a:rPr>
              <a:t>[9] "PG&amp;E Energy Data Request," Pacific Gas and Electric Company, [Online]. Available: https://pge-energydatarequest.com/. [Accessed: June 2, 2024].</a:t>
            </a:r>
            <a:endParaRPr sz="800">
              <a:solidFill>
                <a:schemeClr val="dk1"/>
              </a:solidFill>
            </a:endParaRPr>
          </a:p>
        </p:txBody>
      </p:sp>
      <p:sp>
        <p:nvSpPr>
          <p:cNvPr id="131" name="Google Shape;131;p2"/>
          <p:cNvSpPr txBox="1"/>
          <p:nvPr/>
        </p:nvSpPr>
        <p:spPr>
          <a:xfrm>
            <a:off x="21876713" y="17298925"/>
            <a:ext cx="9642300" cy="2031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US" sz="2400">
                <a:solidFill>
                  <a:schemeClr val="dk1"/>
                </a:solidFill>
              </a:rPr>
              <a:t>We have seen that with optimal solar and battery installations, NEM customers can save on energy costs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In the future, we would like to investigate the adverse effects that this might have on other community members who cannot afford PV installations</a:t>
            </a:r>
            <a:endParaRPr sz="2400">
              <a:solidFill>
                <a:schemeClr val="dk1"/>
              </a:solidFill>
            </a:endParaRPr>
          </a:p>
        </p:txBody>
      </p:sp>
      <p:pic>
        <p:nvPicPr>
          <p:cNvPr id="132" name="Google Shape;132;p2"/>
          <p:cNvPicPr preferRelativeResize="0"/>
          <p:nvPr/>
        </p:nvPicPr>
        <p:blipFill>
          <a:blip r:embed="rId8">
            <a:alphaModFix/>
          </a:blip>
          <a:stretch>
            <a:fillRect/>
          </a:stretch>
        </p:blipFill>
        <p:spPr>
          <a:xfrm>
            <a:off x="12397975" y="5607450"/>
            <a:ext cx="6864640" cy="129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2018-08-04T18:19:11Z</dcterms:created>
  <dc:creator>Microsoft Office User</dc:creator>
</cp:coreProperties>
</file>