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itizen Data Science in Action: Fabric Notebooks to Power BI in Minutes" id="{60359AA7-43F7-4DFE-8FC5-1442A42146EC}">
          <p14:sldIdLst>
            <p14:sldId id="2561"/>
          </p14:sldIdLst>
        </p14:section>
        <p14:section name="Introduction" id="{A4698CD2-0C66-4D54-B9A9-3F1EAB915DCF}">
          <p14:sldIdLst>
            <p14:sldId id="2562"/>
            <p14:sldId id="2563"/>
          </p14:sldIdLst>
        </p14:section>
        <p14:section name="Project Overview and Objectives" id="{E7F59214-9CA9-4C58-BCEB-F80BBF0E697D}">
          <p14:sldIdLst>
            <p14:sldId id="2564"/>
            <p14:sldId id="2565"/>
            <p14:sldId id="2566"/>
          </p14:sldIdLst>
        </p14:section>
        <p14:section name="Dataset and Tools" id="{38D2990B-62CE-4897-974E-6B3B3FB211D2}">
          <p14:sldIdLst>
            <p14:sldId id="2567"/>
            <p14:sldId id="2568"/>
            <p14:sldId id="2569"/>
          </p14:sldIdLst>
        </p14:section>
        <p14:section name="Implementation Steps" id="{55435902-E9E1-45EA-AF38-027690CF98CD}">
          <p14:sldIdLst>
            <p14:sldId id="2570"/>
            <p14:sldId id="2571"/>
          </p14:sldIdLst>
        </p14:section>
        <p14:section name="Power BI Dashboard" id="{6D7F062A-B9F5-4FF4-BC9D-96DEC94038BB}">
          <p14:sldIdLst>
            <p14:sldId id="2572"/>
            <p14:sldId id="2573"/>
          </p14:sldIdLst>
        </p14:section>
        <p14:section name="Direct Lake Connectivity" id="{F05BA226-BB22-4396-B548-14DC00E095E5}">
          <p14:sldIdLst>
            <p14:sldId id="2574"/>
            <p14:sldId id="2575"/>
          </p14:sldIdLst>
        </p14:section>
        <p14:section name="Conclusion" id="{5065757D-C432-4F98-99A1-D2DB643CB33E}">
          <p14:sldIdLst>
            <p14:sldId id="2576"/>
            <p14:sldId id="25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5AD53-E408-40B9-9AEF-8B534A6CEC82}" v="19" dt="2025-09-21T10:42:54.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93" d="100"/>
          <a:sy n="93" d="100"/>
        </p:scale>
        <p:origin x="1188" y="30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27CFD7-F938-4DAC-86A9-4AB724A25B11}"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5AC07C58-F791-4E10-AC80-87720AC234F9}">
      <dgm:prSet/>
      <dgm:spPr/>
      <dgm:t>
        <a:bodyPr/>
        <a:lstStyle/>
        <a:p>
          <a:pPr>
            <a:lnSpc>
              <a:spcPct val="100000"/>
            </a:lnSpc>
            <a:defRPr b="1"/>
          </a:pPr>
          <a:r>
            <a:rPr lang="en-US"/>
            <a:t>Customer Data Attributes</a:t>
          </a:r>
        </a:p>
      </dgm:t>
    </dgm:pt>
    <dgm:pt modelId="{944B87B6-E003-4A10-BCE5-C376D952C29E}" type="parTrans" cxnId="{B3DF4382-ABA5-4984-BE24-2A8D29AC9945}">
      <dgm:prSet/>
      <dgm:spPr/>
      <dgm:t>
        <a:bodyPr/>
        <a:lstStyle/>
        <a:p>
          <a:endParaRPr lang="en-US"/>
        </a:p>
      </dgm:t>
    </dgm:pt>
    <dgm:pt modelId="{DCD4C464-6795-4784-8558-3D4A603AEAAE}" type="sibTrans" cxnId="{B3DF4382-ABA5-4984-BE24-2A8D29AC9945}">
      <dgm:prSet/>
      <dgm:spPr/>
      <dgm:t>
        <a:bodyPr/>
        <a:lstStyle/>
        <a:p>
          <a:pPr>
            <a:lnSpc>
              <a:spcPct val="100000"/>
            </a:lnSpc>
            <a:defRPr b="1"/>
          </a:pPr>
          <a:endParaRPr lang="en-US"/>
        </a:p>
      </dgm:t>
    </dgm:pt>
    <dgm:pt modelId="{B8BA4D51-16C1-48A1-BD7D-A82682FC9710}">
      <dgm:prSet/>
      <dgm:spPr/>
      <dgm:t>
        <a:bodyPr/>
        <a:lstStyle/>
        <a:p>
          <a:pPr>
            <a:lnSpc>
              <a:spcPct val="100000"/>
            </a:lnSpc>
          </a:pPr>
          <a:r>
            <a:rPr lang="en-US"/>
            <a:t>The dataset contains key customer fields like Age, Gender, Income, Spending Score, and Region for segmentation analysis.</a:t>
          </a:r>
        </a:p>
      </dgm:t>
    </dgm:pt>
    <dgm:pt modelId="{F2EDDABD-3C2F-4D29-8FA8-D48C1FA933BD}" type="parTrans" cxnId="{047175C9-07CA-4E73-ACA6-E30F5BB0B6EB}">
      <dgm:prSet/>
      <dgm:spPr/>
      <dgm:t>
        <a:bodyPr/>
        <a:lstStyle/>
        <a:p>
          <a:endParaRPr lang="en-US"/>
        </a:p>
      </dgm:t>
    </dgm:pt>
    <dgm:pt modelId="{515857D6-739D-430E-8993-0D9BBB13FECF}" type="sibTrans" cxnId="{047175C9-07CA-4E73-ACA6-E30F5BB0B6EB}">
      <dgm:prSet/>
      <dgm:spPr/>
      <dgm:t>
        <a:bodyPr/>
        <a:lstStyle/>
        <a:p>
          <a:endParaRPr lang="en-US"/>
        </a:p>
      </dgm:t>
    </dgm:pt>
    <dgm:pt modelId="{6E8E10C2-474D-4C5B-82E5-EADFF7B8CEE8}">
      <dgm:prSet/>
      <dgm:spPr/>
      <dgm:t>
        <a:bodyPr/>
        <a:lstStyle/>
        <a:p>
          <a:pPr>
            <a:lnSpc>
              <a:spcPct val="100000"/>
            </a:lnSpc>
            <a:defRPr b="1"/>
          </a:pPr>
          <a:r>
            <a:rPr lang="en-US"/>
            <a:t>Synthetic Dataset Purpose</a:t>
          </a:r>
        </a:p>
      </dgm:t>
    </dgm:pt>
    <dgm:pt modelId="{22FFE071-55D4-4F22-AC11-8E8679C48FBD}" type="parTrans" cxnId="{BEADBC31-020E-415F-88DA-BED2D8EE6B8A}">
      <dgm:prSet/>
      <dgm:spPr/>
      <dgm:t>
        <a:bodyPr/>
        <a:lstStyle/>
        <a:p>
          <a:endParaRPr lang="en-US"/>
        </a:p>
      </dgm:t>
    </dgm:pt>
    <dgm:pt modelId="{B3BEDB89-42E5-499B-B960-88308748DAE9}" type="sibTrans" cxnId="{BEADBC31-020E-415F-88DA-BED2D8EE6B8A}">
      <dgm:prSet/>
      <dgm:spPr/>
      <dgm:t>
        <a:bodyPr/>
        <a:lstStyle/>
        <a:p>
          <a:pPr>
            <a:lnSpc>
              <a:spcPct val="100000"/>
            </a:lnSpc>
            <a:defRPr b="1"/>
          </a:pPr>
          <a:endParaRPr lang="en-US"/>
        </a:p>
      </dgm:t>
    </dgm:pt>
    <dgm:pt modelId="{C54E67EC-6C78-4EFC-BB4C-914E56843B9C}">
      <dgm:prSet/>
      <dgm:spPr/>
      <dgm:t>
        <a:bodyPr/>
        <a:lstStyle/>
        <a:p>
          <a:pPr>
            <a:lnSpc>
              <a:spcPct val="100000"/>
            </a:lnSpc>
          </a:pPr>
          <a:r>
            <a:rPr lang="en-US"/>
            <a:t>A synthetic dataset is used to simulate real customer data for effective clustering and segmentation modeling.</a:t>
          </a:r>
        </a:p>
      </dgm:t>
    </dgm:pt>
    <dgm:pt modelId="{41AFB8CA-1B73-4075-AC9F-EFD1A3108673}" type="parTrans" cxnId="{FB1562EA-6618-4AF7-88EF-33B4D450C32F}">
      <dgm:prSet/>
      <dgm:spPr/>
      <dgm:t>
        <a:bodyPr/>
        <a:lstStyle/>
        <a:p>
          <a:endParaRPr lang="en-US"/>
        </a:p>
      </dgm:t>
    </dgm:pt>
    <dgm:pt modelId="{F527EAC2-B5FB-41F6-A128-501D28DF7317}" type="sibTrans" cxnId="{FB1562EA-6618-4AF7-88EF-33B4D450C32F}">
      <dgm:prSet/>
      <dgm:spPr/>
      <dgm:t>
        <a:bodyPr/>
        <a:lstStyle/>
        <a:p>
          <a:endParaRPr lang="en-US"/>
        </a:p>
      </dgm:t>
    </dgm:pt>
    <dgm:pt modelId="{3F9990B0-2B60-4BF0-9B55-3E2E9A7B5901}">
      <dgm:prSet/>
      <dgm:spPr/>
      <dgm:t>
        <a:bodyPr/>
        <a:lstStyle/>
        <a:p>
          <a:pPr>
            <a:lnSpc>
              <a:spcPct val="100000"/>
            </a:lnSpc>
            <a:defRPr b="1"/>
          </a:pPr>
          <a:r>
            <a:rPr lang="en-US"/>
            <a:t>Data Preparation Environment</a:t>
          </a:r>
        </a:p>
      </dgm:t>
    </dgm:pt>
    <dgm:pt modelId="{8D8F6E6C-5140-436B-8945-53DAC7E1D01E}" type="parTrans" cxnId="{69A38F4B-D5B3-4BB6-B312-DCA2C6DBA1AF}">
      <dgm:prSet/>
      <dgm:spPr/>
      <dgm:t>
        <a:bodyPr/>
        <a:lstStyle/>
        <a:p>
          <a:endParaRPr lang="en-US"/>
        </a:p>
      </dgm:t>
    </dgm:pt>
    <dgm:pt modelId="{196BDEA8-17DE-4493-8708-EF8B6D836870}" type="sibTrans" cxnId="{69A38F4B-D5B3-4BB6-B312-DCA2C6DBA1AF}">
      <dgm:prSet/>
      <dgm:spPr/>
      <dgm:t>
        <a:bodyPr/>
        <a:lstStyle/>
        <a:p>
          <a:endParaRPr lang="en-US"/>
        </a:p>
      </dgm:t>
    </dgm:pt>
    <dgm:pt modelId="{D70ACFFD-468C-49C2-9205-32CD2038B50C}">
      <dgm:prSet/>
      <dgm:spPr/>
      <dgm:t>
        <a:bodyPr/>
        <a:lstStyle/>
        <a:p>
          <a:pPr>
            <a:lnSpc>
              <a:spcPct val="100000"/>
            </a:lnSpc>
          </a:pPr>
          <a:r>
            <a:rPr lang="en-US"/>
            <a:t>Data is ingested and cleaned within a Lakehouse environment using notebooks to ensure quality and relevance.</a:t>
          </a:r>
        </a:p>
      </dgm:t>
    </dgm:pt>
    <dgm:pt modelId="{11035D38-042F-4EA8-8963-10745469F67A}" type="parTrans" cxnId="{484A7750-A34E-43DA-B82A-6B007643F090}">
      <dgm:prSet/>
      <dgm:spPr/>
      <dgm:t>
        <a:bodyPr/>
        <a:lstStyle/>
        <a:p>
          <a:endParaRPr lang="en-US"/>
        </a:p>
      </dgm:t>
    </dgm:pt>
    <dgm:pt modelId="{66569469-F2B0-4099-B356-A386886AA29B}" type="sibTrans" cxnId="{484A7750-A34E-43DA-B82A-6B007643F090}">
      <dgm:prSet/>
      <dgm:spPr/>
      <dgm:t>
        <a:bodyPr/>
        <a:lstStyle/>
        <a:p>
          <a:endParaRPr lang="en-US"/>
        </a:p>
      </dgm:t>
    </dgm:pt>
    <dgm:pt modelId="{8904F689-AA2C-4B00-ACBF-33D670E23F2B}" type="pres">
      <dgm:prSet presAssocID="{9E27CFD7-F938-4DAC-86A9-4AB724A25B11}" presName="Root" presStyleCnt="0">
        <dgm:presLayoutVars>
          <dgm:dir/>
          <dgm:resizeHandles val="exact"/>
        </dgm:presLayoutVars>
      </dgm:prSet>
      <dgm:spPr/>
    </dgm:pt>
    <dgm:pt modelId="{74F21AF7-79D7-446E-9421-C704DFF011E3}" type="pres">
      <dgm:prSet presAssocID="{5AC07C58-F791-4E10-AC80-87720AC234F9}" presName="Composite" presStyleCnt="0"/>
      <dgm:spPr/>
    </dgm:pt>
    <dgm:pt modelId="{34834883-AEB6-43DB-9CDC-EAE027F29884}" type="pres">
      <dgm:prSet presAssocID="{5AC07C58-F791-4E10-AC80-87720AC234F9}"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3246" b="-6"/>
          <a:stretch/>
        </a:blipFill>
      </dgm:spPr>
      <dgm:extLst>
        <a:ext uri="{E40237B7-FDA0-4F09-8148-C483321AD2D9}">
          <dgm14:cNvPr xmlns:dgm14="http://schemas.microsoft.com/office/drawing/2010/diagram" id="0" name="" descr="Shot of a businessman looking thoughtfully at a graph against a white background"/>
        </a:ext>
      </dgm:extLst>
    </dgm:pt>
    <dgm:pt modelId="{4BE6EDA1-35D9-4AE2-8495-B7F75D5BA67F}" type="pres">
      <dgm:prSet presAssocID="{5AC07C58-F791-4E10-AC80-87720AC234F9}" presName="Subtitle" presStyleLbl="revTx" presStyleIdx="0" presStyleCnt="6">
        <dgm:presLayoutVars>
          <dgm:chMax val="0"/>
          <dgm:bulletEnabled/>
        </dgm:presLayoutVars>
      </dgm:prSet>
      <dgm:spPr/>
    </dgm:pt>
    <dgm:pt modelId="{EBAFBF0D-5972-4D7D-86B1-928A8EBF78D9}" type="pres">
      <dgm:prSet presAssocID="{5AC07C58-F791-4E10-AC80-87720AC234F9}" presName="Description" presStyleLbl="revTx" presStyleIdx="1" presStyleCnt="6">
        <dgm:presLayoutVars>
          <dgm:bulletEnabled/>
        </dgm:presLayoutVars>
      </dgm:prSet>
      <dgm:spPr/>
    </dgm:pt>
    <dgm:pt modelId="{783A4EAA-95AA-4A21-902B-CE2B2E178860}" type="pres">
      <dgm:prSet presAssocID="{DCD4C464-6795-4784-8558-3D4A603AEAAE}" presName="sibTrans" presStyleLbl="sibTrans2D1" presStyleIdx="0" presStyleCnt="0"/>
      <dgm:spPr/>
    </dgm:pt>
    <dgm:pt modelId="{F706103C-77C8-4A58-8A3E-BA73EE699172}" type="pres">
      <dgm:prSet presAssocID="{6E8E10C2-474D-4C5B-82E5-EADFF7B8CEE8}" presName="Composite" presStyleCnt="0"/>
      <dgm:spPr/>
    </dgm:pt>
    <dgm:pt modelId="{15542D36-627F-4712-8A83-3D722543EAB3}" type="pres">
      <dgm:prSet presAssocID="{6E8E10C2-474D-4C5B-82E5-EADFF7B8CEE8}"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6818" r="20432"/>
          <a:stretch/>
        </a:blipFill>
      </dgm:spPr>
      <dgm:extLst>
        <a:ext uri="{E40237B7-FDA0-4F09-8148-C483321AD2D9}">
          <dgm14:cNvPr xmlns:dgm14="http://schemas.microsoft.com/office/drawing/2010/diagram" id="0" name="" descr="Metaverse concept, Venus de Milo Statue wearing virtual reality headset"/>
        </a:ext>
      </dgm:extLst>
    </dgm:pt>
    <dgm:pt modelId="{EF96040B-3513-4E39-932B-1868D8F3515E}" type="pres">
      <dgm:prSet presAssocID="{6E8E10C2-474D-4C5B-82E5-EADFF7B8CEE8}" presName="Subtitle" presStyleLbl="revTx" presStyleIdx="2" presStyleCnt="6">
        <dgm:presLayoutVars>
          <dgm:chMax val="0"/>
          <dgm:bulletEnabled/>
        </dgm:presLayoutVars>
      </dgm:prSet>
      <dgm:spPr/>
    </dgm:pt>
    <dgm:pt modelId="{477D0B60-37E6-40AA-8F7A-D7B586CA3B8F}" type="pres">
      <dgm:prSet presAssocID="{6E8E10C2-474D-4C5B-82E5-EADFF7B8CEE8}" presName="Description" presStyleLbl="revTx" presStyleIdx="3" presStyleCnt="6">
        <dgm:presLayoutVars>
          <dgm:bulletEnabled/>
        </dgm:presLayoutVars>
      </dgm:prSet>
      <dgm:spPr/>
    </dgm:pt>
    <dgm:pt modelId="{121F98CC-9D19-4CE3-B423-C126995FE4EA}" type="pres">
      <dgm:prSet presAssocID="{B3BEDB89-42E5-499B-B960-88308748DAE9}" presName="sibTrans" presStyleLbl="sibTrans2D1" presStyleIdx="0" presStyleCnt="0"/>
      <dgm:spPr/>
    </dgm:pt>
    <dgm:pt modelId="{8E0777C7-26DB-43B8-9E5A-1A8D7204D6AC}" type="pres">
      <dgm:prSet presAssocID="{3F9990B0-2B60-4BF0-9B55-3E2E9A7B5901}" presName="Composite" presStyleCnt="0"/>
      <dgm:spPr/>
    </dgm:pt>
    <dgm:pt modelId="{F620DE14-51CC-4E5F-B79F-9756BE04CBDF}" type="pres">
      <dgm:prSet presAssocID="{3F9990B0-2B60-4BF0-9B55-3E2E9A7B590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5569" r="27676" b="-6"/>
          <a:stretch/>
        </a:blipFill>
      </dgm:spPr>
      <dgm:extLst>
        <a:ext uri="{E40237B7-FDA0-4F09-8148-C483321AD2D9}">
          <dgm14:cNvPr xmlns:dgm14="http://schemas.microsoft.com/office/drawing/2010/diagram" id="0" name="" descr="solar panel for alternative energy, Dust-free workshop."/>
        </a:ext>
      </dgm:extLst>
    </dgm:pt>
    <dgm:pt modelId="{55EC5D66-FC5E-4A6C-86C1-6C2FC91AD93B}" type="pres">
      <dgm:prSet presAssocID="{3F9990B0-2B60-4BF0-9B55-3E2E9A7B5901}" presName="Subtitle" presStyleLbl="revTx" presStyleIdx="4" presStyleCnt="6">
        <dgm:presLayoutVars>
          <dgm:chMax val="0"/>
          <dgm:bulletEnabled/>
        </dgm:presLayoutVars>
      </dgm:prSet>
      <dgm:spPr/>
    </dgm:pt>
    <dgm:pt modelId="{90203415-97D8-41BD-AE69-42A6C0A840D9}" type="pres">
      <dgm:prSet presAssocID="{3F9990B0-2B60-4BF0-9B55-3E2E9A7B5901}" presName="Description" presStyleLbl="revTx" presStyleIdx="5" presStyleCnt="6">
        <dgm:presLayoutVars>
          <dgm:bulletEnabled/>
        </dgm:presLayoutVars>
      </dgm:prSet>
      <dgm:spPr/>
    </dgm:pt>
  </dgm:ptLst>
  <dgm:cxnLst>
    <dgm:cxn modelId="{BEADBC31-020E-415F-88DA-BED2D8EE6B8A}" srcId="{9E27CFD7-F938-4DAC-86A9-4AB724A25B11}" destId="{6E8E10C2-474D-4C5B-82E5-EADFF7B8CEE8}" srcOrd="1" destOrd="0" parTransId="{22FFE071-55D4-4F22-AC11-8E8679C48FBD}" sibTransId="{B3BEDB89-42E5-499B-B960-88308748DAE9}"/>
    <dgm:cxn modelId="{2FBEFD49-5EC3-48D0-B006-C2CC3B103996}" type="presOf" srcId="{B3BEDB89-42E5-499B-B960-88308748DAE9}" destId="{121F98CC-9D19-4CE3-B423-C126995FE4EA}" srcOrd="0" destOrd="0" presId="urn:microsoft.com/office/officeart/2024/3/layout/verticalVisualTextBlock1"/>
    <dgm:cxn modelId="{69A38F4B-D5B3-4BB6-B312-DCA2C6DBA1AF}" srcId="{9E27CFD7-F938-4DAC-86A9-4AB724A25B11}" destId="{3F9990B0-2B60-4BF0-9B55-3E2E9A7B5901}" srcOrd="2" destOrd="0" parTransId="{8D8F6E6C-5140-436B-8945-53DAC7E1D01E}" sibTransId="{196BDEA8-17DE-4493-8708-EF8B6D836870}"/>
    <dgm:cxn modelId="{D249FA4D-3B45-4814-8715-8D04E3CB5DA7}" type="presOf" srcId="{3F9990B0-2B60-4BF0-9B55-3E2E9A7B5901}" destId="{55EC5D66-FC5E-4A6C-86C1-6C2FC91AD93B}" srcOrd="0" destOrd="0" presId="urn:microsoft.com/office/officeart/2024/3/layout/verticalVisualTextBlock1"/>
    <dgm:cxn modelId="{484A7750-A34E-43DA-B82A-6B007643F090}" srcId="{3F9990B0-2B60-4BF0-9B55-3E2E9A7B5901}" destId="{D70ACFFD-468C-49C2-9205-32CD2038B50C}" srcOrd="0" destOrd="0" parTransId="{11035D38-042F-4EA8-8963-10745469F67A}" sibTransId="{66569469-F2B0-4099-B356-A386886AA29B}"/>
    <dgm:cxn modelId="{61B8B072-4F67-4B9D-81E1-E5A99B5FDB88}" type="presOf" srcId="{D70ACFFD-468C-49C2-9205-32CD2038B50C}" destId="{90203415-97D8-41BD-AE69-42A6C0A840D9}" srcOrd="0" destOrd="0" presId="urn:microsoft.com/office/officeart/2024/3/layout/verticalVisualTextBlock1"/>
    <dgm:cxn modelId="{8ABDE874-32D1-4177-97AE-52D695CDCB89}" type="presOf" srcId="{DCD4C464-6795-4784-8558-3D4A603AEAAE}" destId="{783A4EAA-95AA-4A21-902B-CE2B2E178860}" srcOrd="0" destOrd="0" presId="urn:microsoft.com/office/officeart/2024/3/layout/verticalVisualTextBlock1"/>
    <dgm:cxn modelId="{428A0F79-B75E-4669-959B-F0C117B7316F}" type="presOf" srcId="{C54E67EC-6C78-4EFC-BB4C-914E56843B9C}" destId="{477D0B60-37E6-40AA-8F7A-D7B586CA3B8F}" srcOrd="0" destOrd="0" presId="urn:microsoft.com/office/officeart/2024/3/layout/verticalVisualTextBlock1"/>
    <dgm:cxn modelId="{B3DF4382-ABA5-4984-BE24-2A8D29AC9945}" srcId="{9E27CFD7-F938-4DAC-86A9-4AB724A25B11}" destId="{5AC07C58-F791-4E10-AC80-87720AC234F9}" srcOrd="0" destOrd="0" parTransId="{944B87B6-E003-4A10-BCE5-C376D952C29E}" sibTransId="{DCD4C464-6795-4784-8558-3D4A603AEAAE}"/>
    <dgm:cxn modelId="{6A64CD93-EA80-4FA6-8010-549C86AFD1C0}" type="presOf" srcId="{B8BA4D51-16C1-48A1-BD7D-A82682FC9710}" destId="{EBAFBF0D-5972-4D7D-86B1-928A8EBF78D9}" srcOrd="0" destOrd="0" presId="urn:microsoft.com/office/officeart/2024/3/layout/verticalVisualTextBlock1"/>
    <dgm:cxn modelId="{889925AC-C948-4EEE-ADE2-D5FDF51581B2}" type="presOf" srcId="{6E8E10C2-474D-4C5B-82E5-EADFF7B8CEE8}" destId="{EF96040B-3513-4E39-932B-1868D8F3515E}" srcOrd="0" destOrd="0" presId="urn:microsoft.com/office/officeart/2024/3/layout/verticalVisualTextBlock1"/>
    <dgm:cxn modelId="{047175C9-07CA-4E73-ACA6-E30F5BB0B6EB}" srcId="{5AC07C58-F791-4E10-AC80-87720AC234F9}" destId="{B8BA4D51-16C1-48A1-BD7D-A82682FC9710}" srcOrd="0" destOrd="0" parTransId="{F2EDDABD-3C2F-4D29-8FA8-D48C1FA933BD}" sibTransId="{515857D6-739D-430E-8993-0D9BBB13FECF}"/>
    <dgm:cxn modelId="{29EE28CE-FC6B-452A-9723-6B90A0192962}" type="presOf" srcId="{9E27CFD7-F938-4DAC-86A9-4AB724A25B11}" destId="{8904F689-AA2C-4B00-ACBF-33D670E23F2B}" srcOrd="0" destOrd="0" presId="urn:microsoft.com/office/officeart/2024/3/layout/verticalVisualTextBlock1"/>
    <dgm:cxn modelId="{E48EA7D1-ED62-4A2D-8C18-68C8C6D7F18A}" type="presOf" srcId="{5AC07C58-F791-4E10-AC80-87720AC234F9}" destId="{4BE6EDA1-35D9-4AE2-8495-B7F75D5BA67F}" srcOrd="0" destOrd="0" presId="urn:microsoft.com/office/officeart/2024/3/layout/verticalVisualTextBlock1"/>
    <dgm:cxn modelId="{FB1562EA-6618-4AF7-88EF-33B4D450C32F}" srcId="{6E8E10C2-474D-4C5B-82E5-EADFF7B8CEE8}" destId="{C54E67EC-6C78-4EFC-BB4C-914E56843B9C}" srcOrd="0" destOrd="0" parTransId="{41AFB8CA-1B73-4075-AC9F-EFD1A3108673}" sibTransId="{F527EAC2-B5FB-41F6-A128-501D28DF7317}"/>
    <dgm:cxn modelId="{1760BA34-F14E-4156-914D-E282595B13F0}" type="presParOf" srcId="{8904F689-AA2C-4B00-ACBF-33D670E23F2B}" destId="{74F21AF7-79D7-446E-9421-C704DFF011E3}" srcOrd="0" destOrd="0" presId="urn:microsoft.com/office/officeart/2024/3/layout/verticalVisualTextBlock1"/>
    <dgm:cxn modelId="{23556A33-0B0F-46B8-9437-79BFC5C002FE}" type="presParOf" srcId="{74F21AF7-79D7-446E-9421-C704DFF011E3}" destId="{34834883-AEB6-43DB-9CDC-EAE027F29884}" srcOrd="0" destOrd="0" presId="urn:microsoft.com/office/officeart/2024/3/layout/verticalVisualTextBlock1"/>
    <dgm:cxn modelId="{A0813565-CF61-49B2-8939-50C82206F66A}" type="presParOf" srcId="{74F21AF7-79D7-446E-9421-C704DFF011E3}" destId="{4BE6EDA1-35D9-4AE2-8495-B7F75D5BA67F}" srcOrd="1" destOrd="0" presId="urn:microsoft.com/office/officeart/2024/3/layout/verticalVisualTextBlock1"/>
    <dgm:cxn modelId="{972C6642-CA1C-49C6-90CE-8412D8EC4DC6}" type="presParOf" srcId="{74F21AF7-79D7-446E-9421-C704DFF011E3}" destId="{EBAFBF0D-5972-4D7D-86B1-928A8EBF78D9}" srcOrd="2" destOrd="0" presId="urn:microsoft.com/office/officeart/2024/3/layout/verticalVisualTextBlock1"/>
    <dgm:cxn modelId="{57F67118-1D12-408C-91C1-024AE9DA2C9F}" type="presParOf" srcId="{8904F689-AA2C-4B00-ACBF-33D670E23F2B}" destId="{783A4EAA-95AA-4A21-902B-CE2B2E178860}" srcOrd="1" destOrd="0" presId="urn:microsoft.com/office/officeart/2024/3/layout/verticalVisualTextBlock1"/>
    <dgm:cxn modelId="{AB616CA8-0EEE-410F-8DF1-BA9CF579C0AA}" type="presParOf" srcId="{8904F689-AA2C-4B00-ACBF-33D670E23F2B}" destId="{F706103C-77C8-4A58-8A3E-BA73EE699172}" srcOrd="2" destOrd="0" presId="urn:microsoft.com/office/officeart/2024/3/layout/verticalVisualTextBlock1"/>
    <dgm:cxn modelId="{361AC199-90BA-4081-BE1F-4D5DFB2DC9AA}" type="presParOf" srcId="{F706103C-77C8-4A58-8A3E-BA73EE699172}" destId="{15542D36-627F-4712-8A83-3D722543EAB3}" srcOrd="0" destOrd="0" presId="urn:microsoft.com/office/officeart/2024/3/layout/verticalVisualTextBlock1"/>
    <dgm:cxn modelId="{E34B22E2-03CB-4C81-B3F2-BBD7BD9AE97F}" type="presParOf" srcId="{F706103C-77C8-4A58-8A3E-BA73EE699172}" destId="{EF96040B-3513-4E39-932B-1868D8F3515E}" srcOrd="1" destOrd="0" presId="urn:microsoft.com/office/officeart/2024/3/layout/verticalVisualTextBlock1"/>
    <dgm:cxn modelId="{8AE27A83-E2BE-4660-A180-F75451EF4F15}" type="presParOf" srcId="{F706103C-77C8-4A58-8A3E-BA73EE699172}" destId="{477D0B60-37E6-40AA-8F7A-D7B586CA3B8F}" srcOrd="2" destOrd="0" presId="urn:microsoft.com/office/officeart/2024/3/layout/verticalVisualTextBlock1"/>
    <dgm:cxn modelId="{FC4AFA50-3011-47D1-A7D7-D1A91E0E28CF}" type="presParOf" srcId="{8904F689-AA2C-4B00-ACBF-33D670E23F2B}" destId="{121F98CC-9D19-4CE3-B423-C126995FE4EA}" srcOrd="3" destOrd="0" presId="urn:microsoft.com/office/officeart/2024/3/layout/verticalVisualTextBlock1"/>
    <dgm:cxn modelId="{966A0599-6AD4-47BF-928C-9FDBBB720DA6}" type="presParOf" srcId="{8904F689-AA2C-4B00-ACBF-33D670E23F2B}" destId="{8E0777C7-26DB-43B8-9E5A-1A8D7204D6AC}" srcOrd="4" destOrd="0" presId="urn:microsoft.com/office/officeart/2024/3/layout/verticalVisualTextBlock1"/>
    <dgm:cxn modelId="{73CAEE38-D36D-4558-84CE-29BC8A7BE447}" type="presParOf" srcId="{8E0777C7-26DB-43B8-9E5A-1A8D7204D6AC}" destId="{F620DE14-51CC-4E5F-B79F-9756BE04CBDF}" srcOrd="0" destOrd="0" presId="urn:microsoft.com/office/officeart/2024/3/layout/verticalVisualTextBlock1"/>
    <dgm:cxn modelId="{E914959B-8FD6-4A64-8840-0867FD8BFE89}" type="presParOf" srcId="{8E0777C7-26DB-43B8-9E5A-1A8D7204D6AC}" destId="{55EC5D66-FC5E-4A6C-86C1-6C2FC91AD93B}" srcOrd="1" destOrd="0" presId="urn:microsoft.com/office/officeart/2024/3/layout/verticalVisualTextBlock1"/>
    <dgm:cxn modelId="{3067C0CC-D76A-4075-B8E3-957DFA59659B}" type="presParOf" srcId="{8E0777C7-26DB-43B8-9E5A-1A8D7204D6AC}" destId="{90203415-97D8-41BD-AE69-42A6C0A840D9}"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834883-AEB6-43DB-9CDC-EAE027F29884}">
      <dsp:nvSpPr>
        <dsp:cNvPr id="0" name=""/>
        <dsp:cNvSpPr/>
      </dsp:nvSpPr>
      <dsp:spPr>
        <a:xfrm>
          <a:off x="0" y="0"/>
          <a:ext cx="1491557" cy="149155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3246" b="-6"/>
          <a:stretch/>
        </a:blipFill>
        <a:ln>
          <a:noFill/>
        </a:ln>
        <a:effectLst/>
      </dsp:spPr>
      <dsp:style>
        <a:lnRef idx="0">
          <a:scrgbClr r="0" g="0" b="0"/>
        </a:lnRef>
        <a:fillRef idx="3">
          <a:scrgbClr r="0" g="0" b="0"/>
        </a:fillRef>
        <a:effectRef idx="2">
          <a:scrgbClr r="0" g="0" b="0"/>
        </a:effectRef>
        <a:fontRef idx="minor">
          <a:schemeClr val="lt1"/>
        </a:fontRef>
      </dsp:style>
    </dsp:sp>
    <dsp:sp modelId="{4BE6EDA1-35D9-4AE2-8495-B7F75D5BA67F}">
      <dsp:nvSpPr>
        <dsp:cNvPr id="0" name=""/>
        <dsp:cNvSpPr/>
      </dsp:nvSpPr>
      <dsp:spPr>
        <a:xfrm>
          <a:off x="1671557" y="0"/>
          <a:ext cx="9137468" cy="36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Customer Data Attributes</a:t>
          </a:r>
        </a:p>
      </dsp:txBody>
      <dsp:txXfrm>
        <a:off x="1671557" y="0"/>
        <a:ext cx="9137468" cy="368270"/>
      </dsp:txXfrm>
    </dsp:sp>
    <dsp:sp modelId="{EBAFBF0D-5972-4D7D-86B1-928A8EBF78D9}">
      <dsp:nvSpPr>
        <dsp:cNvPr id="0" name=""/>
        <dsp:cNvSpPr/>
      </dsp:nvSpPr>
      <dsp:spPr>
        <a:xfrm>
          <a:off x="1671557" y="368270"/>
          <a:ext cx="9137468" cy="112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dataset contains key customer fields like Age, Gender, Income, Spending Score, and Region for segmentation analysis.</a:t>
          </a:r>
        </a:p>
      </dsp:txBody>
      <dsp:txXfrm>
        <a:off x="1671557" y="368270"/>
        <a:ext cx="9137468" cy="1123287"/>
      </dsp:txXfrm>
    </dsp:sp>
    <dsp:sp modelId="{15542D36-627F-4712-8A83-3D722543EAB3}">
      <dsp:nvSpPr>
        <dsp:cNvPr id="0" name=""/>
        <dsp:cNvSpPr/>
      </dsp:nvSpPr>
      <dsp:spPr>
        <a:xfrm>
          <a:off x="0" y="1610882"/>
          <a:ext cx="1491557" cy="149155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6818" r="20432"/>
          <a:stretch/>
        </a:blipFill>
        <a:ln>
          <a:noFill/>
        </a:ln>
        <a:effectLst/>
      </dsp:spPr>
      <dsp:style>
        <a:lnRef idx="0">
          <a:scrgbClr r="0" g="0" b="0"/>
        </a:lnRef>
        <a:fillRef idx="3">
          <a:scrgbClr r="0" g="0" b="0"/>
        </a:fillRef>
        <a:effectRef idx="2">
          <a:scrgbClr r="0" g="0" b="0"/>
        </a:effectRef>
        <a:fontRef idx="minor">
          <a:schemeClr val="lt1"/>
        </a:fontRef>
      </dsp:style>
    </dsp:sp>
    <dsp:sp modelId="{EF96040B-3513-4E39-932B-1868D8F3515E}">
      <dsp:nvSpPr>
        <dsp:cNvPr id="0" name=""/>
        <dsp:cNvSpPr/>
      </dsp:nvSpPr>
      <dsp:spPr>
        <a:xfrm>
          <a:off x="1671557" y="1610882"/>
          <a:ext cx="9137468" cy="36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Synthetic Dataset Purpose</a:t>
          </a:r>
        </a:p>
      </dsp:txBody>
      <dsp:txXfrm>
        <a:off x="1671557" y="1610882"/>
        <a:ext cx="9137468" cy="368270"/>
      </dsp:txXfrm>
    </dsp:sp>
    <dsp:sp modelId="{477D0B60-37E6-40AA-8F7A-D7B586CA3B8F}">
      <dsp:nvSpPr>
        <dsp:cNvPr id="0" name=""/>
        <dsp:cNvSpPr/>
      </dsp:nvSpPr>
      <dsp:spPr>
        <a:xfrm>
          <a:off x="1671557" y="1979152"/>
          <a:ext cx="9137468" cy="112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 synthetic dataset is used to simulate real customer data for effective clustering and segmentation modeling.</a:t>
          </a:r>
        </a:p>
      </dsp:txBody>
      <dsp:txXfrm>
        <a:off x="1671557" y="1979152"/>
        <a:ext cx="9137468" cy="1123287"/>
      </dsp:txXfrm>
    </dsp:sp>
    <dsp:sp modelId="{F620DE14-51CC-4E5F-B79F-9756BE04CBDF}">
      <dsp:nvSpPr>
        <dsp:cNvPr id="0" name=""/>
        <dsp:cNvSpPr/>
      </dsp:nvSpPr>
      <dsp:spPr>
        <a:xfrm>
          <a:off x="0" y="3221764"/>
          <a:ext cx="1491557" cy="149155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5569" r="27676" b="-6"/>
          <a:stretch/>
        </a:blipFill>
        <a:ln>
          <a:noFill/>
        </a:ln>
        <a:effectLst/>
      </dsp:spPr>
      <dsp:style>
        <a:lnRef idx="0">
          <a:scrgbClr r="0" g="0" b="0"/>
        </a:lnRef>
        <a:fillRef idx="3">
          <a:scrgbClr r="0" g="0" b="0"/>
        </a:fillRef>
        <a:effectRef idx="2">
          <a:scrgbClr r="0" g="0" b="0"/>
        </a:effectRef>
        <a:fontRef idx="minor">
          <a:schemeClr val="lt1"/>
        </a:fontRef>
      </dsp:style>
    </dsp:sp>
    <dsp:sp modelId="{55EC5D66-FC5E-4A6C-86C1-6C2FC91AD93B}">
      <dsp:nvSpPr>
        <dsp:cNvPr id="0" name=""/>
        <dsp:cNvSpPr/>
      </dsp:nvSpPr>
      <dsp:spPr>
        <a:xfrm>
          <a:off x="1671557" y="3221764"/>
          <a:ext cx="9137468" cy="36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Data Preparation Environment</a:t>
          </a:r>
        </a:p>
      </dsp:txBody>
      <dsp:txXfrm>
        <a:off x="1671557" y="3221764"/>
        <a:ext cx="9137468" cy="368270"/>
      </dsp:txXfrm>
    </dsp:sp>
    <dsp:sp modelId="{90203415-97D8-41BD-AE69-42A6C0A840D9}">
      <dsp:nvSpPr>
        <dsp:cNvPr id="0" name=""/>
        <dsp:cNvSpPr/>
      </dsp:nvSpPr>
      <dsp:spPr>
        <a:xfrm>
          <a:off x="1671557" y="3590034"/>
          <a:ext cx="9137468" cy="112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Data is ingested and cleaned within a Lakehouse environment using notebooks to ensure quality and relevance.</a:t>
          </a:r>
        </a:p>
      </dsp:txBody>
      <dsp:txXfrm>
        <a:off x="1671557" y="3590034"/>
        <a:ext cx="9137468" cy="1123287"/>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3570E-F3F2-4C18-9FA0-6F8F3A0A9EAC}" type="datetimeFigureOut">
              <a:t>9/21/2025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CA105-9AD9-4DDC-BC75-B68062D8FB8B}" type="slidenum">
              <a:t>‹#›</a:t>
            </a:fld>
            <a:endParaRPr lang="en-US"/>
          </a:p>
        </p:txBody>
      </p:sp>
    </p:spTree>
    <p:extLst>
      <p:ext uri="{BB962C8B-B14F-4D97-AF65-F5344CB8AC3E}">
        <p14:creationId xmlns:p14="http://schemas.microsoft.com/office/powerpoint/2010/main" val="19567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7E0996EA-2158-4DAE-A575-DCDDE345D048}" type="slidenum">
              <a:t>1</a:t>
            </a:fld>
            <a:endParaRPr lang="en-US"/>
          </a:p>
        </p:txBody>
      </p:sp>
    </p:spTree>
    <p:extLst>
      <p:ext uri="{BB962C8B-B14F-4D97-AF65-F5344CB8AC3E}">
        <p14:creationId xmlns:p14="http://schemas.microsoft.com/office/powerpoint/2010/main" val="3788087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https://api.asm.skype.com/v1/objects/0-wus-d8-a5aae118093c980d7e2873567b94a253/views/original/segmented_customers.csv,https://api.asm.skype.com/v1/objects/0-wus-d5-8266df797d4748002b7e069f391560c1/views/original/generated_image.png
Workflow Execution
</a:t>
            </a:r>
          </a:p>
        </p:txBody>
      </p:sp>
      <p:sp>
        <p:nvSpPr>
          <p:cNvPr id="4" name="Slide Number Placeholder 3"/>
          <p:cNvSpPr>
            <a:spLocks noGrp="1"/>
          </p:cNvSpPr>
          <p:nvPr>
            <p:ph type="sldNum" sz="quarter" idx="5"/>
          </p:nvPr>
        </p:nvSpPr>
        <p:spPr/>
        <p:txBody>
          <a:bodyPr/>
          <a:lstStyle/>
          <a:p>
            <a:fld id="{7E0996EA-2158-4DAE-A575-DCDDE345D048}" type="slidenum">
              <a:t>10</a:t>
            </a:fld>
            <a:endParaRPr lang="en-US"/>
          </a:p>
        </p:txBody>
      </p:sp>
    </p:spTree>
    <p:extLst>
      <p:ext uri="{BB962C8B-B14F-4D97-AF65-F5344CB8AC3E}">
        <p14:creationId xmlns:p14="http://schemas.microsoft.com/office/powerpoint/2010/main" val="419592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https://api.asm.skype.com/v1/objects/0-wus-d8-a5aae118093c980d7e2873567b94a253/views/original/segmented_customers.csv,https://api.asm.skype.com/v1/objects/0-wus-d5-8266df797d4748002b7e069f391560c1/views/original/generated_image.png
The implementation begins with uploading the sample customer dataset to Microsoft Fabric's Lakehouse. A Python Notebook is then used to load and preprocess the data, including encoding categorical variables and scaling numerical features. K-Means clustering is applied to segment customers based on attributes such as age, income, and spending score. The results are visualized using scatter plots and saved to a CSV file for use in Power BI. This workflow demonstrates the ease with which business users can perform complex data science tasks using low-code tools in Fabric.
</a:t>
            </a:r>
          </a:p>
        </p:txBody>
      </p:sp>
      <p:sp>
        <p:nvSpPr>
          <p:cNvPr id="4" name="Slide Number Placeholder 3"/>
          <p:cNvSpPr>
            <a:spLocks noGrp="1"/>
          </p:cNvSpPr>
          <p:nvPr>
            <p:ph type="sldNum" sz="quarter" idx="5"/>
          </p:nvPr>
        </p:nvSpPr>
        <p:spPr/>
        <p:txBody>
          <a:bodyPr/>
          <a:lstStyle/>
          <a:p>
            <a:fld id="{7E0996EA-2158-4DAE-A575-DCDDE345D048}" type="slidenum">
              <a:t>11</a:t>
            </a:fld>
            <a:endParaRPr lang="en-US"/>
          </a:p>
        </p:txBody>
      </p:sp>
    </p:spTree>
    <p:extLst>
      <p:ext uri="{BB962C8B-B14F-4D97-AF65-F5344CB8AC3E}">
        <p14:creationId xmlns:p14="http://schemas.microsoft.com/office/powerpoint/2010/main" val="179420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https://api.asm.skype.com/v1/objects/0-wus-d8-a5aae118093c980d7e2873567b94a253/views/original/segmented_customers.csv,https://api.asm.skype.com/v1/objects/0-wus-d5-8266df797d4748002b7e069f391560c1/views/original/generated_image.png
Dashboard Features
</a:t>
            </a:r>
          </a:p>
        </p:txBody>
      </p:sp>
      <p:sp>
        <p:nvSpPr>
          <p:cNvPr id="4" name="Slide Number Placeholder 3"/>
          <p:cNvSpPr>
            <a:spLocks noGrp="1"/>
          </p:cNvSpPr>
          <p:nvPr>
            <p:ph type="sldNum" sz="quarter" idx="5"/>
          </p:nvPr>
        </p:nvSpPr>
        <p:spPr/>
        <p:txBody>
          <a:bodyPr/>
          <a:lstStyle/>
          <a:p>
            <a:fld id="{7E0996EA-2158-4DAE-A575-DCDDE345D048}" type="slidenum">
              <a:t>12</a:t>
            </a:fld>
            <a:endParaRPr lang="en-US"/>
          </a:p>
        </p:txBody>
      </p:sp>
    </p:spTree>
    <p:extLst>
      <p:ext uri="{BB962C8B-B14F-4D97-AF65-F5344CB8AC3E}">
        <p14:creationId xmlns:p14="http://schemas.microsoft.com/office/powerpoint/2010/main" val="3905368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https://api.asm.skype.com/v1/objects/0-wus-d8-a5aae118093c980d7e2873567b94a253/views/original/segmented_customers.csv,https://api.asm.skype.com/v1/objects/0-wus-d5-8266df797d4748002b7e069f391560c1/views/original/generated_image.png
The Power BI dashboard built from the segmented customer data includes several key visualizations. A clustered bar chart displays the number of customers per segment, while a scatter plot shows the relationship between annual income and spending score, colored by cluster. Slicers for region and gender allow users to filter the data interactively. Cards present average income and spending scores for each cluster, and a detailed table lists customer information along with their assigned segment. These features provide a comprehensive and interactive view of customer segmentation, enabling real-time exploration and decision-making.
</a:t>
            </a:r>
          </a:p>
        </p:txBody>
      </p:sp>
      <p:sp>
        <p:nvSpPr>
          <p:cNvPr id="4" name="Slide Number Placeholder 3"/>
          <p:cNvSpPr>
            <a:spLocks noGrp="1"/>
          </p:cNvSpPr>
          <p:nvPr>
            <p:ph type="sldNum" sz="quarter" idx="5"/>
          </p:nvPr>
        </p:nvSpPr>
        <p:spPr/>
        <p:txBody>
          <a:bodyPr/>
          <a:lstStyle/>
          <a:p>
            <a:fld id="{7E0996EA-2158-4DAE-A575-DCDDE345D048}" type="slidenum">
              <a:t>13</a:t>
            </a:fld>
            <a:endParaRPr lang="en-US"/>
          </a:p>
        </p:txBody>
      </p:sp>
    </p:spTree>
    <p:extLst>
      <p:ext uri="{BB962C8B-B14F-4D97-AF65-F5344CB8AC3E}">
        <p14:creationId xmlns:p14="http://schemas.microsoft.com/office/powerpoint/2010/main" val="297041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Connecting Power BI to Fabric</a:t>
            </a:r>
          </a:p>
        </p:txBody>
      </p:sp>
      <p:sp>
        <p:nvSpPr>
          <p:cNvPr id="4" name="Slide Number Placeholder 3"/>
          <p:cNvSpPr>
            <a:spLocks noGrp="1"/>
          </p:cNvSpPr>
          <p:nvPr>
            <p:ph type="sldNum" sz="quarter" idx="5"/>
          </p:nvPr>
        </p:nvSpPr>
        <p:spPr/>
        <p:txBody>
          <a:bodyPr/>
          <a:lstStyle/>
          <a:p>
            <a:fld id="{7E0996EA-2158-4DAE-A575-DCDDE345D048}" type="slidenum">
              <a:t>14</a:t>
            </a:fld>
            <a:endParaRPr lang="en-US"/>
          </a:p>
        </p:txBody>
      </p:sp>
    </p:spTree>
    <p:extLst>
      <p:ext uri="{BB962C8B-B14F-4D97-AF65-F5344CB8AC3E}">
        <p14:creationId xmlns:p14="http://schemas.microsoft.com/office/powerpoint/2010/main" val="523517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 establish Direct Lake connectivity between Power BI and Microsoft Fabric, users begin by opening Power BI Desktop or the Power BI service within Fabric. They select the Lakehouse connector and authenticate using their Microsoft 365 credentials. After choosing the appropriate workspace and Lakehouse, they load the segmented customer table. This connection mode allows Power BI to query data directly from the Lakehouse without importing it, ensuring real-time updates and optimized performance. Direct Lake connectivity is ideal for large datasets and supports dynamic, interactive reporting.</a:t>
            </a:r>
          </a:p>
        </p:txBody>
      </p:sp>
      <p:sp>
        <p:nvSpPr>
          <p:cNvPr id="4" name="Slide Number Placeholder 3"/>
          <p:cNvSpPr>
            <a:spLocks noGrp="1"/>
          </p:cNvSpPr>
          <p:nvPr>
            <p:ph type="sldNum" sz="quarter" idx="5"/>
          </p:nvPr>
        </p:nvSpPr>
        <p:spPr/>
        <p:txBody>
          <a:bodyPr/>
          <a:lstStyle/>
          <a:p>
            <a:fld id="{7E0996EA-2158-4DAE-A575-DCDDE345D048}" type="slidenum">
              <a:t>15</a:t>
            </a:fld>
            <a:endParaRPr lang="en-US"/>
          </a:p>
        </p:txBody>
      </p:sp>
    </p:spTree>
    <p:extLst>
      <p:ext uri="{BB962C8B-B14F-4D97-AF65-F5344CB8AC3E}">
        <p14:creationId xmlns:p14="http://schemas.microsoft.com/office/powerpoint/2010/main" val="3273117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and Impact</a:t>
            </a:r>
          </a:p>
        </p:txBody>
      </p:sp>
      <p:sp>
        <p:nvSpPr>
          <p:cNvPr id="4" name="Slide Number Placeholder 3"/>
          <p:cNvSpPr>
            <a:spLocks noGrp="1"/>
          </p:cNvSpPr>
          <p:nvPr>
            <p:ph type="sldNum" sz="quarter" idx="5"/>
          </p:nvPr>
        </p:nvSpPr>
        <p:spPr/>
        <p:txBody>
          <a:bodyPr/>
          <a:lstStyle/>
          <a:p>
            <a:fld id="{7E0996EA-2158-4DAE-A575-DCDDE345D048}" type="slidenum">
              <a:t>16</a:t>
            </a:fld>
            <a:endParaRPr lang="en-US"/>
          </a:p>
        </p:txBody>
      </p:sp>
    </p:spTree>
    <p:extLst>
      <p:ext uri="{BB962C8B-B14F-4D97-AF65-F5344CB8AC3E}">
        <p14:creationId xmlns:p14="http://schemas.microsoft.com/office/powerpoint/2010/main" val="343719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project illustrates the power of Microsoft Fabric in democratizing data science and enabling business users to derive insights independently. By combining Fabric Notebooks with Power BI, users can perform customer segmentation, visualize results, and make data-driven decisions—all within a low-code environment. The seamless integration between Fabric and Power BI fosters collaboration between technical and non-technical teams, enhances productivity, and supports a data-driven culture. The approach showcased here serves as a model for organizations seeking to empower their workforce with accessible analytics tools.</a:t>
            </a:r>
          </a:p>
        </p:txBody>
      </p:sp>
      <p:sp>
        <p:nvSpPr>
          <p:cNvPr id="4" name="Slide Number Placeholder 3"/>
          <p:cNvSpPr>
            <a:spLocks noGrp="1"/>
          </p:cNvSpPr>
          <p:nvPr>
            <p:ph type="sldNum" sz="quarter" idx="5"/>
          </p:nvPr>
        </p:nvSpPr>
        <p:spPr/>
        <p:txBody>
          <a:bodyPr/>
          <a:lstStyle/>
          <a:p>
            <a:fld id="{7E0996EA-2158-4DAE-A575-DCDDE345D048}" type="slidenum">
              <a:t>17</a:t>
            </a:fld>
            <a:endParaRPr lang="en-US"/>
          </a:p>
        </p:txBody>
      </p:sp>
    </p:spTree>
    <p:extLst>
      <p:ext uri="{BB962C8B-B14F-4D97-AF65-F5344CB8AC3E}">
        <p14:creationId xmlns:p14="http://schemas.microsoft.com/office/powerpoint/2010/main" val="259276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Citizen Data Science in Action</a:t>
            </a:r>
          </a:p>
        </p:txBody>
      </p:sp>
      <p:sp>
        <p:nvSpPr>
          <p:cNvPr id="4" name="Slide Number Placeholder 3"/>
          <p:cNvSpPr>
            <a:spLocks noGrp="1"/>
          </p:cNvSpPr>
          <p:nvPr>
            <p:ph type="sldNum" sz="quarter" idx="5"/>
          </p:nvPr>
        </p:nvSpPr>
        <p:spPr/>
        <p:txBody>
          <a:bodyPr/>
          <a:lstStyle/>
          <a:p>
            <a:fld id="{7E0996EA-2158-4DAE-A575-DCDDE345D048}" type="slidenum">
              <a:t>2</a:t>
            </a:fld>
            <a:endParaRPr lang="en-US"/>
          </a:p>
        </p:txBody>
      </p:sp>
    </p:spTree>
    <p:extLst>
      <p:ext uri="{BB962C8B-B14F-4D97-AF65-F5344CB8AC3E}">
        <p14:creationId xmlns:p14="http://schemas.microsoft.com/office/powerpoint/2010/main" val="4113973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presentation titled 'Citizen Data Science in Action: Fabric Notebooks to Power BI in Minutes' introduces a transformative approach to data analytics within modern organizations. It emphasizes the strategic advantage of empowering business users—often referred to as citizen data scientists—to independently derive insights without relying heavily on technical teams. This initiative leverages Microsoft Fabric, a comprehensive analytics platform, to enable non-technical professionals to ingest, analyze, and visualize data using low-code tools. The session showcases how Fabric Notebooks can be used to perform data science tasks such as customer segmentation and how these insights can be seamlessly transitioned into interactive Power BI dashboards for real-time decision-making.</a:t>
            </a:r>
          </a:p>
        </p:txBody>
      </p:sp>
      <p:sp>
        <p:nvSpPr>
          <p:cNvPr id="4" name="Slide Number Placeholder 3"/>
          <p:cNvSpPr>
            <a:spLocks noGrp="1"/>
          </p:cNvSpPr>
          <p:nvPr>
            <p:ph type="sldNum" sz="quarter" idx="5"/>
          </p:nvPr>
        </p:nvSpPr>
        <p:spPr/>
        <p:txBody>
          <a:bodyPr/>
          <a:lstStyle/>
          <a:p>
            <a:fld id="{7E0996EA-2158-4DAE-A575-DCDDE345D048}" type="slidenum">
              <a:t>3</a:t>
            </a:fld>
            <a:endParaRPr lang="en-US"/>
          </a:p>
        </p:txBody>
      </p:sp>
    </p:spTree>
    <p:extLst>
      <p:ext uri="{BB962C8B-B14F-4D97-AF65-F5344CB8AC3E}">
        <p14:creationId xmlns:p14="http://schemas.microsoft.com/office/powerpoint/2010/main" val="2807536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 Overview, Objectives</a:t>
            </a:r>
          </a:p>
        </p:txBody>
      </p:sp>
      <p:sp>
        <p:nvSpPr>
          <p:cNvPr id="4" name="Slide Number Placeholder 3"/>
          <p:cNvSpPr>
            <a:spLocks noGrp="1"/>
          </p:cNvSpPr>
          <p:nvPr>
            <p:ph type="sldNum" sz="quarter" idx="5"/>
          </p:nvPr>
        </p:nvSpPr>
        <p:spPr/>
        <p:txBody>
          <a:bodyPr/>
          <a:lstStyle/>
          <a:p>
            <a:fld id="{7E0996EA-2158-4DAE-A575-DCDDE345D048}" type="slidenum">
              <a:t>4</a:t>
            </a:fld>
            <a:endParaRPr lang="en-US"/>
          </a:p>
        </p:txBody>
      </p:sp>
    </p:spTree>
    <p:extLst>
      <p:ext uri="{BB962C8B-B14F-4D97-AF65-F5344CB8AC3E}">
        <p14:creationId xmlns:p14="http://schemas.microsoft.com/office/powerpoint/2010/main" val="306742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project demonstrates the capabilities of Microsoft Fabric in enabling business users to perform data science tasks with minimal coding. The core idea is to use Fabric Notebooks to ingest and analyze customer data, apply machine learning models for segmentation, and visualize the results in Power BI. The workflow is designed to be intuitive and accessible, allowing users to derive actionable insights quickly. By integrating data science and business intelligence tools, the project promotes a collaborative environment where technical and non-technical teams can work together effectively.</a:t>
            </a:r>
          </a:p>
        </p:txBody>
      </p:sp>
      <p:sp>
        <p:nvSpPr>
          <p:cNvPr id="4" name="Slide Number Placeholder 3"/>
          <p:cNvSpPr>
            <a:spLocks noGrp="1"/>
          </p:cNvSpPr>
          <p:nvPr>
            <p:ph type="sldNum" sz="quarter" idx="5"/>
          </p:nvPr>
        </p:nvSpPr>
        <p:spPr/>
        <p:txBody>
          <a:bodyPr/>
          <a:lstStyle/>
          <a:p>
            <a:fld id="{7E0996EA-2158-4DAE-A575-DCDDE345D048}" type="slidenum">
              <a:t>5</a:t>
            </a:fld>
            <a:endParaRPr lang="en-US"/>
          </a:p>
        </p:txBody>
      </p:sp>
    </p:spTree>
    <p:extLst>
      <p:ext uri="{BB962C8B-B14F-4D97-AF65-F5344CB8AC3E}">
        <p14:creationId xmlns:p14="http://schemas.microsoft.com/office/powerpoint/2010/main" val="969242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primary objectives of this project are threefold: First, to enable citizen data scientists—business users with limited technical expertise—to build and operationalize machine learning workflows using Microsoft Fabric. Second, to perform customer segmentation using clustering techniques such as K-Means, thereby uncovering patterns in customer behavior. Third, to visualize these insights in Power BI, facilitating real-time storytelling and informed decision-making. These objectives align with the broader goal of democratizing data science and fostering a data-driven culture within organizations.</a:t>
            </a:r>
          </a:p>
        </p:txBody>
      </p:sp>
      <p:sp>
        <p:nvSpPr>
          <p:cNvPr id="4" name="Slide Number Placeholder 3"/>
          <p:cNvSpPr>
            <a:spLocks noGrp="1"/>
          </p:cNvSpPr>
          <p:nvPr>
            <p:ph type="sldNum" sz="quarter" idx="5"/>
          </p:nvPr>
        </p:nvSpPr>
        <p:spPr/>
        <p:txBody>
          <a:bodyPr/>
          <a:lstStyle/>
          <a:p>
            <a:fld id="{7E0996EA-2158-4DAE-A575-DCDDE345D048}" type="slidenum">
              <a:t>6</a:t>
            </a:fld>
            <a:endParaRPr lang="en-US"/>
          </a:p>
        </p:txBody>
      </p:sp>
    </p:spTree>
    <p:extLst>
      <p:ext uri="{BB962C8B-B14F-4D97-AF65-F5344CB8AC3E}">
        <p14:creationId xmlns:p14="http://schemas.microsoft.com/office/powerpoint/2010/main" val="397599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https://api.asm.skype.com/v1/objects/0-wus-d3-d56f0270933578ddd82acaa1db486aea/views/original/README.md
Dataset Description, Tools Used
</a:t>
            </a:r>
          </a:p>
        </p:txBody>
      </p:sp>
      <p:sp>
        <p:nvSpPr>
          <p:cNvPr id="4" name="Slide Number Placeholder 3"/>
          <p:cNvSpPr>
            <a:spLocks noGrp="1"/>
          </p:cNvSpPr>
          <p:nvPr>
            <p:ph type="sldNum" sz="quarter" idx="5"/>
          </p:nvPr>
        </p:nvSpPr>
        <p:spPr/>
        <p:txBody>
          <a:bodyPr/>
          <a:lstStyle/>
          <a:p>
            <a:fld id="{7E0996EA-2158-4DAE-A575-DCDDE345D048}" type="slidenum">
              <a:t>7</a:t>
            </a:fld>
            <a:endParaRPr lang="en-US"/>
          </a:p>
        </p:txBody>
      </p:sp>
    </p:spTree>
    <p:extLst>
      <p:ext uri="{BB962C8B-B14F-4D97-AF65-F5344CB8AC3E}">
        <p14:creationId xmlns:p14="http://schemas.microsoft.com/office/powerpoint/2010/main" val="199500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https://api.asm.skype.com/v1/objects/0-wus-d3-d56f0270933578ddd82acaa1db486aea/views/original/README.md
The dataset used in this project is a synthetic customer dataset designed for segmentation analysis. It includes fields such as CustomerID, Age, Gender, Annual Income (in thousands), Spending Score (ranging from 1 to 100), and Region. These attributes provide a comprehensive view of customer demographics and behavior, making them suitable for clustering models. The dataset is ingested into Microsoft Fabric's Lakehouse environment, where it is cleaned and prepared for analysis using Fabric Notebooks. This structured approach ensures data quality and relevance for the subsequent machine learning tasks.
</a:t>
            </a:r>
          </a:p>
        </p:txBody>
      </p:sp>
      <p:sp>
        <p:nvSpPr>
          <p:cNvPr id="4" name="Slide Number Placeholder 3"/>
          <p:cNvSpPr>
            <a:spLocks noGrp="1"/>
          </p:cNvSpPr>
          <p:nvPr>
            <p:ph type="sldNum" sz="quarter" idx="5"/>
          </p:nvPr>
        </p:nvSpPr>
        <p:spPr/>
        <p:txBody>
          <a:bodyPr/>
          <a:lstStyle/>
          <a:p>
            <a:fld id="{7E0996EA-2158-4DAE-A575-DCDDE345D048}" type="slidenum">
              <a:t>8</a:t>
            </a:fld>
            <a:endParaRPr lang="en-US"/>
          </a:p>
        </p:txBody>
      </p:sp>
    </p:spTree>
    <p:extLst>
      <p:ext uri="{BB962C8B-B14F-4D97-AF65-F5344CB8AC3E}">
        <p14:creationId xmlns:p14="http://schemas.microsoft.com/office/powerpoint/2010/main" val="257238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https://api.asm.skype.com/v1/objects/0-wus-d3-d56f0270933578ddd82acaa1db486aea/views/original/README.md
The project utilizes a combination of Microsoft Fabric components and Python libraries to execute the data science workflow. Key tools include Fabric Lakehouse for data storage, Fabric Notebooks for data processing and model building, and Power BI for visualization. Python libraries such as pandas, matplotlib, seaborn, and scikit-learn are employed within the notebook to perform data cleaning, exploratory analysis, and clustering. This toolset provides a robust and flexible environment for both technical and non-technical users to engage in data science activities.
</a:t>
            </a:r>
          </a:p>
        </p:txBody>
      </p:sp>
      <p:sp>
        <p:nvSpPr>
          <p:cNvPr id="4" name="Slide Number Placeholder 3"/>
          <p:cNvSpPr>
            <a:spLocks noGrp="1"/>
          </p:cNvSpPr>
          <p:nvPr>
            <p:ph type="sldNum" sz="quarter" idx="5"/>
          </p:nvPr>
        </p:nvSpPr>
        <p:spPr/>
        <p:txBody>
          <a:bodyPr/>
          <a:lstStyle/>
          <a:p>
            <a:fld id="{7E0996EA-2158-4DAE-A575-DCDDE345D048}" type="slidenum">
              <a:t>9</a:t>
            </a:fld>
            <a:endParaRPr lang="en-US"/>
          </a:p>
        </p:txBody>
      </p:sp>
    </p:spTree>
    <p:extLst>
      <p:ext uri="{BB962C8B-B14F-4D97-AF65-F5344CB8AC3E}">
        <p14:creationId xmlns:p14="http://schemas.microsoft.com/office/powerpoint/2010/main" val="3969789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FFB9803-9D1D-4898-AAE2-D2FBD12BA93E}"/>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292100" dist="63500" dir="5400000" sx="96000" sy="96000" algn="t" rotWithShape="0">
              <a:srgbClr val="000000">
                <a:alpha val="4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9" y="5121129"/>
            <a:ext cx="11277604" cy="786384"/>
          </a:xfrm>
        </p:spPr>
        <p:txBody>
          <a:bodyPr vert="horz" lIns="91440" tIns="45720" rIns="91440" bIns="45720" rtlCol="0" anchor="b">
            <a:normAutofit/>
          </a:bodyPr>
          <a:lstStyle>
            <a:lvl1pPr>
              <a:defRPr lang="en-US" sz="36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8" y="5915481"/>
            <a:ext cx="11277603" cy="480373"/>
          </a:xfrm>
        </p:spPr>
        <p:txBody>
          <a:bodyPr vert="horz" lIns="91440" tIns="45720" rIns="91440" bIns="45720" rtlCol="0">
            <a:normAutofit/>
          </a:bodyPr>
          <a:lstStyle>
            <a:lvl1pPr marL="0" indent="0">
              <a:buNone/>
              <a:defRPr lang="en-US" sz="18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1" y="0"/>
            <a:ext cx="12191999" cy="4944351"/>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DC81B6CB-43CE-466F-88A9-8B8F4CFE8975}" type="datetime1">
              <a:rPr lang="en-US" smtClean="0"/>
              <a:t>9/21/2025</a:t>
            </a:fld>
            <a:endParaRPr lang="en-US"/>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17685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48D240F-8668-0DFF-3268-B576F3C300A3}"/>
              </a:ext>
              <a:ext uri="{C183D7F6-B498-43B3-948B-1728B52AA6E4}">
                <adec:decorative xmlns:adec="http://schemas.microsoft.com/office/drawing/2017/decorative" val="1"/>
              </a:ext>
            </a:extLst>
          </p:cNvPr>
          <p:cNvSpPr/>
          <p:nvPr/>
        </p:nvSpPr>
        <p:spPr>
          <a:xfrm>
            <a:off x="-1" y="0"/>
            <a:ext cx="12192001" cy="2797024"/>
          </a:xfrm>
          <a:prstGeom prst="rect">
            <a:avLst/>
          </a:prstGeom>
          <a:ln>
            <a:noFill/>
          </a:ln>
          <a:effectLst>
            <a:outerShdw blurRad="266700" dist="25400" dir="5400000" sx="96000" sy="96000" algn="t" rotWithShape="0">
              <a:srgbClr val="000000">
                <a:alpha val="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199" y="462844"/>
            <a:ext cx="11238090" cy="2147328"/>
          </a:xfrm>
        </p:spPr>
        <p:txBody>
          <a:bodyPr anchor="b">
            <a:normAutofit/>
          </a:bodyPr>
          <a:lstStyle>
            <a:lvl1pPr>
              <a:defRPr sz="88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159022" y="3073016"/>
            <a:ext cx="6536267" cy="3226184"/>
          </a:xfrm>
        </p:spPr>
        <p:txBody>
          <a:bodyPr>
            <a:normAutofit/>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66008813-F68C-4D6B-A0D2-5D7526AA9642}" type="datetime1">
              <a:rPr lang="en-US" smtClean="0"/>
              <a:t>9/21/2025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6292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48D240F-8668-0DFF-3268-B576F3C300A3}"/>
              </a:ext>
              <a:ext uri="{C183D7F6-B498-43B3-948B-1728B52AA6E4}">
                <adec:decorative xmlns:adec="http://schemas.microsoft.com/office/drawing/2017/decorative" val="1"/>
              </a:ext>
            </a:extLst>
          </p:cNvPr>
          <p:cNvSpPr/>
          <p:nvPr/>
        </p:nvSpPr>
        <p:spPr>
          <a:xfrm>
            <a:off x="-1" y="1"/>
            <a:ext cx="12192001" cy="2892972"/>
          </a:xfrm>
          <a:prstGeom prst="rect">
            <a:avLst/>
          </a:prstGeom>
          <a:ln>
            <a:noFill/>
          </a:ln>
          <a:effectLst>
            <a:outerShdw blurRad="266700" dist="25400" dir="540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198" y="457200"/>
            <a:ext cx="11232931" cy="2215056"/>
          </a:xfrm>
        </p:spPr>
        <p:txBody>
          <a:bodyPr anchor="b">
            <a:normAutofit/>
          </a:bodyPr>
          <a:lstStyle>
            <a:lvl1pPr>
              <a:defRPr sz="8800">
                <a:solidFill>
                  <a:schemeClr val="accent1"/>
                </a:solidFill>
              </a:defRPr>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E54F8487-233E-737D-E06C-88B1E20DDF41}"/>
              </a:ext>
            </a:extLst>
          </p:cNvPr>
          <p:cNvSpPr>
            <a:spLocks noGrp="1"/>
          </p:cNvSpPr>
          <p:nvPr>
            <p:ph type="pic" sz="quarter" idx="14" hasCustomPrompt="1"/>
          </p:nvPr>
        </p:nvSpPr>
        <p:spPr>
          <a:xfrm>
            <a:off x="0" y="2892425"/>
            <a:ext cx="5888421" cy="3965575"/>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361385" y="3231931"/>
            <a:ext cx="5328745" cy="2791839"/>
          </a:xfrm>
        </p:spPr>
        <p:txBody>
          <a:bodyPr>
            <a:normAutofit/>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6361385" y="6397586"/>
            <a:ext cx="2435774" cy="365125"/>
          </a:xfrm>
        </p:spPr>
        <p:txBody>
          <a:bodyPr/>
          <a:lstStyle/>
          <a:p>
            <a:fld id="{CA9DE485-2DDC-4C87-9D36-DE45D8017C41}" type="datetime1">
              <a:rPr lang="en-US" smtClean="0"/>
              <a:t>9/21/2025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8678917" y="6397586"/>
            <a:ext cx="2883406" cy="365125"/>
          </a:xfrm>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4232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7D191-B699-A268-2B37-AF87FB6A1A97}"/>
              </a:ext>
              <a:ext uri="{C183D7F6-B498-43B3-948B-1728B52AA6E4}">
                <adec:decorative xmlns:adec="http://schemas.microsoft.com/office/drawing/2017/decorative" val="1"/>
              </a:ext>
            </a:extLst>
          </p:cNvPr>
          <p:cNvSpPr/>
          <p:nvPr/>
        </p:nvSpPr>
        <p:spPr>
          <a:xfrm>
            <a:off x="5158292" y="0"/>
            <a:ext cx="7033708" cy="6858000"/>
          </a:xfrm>
          <a:prstGeom prst="rect">
            <a:avLst/>
          </a:prstGeom>
          <a:ln>
            <a:noFill/>
          </a:ln>
          <a:effectLst>
            <a:outerShdw blurRad="304800" dist="50800" dir="5400000" sx="96000" sy="96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65415" y="2385975"/>
            <a:ext cx="3635640" cy="2561582"/>
          </a:xfrm>
        </p:spPr>
        <p:txBody>
          <a:bodyPr anchor="t">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679626" y="2386584"/>
            <a:ext cx="4827810" cy="2459736"/>
          </a:xfrm>
        </p:spPr>
        <p:txBody>
          <a:bodyPr>
            <a:normAutofit/>
          </a:bodyPr>
          <a:lstStyle>
            <a:lvl1pPr marL="0" indent="0">
              <a:buNone/>
              <a:defRPr sz="2000"/>
            </a:lvl1pPr>
            <a:lvl2pPr marL="228600" indent="0">
              <a:buNone/>
              <a:defRPr sz="1800"/>
            </a:lvl2pPr>
            <a:lvl3pPr marL="457200" indent="0">
              <a:buNone/>
              <a:defRPr sz="16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CA3412E-88C0-423A-B33B-2B668DA927D6}"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8741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DC977C0-EDF0-01D2-4B36-D815C4C62A90}"/>
              </a:ext>
              <a:ext uri="{C183D7F6-B498-43B3-948B-1728B52AA6E4}">
                <adec:decorative xmlns:adec="http://schemas.microsoft.com/office/drawing/2017/decorative" val="1"/>
              </a:ext>
            </a:extLst>
          </p:cNvPr>
          <p:cNvSpPr/>
          <p:nvPr/>
        </p:nvSpPr>
        <p:spPr>
          <a:xfrm>
            <a:off x="1" y="0"/>
            <a:ext cx="4998404" cy="6858000"/>
          </a:xfrm>
          <a:prstGeom prst="rect">
            <a:avLst/>
          </a:prstGeom>
          <a:ln>
            <a:noFill/>
          </a:ln>
          <a:effectLst>
            <a:outerShdw blurRad="304800" dist="50800" dir="54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1861457"/>
            <a:ext cx="3902530" cy="3900335"/>
          </a:xfrm>
        </p:spPr>
        <p:txBody>
          <a:bodyPr vert="horz" lIns="91440" tIns="45720" rIns="91440" bIns="45720" rtlCol="0" anchor="t">
            <a:normAutofit/>
          </a:bodyPr>
          <a:lstStyle>
            <a:lvl1pPr>
              <a:defRPr lang="en-US" sz="32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861457"/>
            <a:ext cx="4956175" cy="3895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1C159D-7D89-42C2-8281-5FCE30E88AB1}"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756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9EC3E4-62E5-4C6F-9887-208672447376}"/>
              </a:ext>
              <a:ext uri="{C183D7F6-B498-43B3-948B-1728B52AA6E4}">
                <adec:decorative xmlns:adec="http://schemas.microsoft.com/office/drawing/2017/decorative" val="1"/>
              </a:ext>
            </a:extLst>
          </p:cNvPr>
          <p:cNvSpPr/>
          <p:nvPr/>
        </p:nvSpPr>
        <p:spPr>
          <a:xfrm>
            <a:off x="4998404" y="0"/>
            <a:ext cx="7193595" cy="6858000"/>
          </a:xfrm>
          <a:prstGeom prst="rect">
            <a:avLst/>
          </a:prstGeom>
          <a:ln>
            <a:noFill/>
          </a:ln>
          <a:effectLst>
            <a:outerShdw blurRad="304800" dist="50800" dir="5400000" sx="96000" sy="96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1331997"/>
            <a:ext cx="4023360" cy="463882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332432"/>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AA75D23-C9DC-452B-8F85-54BA06AADDEA}"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458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CD6CB-7CF3-6170-4CDE-A7067B3BA6DE}"/>
              </a:ext>
              <a:ext uri="{C183D7F6-B498-43B3-948B-1728B52AA6E4}">
                <adec:decorative xmlns:adec="http://schemas.microsoft.com/office/drawing/2017/decorative" val="1"/>
              </a:ext>
            </a:extLst>
          </p:cNvPr>
          <p:cNvSpPr/>
          <p:nvPr/>
        </p:nvSpPr>
        <p:spPr>
          <a:xfrm>
            <a:off x="0" y="1"/>
            <a:ext cx="4998404" cy="6858000"/>
          </a:xfrm>
          <a:prstGeom prst="rect">
            <a:avLst/>
          </a:prstGeom>
          <a:ln>
            <a:noFill/>
          </a:ln>
          <a:effectLst>
            <a:outerShdw blurRad="292100" dist="25400" dir="54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894391"/>
            <a:ext cx="4031619" cy="494066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894391"/>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52F8042-124F-4460-862E-75BE885F369D}"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4711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457200"/>
            <a:ext cx="3409648" cy="5719639"/>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457200"/>
            <a:ext cx="73152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75BD655-1974-42EB-ABB7-731D89BD082B}"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46612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4889D7E3-7299-8FE5-8307-00CC93EFE205}"/>
              </a:ext>
              <a:ext uri="{C183D7F6-B498-43B3-948B-1728B52AA6E4}">
                <adec:decorative xmlns:adec="http://schemas.microsoft.com/office/drawing/2017/decorative" val="1"/>
              </a:ext>
            </a:extLst>
          </p:cNvPr>
          <p:cNvSpPr/>
          <p:nvPr/>
        </p:nvSpPr>
        <p:spPr>
          <a:xfrm>
            <a:off x="0" y="0"/>
            <a:ext cx="3973690" cy="6858000"/>
          </a:xfrm>
          <a:prstGeom prst="rect">
            <a:avLst/>
          </a:prstGeom>
          <a:ln>
            <a:noFill/>
          </a:ln>
          <a:effectLst>
            <a:outerShdw blurRad="2540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457200"/>
            <a:ext cx="3409648" cy="5719639"/>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457200"/>
            <a:ext cx="73152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7820626-3D88-4D67-8337-214C7DE03941}"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28798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8">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418F682-5C62-E822-83E8-6084E0F4BDDD}"/>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28600" dist="25400" dir="5400000" sx="94000" sy="94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457201"/>
            <a:ext cx="10809026" cy="693682"/>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A9FAA9E-3664-422A-86BF-374713D410C7}"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47729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9F1FBB-CDF9-0670-184F-9A88B51EF4DF}"/>
              </a:ext>
              <a:ext uri="{C183D7F6-B498-43B3-948B-1728B52AA6E4}">
                <adec:decorative xmlns:adec="http://schemas.microsoft.com/office/drawing/2017/decorative" val="1"/>
              </a:ext>
            </a:extLst>
          </p:cNvPr>
          <p:cNvSpPr/>
          <p:nvPr/>
        </p:nvSpPr>
        <p:spPr>
          <a:xfrm>
            <a:off x="0" y="0"/>
            <a:ext cx="4710407" cy="6858000"/>
          </a:xfrm>
          <a:prstGeom prst="rect">
            <a:avLst/>
          </a:prstGeom>
          <a:ln>
            <a:noFill/>
          </a:ln>
          <a:effectLst>
            <a:outerShdw blurRad="279400" dist="381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32827" y="722294"/>
            <a:ext cx="6399335" cy="1143000"/>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710407"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33913" y="2038167"/>
            <a:ext cx="6376640" cy="4237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232827" y="6397585"/>
            <a:ext cx="3091366" cy="365125"/>
          </a:xfrm>
        </p:spPr>
        <p:txBody>
          <a:bodyPr/>
          <a:lstStyle/>
          <a:p>
            <a:fld id="{B01855B3-81BD-4EB3-93B8-24149614A5C2}" type="datetime1">
              <a:rPr lang="en-US" smtClean="0"/>
              <a:t>9/21/2025</a:t>
            </a:fld>
            <a:endParaRPr lang="en-US"/>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74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457201"/>
            <a:ext cx="10809026" cy="971006"/>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08FB5FE-74B1-47DA-9CAE-F43A0B55E4F1}"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20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835C6F1D-29B8-BAD8-4A04-26165093EC9E}"/>
              </a:ext>
              <a:ext uri="{C183D7F6-B498-43B3-948B-1728B52AA6E4}">
                <adec:decorative xmlns:adec="http://schemas.microsoft.com/office/drawing/2017/decorative" val="1"/>
              </a:ext>
            </a:extLst>
          </p:cNvPr>
          <p:cNvSpPr/>
          <p:nvPr/>
        </p:nvSpPr>
        <p:spPr>
          <a:xfrm>
            <a:off x="0" y="-1"/>
            <a:ext cx="12191999" cy="1715534"/>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C5ACC7DB-B90B-195F-A4A9-CBAC728A259F}"/>
              </a:ext>
              <a:ext uri="{C183D7F6-B498-43B3-948B-1728B52AA6E4}">
                <adec:decorative xmlns:adec="http://schemas.microsoft.com/office/drawing/2017/decorative" val="1"/>
              </a:ext>
            </a:extLst>
          </p:cNvPr>
          <p:cNvSpPr/>
          <p:nvPr/>
        </p:nvSpPr>
        <p:spPr>
          <a:xfrm>
            <a:off x="7400542" y="0"/>
            <a:ext cx="4791457"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38912"/>
            <a:ext cx="6249032" cy="9875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57200" y="2031143"/>
            <a:ext cx="6249032" cy="42034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57200" y="6397586"/>
            <a:ext cx="3307438" cy="365125"/>
          </a:xfrm>
        </p:spPr>
        <p:txBody>
          <a:bodyPr/>
          <a:lstStyle/>
          <a:p>
            <a:fld id="{05C068A9-E788-4706-91DE-7660DC7E7F0B}" type="datetime1">
              <a:rPr lang="en-US" smtClean="0"/>
              <a:t>9/21/2025</a:t>
            </a:fld>
            <a:endParaRPr lang="en-US"/>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397490"/>
            <a:ext cx="2755641"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397490"/>
            <a:ext cx="429207"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00544" y="0"/>
            <a:ext cx="4791456"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72140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F35C4E8-9A24-3BEF-0D59-22000916970C}"/>
              </a:ext>
              <a:ext uri="{C183D7F6-B498-43B3-948B-1728B52AA6E4}">
                <adec:decorative xmlns:adec="http://schemas.microsoft.com/office/drawing/2017/decorative" val="1"/>
              </a:ext>
            </a:extLst>
          </p:cNvPr>
          <p:cNvSpPr/>
          <p:nvPr/>
        </p:nvSpPr>
        <p:spPr>
          <a:xfrm>
            <a:off x="0" y="0"/>
            <a:ext cx="4019930"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41264" y="320040"/>
            <a:ext cx="7062472" cy="1105348"/>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19930"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541264" y="1595300"/>
            <a:ext cx="7062472" cy="4768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541264" y="6397586"/>
            <a:ext cx="3698786" cy="365125"/>
          </a:xfrm>
        </p:spPr>
        <p:txBody>
          <a:bodyPr/>
          <a:lstStyle/>
          <a:p>
            <a:fld id="{C8311AF8-7954-47E6-837D-7F81EAFD6BAB}" type="datetime1">
              <a:rPr lang="en-US" smtClean="0"/>
              <a:t>9/21/2025</a:t>
            </a:fld>
            <a:endParaRPr lang="en-US"/>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8326257" y="6397586"/>
            <a:ext cx="318463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3217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09B6B00-AC17-D2DA-234C-12A24C08F5E0}"/>
              </a:ext>
              <a:ext uri="{C183D7F6-B498-43B3-948B-1728B52AA6E4}">
                <adec:decorative xmlns:adec="http://schemas.microsoft.com/office/drawing/2017/decorative" val="1"/>
              </a:ext>
            </a:extLst>
          </p:cNvPr>
          <p:cNvSpPr/>
          <p:nvPr/>
        </p:nvSpPr>
        <p:spPr>
          <a:xfrm>
            <a:off x="8091732" y="0"/>
            <a:ext cx="4100268"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7084142" cy="968895"/>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57199" y="1596044"/>
            <a:ext cx="7084143" cy="4686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57200" y="6397586"/>
            <a:ext cx="3643070" cy="365125"/>
          </a:xfrm>
        </p:spPr>
        <p:txBody>
          <a:bodyPr/>
          <a:lstStyle/>
          <a:p>
            <a:fld id="{6680B6FE-65B2-439C-A510-29C1D5265E18}" type="datetime1">
              <a:rPr lang="en-US" smtClean="0"/>
              <a:t>9/21/2025</a:t>
            </a:fld>
            <a:endParaRPr lang="en-US"/>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301338" y="6397956"/>
            <a:ext cx="2988813"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290151" y="6397956"/>
            <a:ext cx="499902" cy="36475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18719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76B02D-6E01-2EBF-F325-B8DA3911406C}"/>
              </a:ext>
              <a:ext uri="{C183D7F6-B498-43B3-948B-1728B52AA6E4}">
                <adec:decorative xmlns:adec="http://schemas.microsoft.com/office/drawing/2017/decorative" val="1"/>
              </a:ext>
            </a:extLst>
          </p:cNvPr>
          <p:cNvSpPr/>
          <p:nvPr/>
        </p:nvSpPr>
        <p:spPr>
          <a:xfrm>
            <a:off x="0" y="0"/>
            <a:ext cx="6721068"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42526" y="457200"/>
            <a:ext cx="4437283" cy="141002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6721068"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42463" y="2034314"/>
            <a:ext cx="4437283" cy="4274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757C14F0-7A62-A99F-32EF-20CD6D158758}"/>
              </a:ext>
            </a:extLst>
          </p:cNvPr>
          <p:cNvSpPr>
            <a:spLocks noGrp="1"/>
          </p:cNvSpPr>
          <p:nvPr>
            <p:ph type="dt" sz="half" idx="15"/>
          </p:nvPr>
        </p:nvSpPr>
        <p:spPr>
          <a:xfrm>
            <a:off x="7242464" y="6397586"/>
            <a:ext cx="1081730" cy="365125"/>
          </a:xfrm>
        </p:spPr>
        <p:txBody>
          <a:bodyPr/>
          <a:lstStyle/>
          <a:p>
            <a:fld id="{8B57DA0F-C87F-4899-B3EC-A249D58CEB65}" type="datetime1">
              <a:rPr lang="en-US" smtClean="0"/>
              <a:t>9/21/2025</a:t>
            </a:fld>
            <a:endParaRPr lang="en-US"/>
          </a:p>
        </p:txBody>
      </p:sp>
      <p:sp>
        <p:nvSpPr>
          <p:cNvPr id="4" name="Footer Placeholder 3">
            <a:extLst>
              <a:ext uri="{FF2B5EF4-FFF2-40B4-BE49-F238E27FC236}">
                <a16:creationId xmlns:a16="http://schemas.microsoft.com/office/drawing/2014/main" id="{049D7113-6F8F-6484-6394-7073CDE0310F}"/>
              </a:ext>
            </a:extLst>
          </p:cNvPr>
          <p:cNvSpPr>
            <a:spLocks noGrp="1"/>
          </p:cNvSpPr>
          <p:nvPr>
            <p:ph type="ftr" sz="quarter" idx="16"/>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7D98A66-183A-7844-870D-C3A684106A1A}"/>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967344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7EE1131-07A4-11FC-0FF4-FD66B6F29C1E}"/>
              </a:ext>
              <a:ext uri="{C183D7F6-B498-43B3-948B-1728B52AA6E4}">
                <adec:decorative xmlns:adec="http://schemas.microsoft.com/office/drawing/2017/decorative" val="1"/>
              </a:ext>
            </a:extLst>
          </p:cNvPr>
          <p:cNvSpPr/>
          <p:nvPr/>
        </p:nvSpPr>
        <p:spPr>
          <a:xfrm>
            <a:off x="5666014" y="0"/>
            <a:ext cx="6525986"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199"/>
            <a:ext cx="4596493" cy="1843237"/>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2467530"/>
            <a:ext cx="4596493" cy="3841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400801"/>
            <a:ext cx="2103432" cy="365125"/>
          </a:xfrm>
        </p:spPr>
        <p:txBody>
          <a:bodyPr/>
          <a:lstStyle/>
          <a:p>
            <a:fld id="{09BF27F9-1986-4E12-BC85-E6598B06D7AD}"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560632" y="6400801"/>
            <a:ext cx="2386925"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5030576" y="6400801"/>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66014" y="0"/>
            <a:ext cx="6525986"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69180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893A28-9D93-5E59-7AE5-C62D4A70F2D7}"/>
              </a:ext>
              <a:ext uri="{C183D7F6-B498-43B3-948B-1728B52AA6E4}">
                <adec:decorative xmlns:adec="http://schemas.microsoft.com/office/drawing/2017/decorative" val="1"/>
              </a:ext>
            </a:extLst>
          </p:cNvPr>
          <p:cNvSpPr/>
          <p:nvPr/>
        </p:nvSpPr>
        <p:spPr>
          <a:xfrm>
            <a:off x="5666012" y="0"/>
            <a:ext cx="6525988"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8" y="457200"/>
            <a:ext cx="4702629" cy="96751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1596593"/>
            <a:ext cx="4702629" cy="47658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400800"/>
            <a:ext cx="1926771" cy="365125"/>
          </a:xfrm>
        </p:spPr>
        <p:txBody>
          <a:bodyPr/>
          <a:lstStyle/>
          <a:p>
            <a:fld id="{E47FC9F7-7102-4089-9AD9-CE2C2E265FF0}"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383971" y="6400800"/>
            <a:ext cx="2530929"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80215" y="6400800"/>
            <a:ext cx="529680"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66014" y="0"/>
            <a:ext cx="6525985"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10182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BF16A2-8C4A-C525-68AF-0E38D15F04E0}"/>
              </a:ext>
              <a:ext uri="{C183D7F6-B498-43B3-948B-1728B52AA6E4}">
                <adec:decorative xmlns:adec="http://schemas.microsoft.com/office/drawing/2017/decorative" val="1"/>
              </a:ext>
            </a:extLst>
          </p:cNvPr>
          <p:cNvSpPr/>
          <p:nvPr/>
        </p:nvSpPr>
        <p:spPr>
          <a:xfrm>
            <a:off x="0" y="0"/>
            <a:ext cx="7542724"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64062" y="457199"/>
            <a:ext cx="3617863" cy="1860331"/>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7542725"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064061" y="2486370"/>
            <a:ext cx="3617863" cy="3857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064061" y="6397585"/>
            <a:ext cx="1070974" cy="365125"/>
          </a:xfrm>
        </p:spPr>
        <p:txBody>
          <a:bodyPr/>
          <a:lstStyle/>
          <a:p>
            <a:fld id="{880626D8-FAEA-4A7A-8E86-9292DD2FB9F3}" type="datetime1">
              <a:rPr lang="en-US" smtClean="0"/>
              <a:t>9/21/2025</a:t>
            </a:fld>
            <a:endParaRPr lang="en-US"/>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397586"/>
            <a:ext cx="2546891"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70782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7FFA00-F19D-35C4-43F5-7774CF783AFE}"/>
              </a:ext>
              <a:ext uri="{C183D7F6-B498-43B3-948B-1728B52AA6E4}">
                <adec:decorative xmlns:adec="http://schemas.microsoft.com/office/drawing/2017/decorative" val="1"/>
              </a:ext>
            </a:extLst>
          </p:cNvPr>
          <p:cNvSpPr/>
          <p:nvPr/>
        </p:nvSpPr>
        <p:spPr>
          <a:xfrm>
            <a:off x="0" y="-2"/>
            <a:ext cx="12191999" cy="2028525"/>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3">
            <a:extLst>
              <a:ext uri="{FF2B5EF4-FFF2-40B4-BE49-F238E27FC236}">
                <a16:creationId xmlns:a16="http://schemas.microsoft.com/office/drawing/2014/main" id="{4A3749AB-C065-8805-5DB3-B2B6037D958D}"/>
              </a:ext>
              <a:ext uri="{C183D7F6-B498-43B3-948B-1728B52AA6E4}">
                <adec:decorative xmlns:adec="http://schemas.microsoft.com/office/drawing/2017/decorative" val="1"/>
              </a:ext>
            </a:extLst>
          </p:cNvPr>
          <p:cNvSpPr/>
          <p:nvPr/>
        </p:nvSpPr>
        <p:spPr>
          <a:xfrm>
            <a:off x="4761780" y="0"/>
            <a:ext cx="7430220"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33551"/>
            <a:ext cx="3836126" cy="1434662"/>
          </a:xfrm>
        </p:spPr>
        <p:txBody>
          <a:bodyPr vert="horz" lIns="91440" tIns="45720" rIns="91440" bIns="45720" rtlCol="0" anchor="b">
            <a:normAutofit/>
          </a:bodyPr>
          <a:lstStyle>
            <a:lvl1pPr>
              <a:defRPr lang="en-US"/>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2413678"/>
            <a:ext cx="3836126" cy="3892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398016"/>
            <a:ext cx="1505607" cy="365125"/>
          </a:xfrm>
        </p:spPr>
        <p:txBody>
          <a:bodyPr/>
          <a:lstStyle/>
          <a:p>
            <a:fld id="{E8B55424-EBC7-46E1-8859-6D5273AFBC59}"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962807" y="6398016"/>
            <a:ext cx="2204852"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160345" y="6398016"/>
            <a:ext cx="512380"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761780" y="0"/>
            <a:ext cx="7430219"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127189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37833-A2C4-7FCB-8584-0EB3A49F1699}"/>
              </a:ext>
              <a:ext uri="{C183D7F6-B498-43B3-948B-1728B52AA6E4}">
                <adec:decorative xmlns:adec="http://schemas.microsoft.com/office/drawing/2017/decorative" val="1"/>
              </a:ext>
            </a:extLst>
          </p:cNvPr>
          <p:cNvSpPr/>
          <p:nvPr/>
        </p:nvSpPr>
        <p:spPr>
          <a:xfrm>
            <a:off x="0" y="0"/>
            <a:ext cx="7820774" cy="6858000"/>
          </a:xfrm>
          <a:prstGeom prst="rect">
            <a:avLst/>
          </a:prstGeom>
          <a:ln>
            <a:noFill/>
          </a:ln>
          <a:effectLst>
            <a:outerShdw blurRad="304800" dist="38100" dir="540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43102" y="1078992"/>
            <a:ext cx="3273552" cy="1942773"/>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820774"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44096" y="3188858"/>
            <a:ext cx="3273552" cy="2864469"/>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397586"/>
            <a:ext cx="1003659" cy="365125"/>
          </a:xfrm>
        </p:spPr>
        <p:txBody>
          <a:bodyPr/>
          <a:lstStyle>
            <a:lvl1pPr>
              <a:defRPr>
                <a:solidFill>
                  <a:schemeClr val="tx1"/>
                </a:solidFill>
                <a:effectLst/>
              </a:defRPr>
            </a:lvl1pPr>
          </a:lstStyle>
          <a:p>
            <a:fld id="{687E338B-BF3D-4703-A59F-B3957392DDB6}"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397586"/>
            <a:ext cx="233516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4673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B6CED154-A4D5-E707-22BD-0D80A9C97293}"/>
              </a:ext>
              <a:ext uri="{C183D7F6-B498-43B3-948B-1728B52AA6E4}">
                <adec:decorative xmlns:adec="http://schemas.microsoft.com/office/drawing/2017/decorative" val="1"/>
              </a:ext>
            </a:extLst>
          </p:cNvPr>
          <p:cNvSpPr/>
          <p:nvPr/>
        </p:nvSpPr>
        <p:spPr>
          <a:xfrm>
            <a:off x="0" y="1"/>
            <a:ext cx="12192000" cy="4635132"/>
          </a:xfrm>
          <a:prstGeom prst="rect">
            <a:avLst/>
          </a:prstGeom>
          <a:ln>
            <a:noFill/>
          </a:ln>
          <a:effectLst>
            <a:outerShdw blurRad="254000" dist="50800" dir="5400000" sx="97000" sy="97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9" y="5012268"/>
            <a:ext cx="4028615" cy="139033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12192000" cy="4635132"/>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8A38637-30A6-46A1-905D-C43BFC64E403}"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288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03EC21-D784-9EDB-F275-60428E050E28}"/>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85AEA52D-0CD6-21E0-5777-2F16DC4C910A}"/>
              </a:ext>
              <a:ext uri="{C183D7F6-B498-43B3-948B-1728B52AA6E4}">
                <adec:decorative xmlns:adec="http://schemas.microsoft.com/office/drawing/2017/decorative" val="1"/>
              </a:ext>
            </a:extLst>
          </p:cNvPr>
          <p:cNvSpPr/>
          <p:nvPr/>
        </p:nvSpPr>
        <p:spPr>
          <a:xfrm>
            <a:off x="15767" y="0"/>
            <a:ext cx="6584949" cy="6858000"/>
          </a:xfrm>
          <a:prstGeom prst="rect">
            <a:avLst/>
          </a:prstGeom>
          <a:ln>
            <a:noFill/>
          </a:ln>
          <a:effectLst>
            <a:outerShdw blurRad="457200" dist="76200" sx="96000" sy="96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168896" y="555706"/>
            <a:ext cx="4361688" cy="4049084"/>
          </a:xfrm>
        </p:spPr>
        <p:txBody>
          <a:bodyPr vert="horz" lIns="91440" tIns="45720" rIns="91440" bIns="45720" rtlCol="0" anchor="t">
            <a:normAutofit/>
          </a:bodyPr>
          <a:lstStyle>
            <a:lvl1pPr>
              <a:defRPr lang="en-US" sz="4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168896" y="5298623"/>
            <a:ext cx="4371463" cy="971015"/>
          </a:xfrm>
        </p:spPr>
        <p:txBody>
          <a:bodyPr vert="horz" lIns="91440" tIns="45720" rIns="91440" bIns="45720" rtlCol="0" anchor="ctr">
            <a:normAutofit/>
          </a:bodyPr>
          <a:lstStyle>
            <a:lvl1pPr marL="0" indent="0">
              <a:buNone/>
              <a:defRPr lang="en-US" sz="200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15766" y="0"/>
            <a:ext cx="6663325"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168895" y="6397585"/>
            <a:ext cx="1707625" cy="365125"/>
          </a:xfrm>
        </p:spPr>
        <p:txBody>
          <a:bodyPr/>
          <a:lstStyle>
            <a:lvl1pPr>
              <a:defRPr>
                <a:solidFill>
                  <a:schemeClr val="tx1"/>
                </a:solidFill>
                <a:effectLst/>
              </a:defRPr>
            </a:lvl1pPr>
          </a:lstStyle>
          <a:p>
            <a:fld id="{29891205-2E48-438F-8E2D-D4AB8C3C065A}" type="datetime1">
              <a:rPr lang="en-US" smtClean="0"/>
              <a:t>9/21/2025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875110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461C5781-4169-FC90-2551-F1D73FBC7AA7}"/>
              </a:ext>
              <a:ext uri="{C183D7F6-B498-43B3-948B-1728B52AA6E4}">
                <adec:decorative xmlns:adec="http://schemas.microsoft.com/office/drawing/2017/decorative" val="1"/>
              </a:ext>
            </a:extLst>
          </p:cNvPr>
          <p:cNvSpPr/>
          <p:nvPr/>
        </p:nvSpPr>
        <p:spPr>
          <a:xfrm>
            <a:off x="0" y="1"/>
            <a:ext cx="12192000" cy="3778270"/>
          </a:xfrm>
          <a:prstGeom prst="rect">
            <a:avLst/>
          </a:prstGeom>
          <a:ln>
            <a:noFill/>
          </a:ln>
          <a:effectLst>
            <a:outerShdw blurRad="228600" dist="50800" dir="5400000" sx="97000" sy="97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162318"/>
            <a:ext cx="2953618" cy="206068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158015"/>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25DBAE6-5400-4DF5-8C4B-BBB4EE1BC900}"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591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2B848B-B9C7-8732-7DEB-4C1970F465A2}"/>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11128248" cy="524577"/>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1347108"/>
            <a:ext cx="6831915" cy="5510891"/>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62494" y="1804308"/>
            <a:ext cx="4251960" cy="4425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362494" y="6397586"/>
            <a:ext cx="961699" cy="365125"/>
          </a:xfrm>
        </p:spPr>
        <p:txBody>
          <a:bodyPr/>
          <a:lstStyle/>
          <a:p>
            <a:fld id="{0A184987-775C-414E-A434-6A26397CAAA1}"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79767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55112C-BE7C-E373-6111-176B47FC81A6}"/>
              </a:ext>
              <a:ext uri="{C183D7F6-B498-43B3-948B-1728B52AA6E4}">
                <adec:decorative xmlns:adec="http://schemas.microsoft.com/office/drawing/2017/decorative" val="1"/>
              </a:ext>
            </a:extLst>
          </p:cNvPr>
          <p:cNvSpPr/>
          <p:nvPr/>
        </p:nvSpPr>
        <p:spPr>
          <a:xfrm>
            <a:off x="0" y="0"/>
            <a:ext cx="5586984" cy="6858000"/>
          </a:xfrm>
          <a:prstGeom prst="rect">
            <a:avLst/>
          </a:prstGeom>
          <a:solidFill>
            <a:schemeClr val="bg1"/>
          </a:solidFill>
          <a:ln>
            <a:noFill/>
          </a:ln>
          <a:effectLst>
            <a:outerShdw blurRad="228600" dist="38100" dir="5400000" sx="94000" sy="94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9" y="457200"/>
            <a:ext cx="4482573"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59502" y="2175642"/>
            <a:ext cx="4380271" cy="412475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FB7A35F-A8C8-4DA9-BE13-530FB142BCA4}" type="datetime1">
              <a:rPr lang="en-US" smtClean="0"/>
              <a:t>9/21/2025</a:t>
            </a:fld>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457201"/>
            <a:ext cx="5585925" cy="587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97483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55112C-BE7C-E373-6111-176B47FC81A6}"/>
              </a:ext>
              <a:ext uri="{C183D7F6-B498-43B3-948B-1728B52AA6E4}">
                <adec:decorative xmlns:adec="http://schemas.microsoft.com/office/drawing/2017/decorative" val="1"/>
              </a:ext>
            </a:extLst>
          </p:cNvPr>
          <p:cNvSpPr/>
          <p:nvPr/>
        </p:nvSpPr>
        <p:spPr>
          <a:xfrm>
            <a:off x="-1" y="0"/>
            <a:ext cx="5584207" cy="6858000"/>
          </a:xfrm>
          <a:prstGeom prst="rect">
            <a:avLst/>
          </a:prstGeom>
          <a:solidFill>
            <a:schemeClr val="bg1"/>
          </a:solidFill>
          <a:ln>
            <a:noFill/>
          </a:ln>
          <a:effectLst>
            <a:outerShdw blurRad="228600" dist="38100" dir="5400000" sx="94000" sy="94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4380272"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2175642"/>
            <a:ext cx="5584206" cy="4682358"/>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457201"/>
            <a:ext cx="5585925" cy="587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096000" y="6397586"/>
            <a:ext cx="2228193" cy="365125"/>
          </a:xfrm>
        </p:spPr>
        <p:txBody>
          <a:bodyPr/>
          <a:lstStyle/>
          <a:p>
            <a:fld id="{2E427443-1453-43D2-A6BE-3418A0D36CD6}"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29370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809B3C-AC74-5DC3-09FA-57A871BE9AD3}"/>
              </a:ext>
              <a:ext uri="{C183D7F6-B498-43B3-948B-1728B52AA6E4}">
                <adec:decorative xmlns:adec="http://schemas.microsoft.com/office/drawing/2017/decorative" val="1"/>
              </a:ext>
            </a:extLst>
          </p:cNvPr>
          <p:cNvSpPr/>
          <p:nvPr/>
        </p:nvSpPr>
        <p:spPr>
          <a:xfrm>
            <a:off x="1" y="-1"/>
            <a:ext cx="4612921" cy="6858001"/>
          </a:xfrm>
          <a:prstGeom prst="rect">
            <a:avLst/>
          </a:prstGeom>
          <a:ln>
            <a:noFill/>
          </a:ln>
          <a:effectLst>
            <a:outerShdw blurRad="228600" dist="25400" dir="5400000" sx="94000" sy="94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3815079"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59503" y="2295144"/>
            <a:ext cx="3515063" cy="4005253"/>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1EF4EFF-C2CF-47AD-8F36-4EE8C96E9290}" type="datetime1">
              <a:rPr lang="en-US" smtClean="0"/>
              <a:t>9/21/2025</a:t>
            </a:fld>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43500" y="457200"/>
            <a:ext cx="6434138"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3807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16C637-FAC3-7DF2-CC8F-FE7D220ADEB3}"/>
              </a:ext>
              <a:ext uri="{C183D7F6-B498-43B3-948B-1728B52AA6E4}">
                <adec:decorative xmlns:adec="http://schemas.microsoft.com/office/drawing/2017/decorative" val="1"/>
              </a:ext>
            </a:extLst>
          </p:cNvPr>
          <p:cNvSpPr/>
          <p:nvPr/>
        </p:nvSpPr>
        <p:spPr>
          <a:xfrm>
            <a:off x="1" y="0"/>
            <a:ext cx="8068234" cy="6858000"/>
          </a:xfrm>
          <a:prstGeom prst="rect">
            <a:avLst/>
          </a:prstGeom>
          <a:solidFill>
            <a:schemeClr val="bg1"/>
          </a:solidFill>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8513064" y="1490472"/>
            <a:ext cx="3191256" cy="3886200"/>
          </a:xfrm>
        </p:spPr>
        <p:txBody>
          <a:bodyPr anchor="ctr">
            <a:normAutofit/>
          </a:bodyPr>
          <a:lstStyle>
            <a:lvl1pPr>
              <a:lnSpc>
                <a:spcPct val="110000"/>
              </a:lnSpc>
              <a:defRPr sz="28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457200" y="1078992"/>
            <a:ext cx="7068312" cy="4709160"/>
          </a:xfrm>
        </p:spPr>
        <p:txBody>
          <a:bodyPr anchor="ctr">
            <a:normAutofit/>
          </a:bodyPr>
          <a:lstStyle>
            <a:lvl1pPr marL="0" indent="0" algn="ctr">
              <a:lnSpc>
                <a:spcPct val="90000"/>
              </a:lnSpc>
              <a:buNone/>
              <a:defRPr sz="22500">
                <a:solidFill>
                  <a:schemeClr val="accent1"/>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p>
            <a:fld id="{4F8A6790-75BA-414B-8318-2A9AAE2CCA04}" type="datetime1">
              <a:rPr lang="en-US" smtClean="0"/>
              <a:t>9/21/2025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780300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40E309F-AAB7-BC84-BA3D-1B758FB35CCC}"/>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1225296" y="5202936"/>
            <a:ext cx="9738360" cy="1152144"/>
          </a:xfrm>
        </p:spPr>
        <p:txBody>
          <a:bodyPr anchor="ctr">
            <a:normAutofit/>
          </a:bodyPr>
          <a:lstStyle>
            <a:lvl1pPr algn="ctr">
              <a:lnSpc>
                <a:spcPct val="110000"/>
              </a:lnSpc>
              <a:defRPr sz="28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822960" y="676656"/>
            <a:ext cx="10543032" cy="3675888"/>
          </a:xfrm>
        </p:spPr>
        <p:txBody>
          <a:bodyPr anchor="b">
            <a:normAutofit/>
          </a:bodyPr>
          <a:lstStyle>
            <a:lvl1pPr marL="0" indent="0" algn="ctr">
              <a:lnSpc>
                <a:spcPct val="90000"/>
              </a:lnSpc>
              <a:buNone/>
              <a:defRPr sz="23200">
                <a:solidFill>
                  <a:schemeClr val="accent1"/>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p>
            <a:fld id="{A7207974-E5D4-4A20-A93A-AE6E2A45EC40}" type="datetime1">
              <a:rPr lang="en-US" smtClean="0"/>
              <a:t>9/21/2025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909522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DFEE4E-D15F-E3E3-4D23-B7EF7744FFDB}"/>
              </a:ext>
            </a:extLst>
          </p:cNvPr>
          <p:cNvSpPr/>
          <p:nvPr/>
        </p:nvSpPr>
        <p:spPr>
          <a:xfrm>
            <a:off x="0" y="4939392"/>
            <a:ext cx="12192000" cy="19186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1225296" y="5321808"/>
            <a:ext cx="9738360" cy="1152144"/>
          </a:xfrm>
        </p:spPr>
        <p:txBody>
          <a:bodyPr anchor="ctr">
            <a:normAutofit/>
          </a:bodyPr>
          <a:lstStyle>
            <a:lvl1pPr algn="ctr">
              <a:lnSpc>
                <a:spcPct val="110000"/>
              </a:lnSpc>
              <a:defRPr sz="28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822960" y="676656"/>
            <a:ext cx="10543032" cy="3675888"/>
          </a:xfrm>
        </p:spPr>
        <p:txBody>
          <a:bodyPr anchor="b">
            <a:normAutofit/>
          </a:bodyPr>
          <a:lstStyle>
            <a:lvl1pPr marL="0" indent="0" algn="ctr">
              <a:lnSpc>
                <a:spcPct val="90000"/>
              </a:lnSpc>
              <a:buNone/>
              <a:defRPr sz="23200">
                <a:solidFill>
                  <a:schemeClr val="tx2"/>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lvl1pPr>
              <a:defRPr>
                <a:solidFill>
                  <a:schemeClr val="bg1"/>
                </a:solidFill>
              </a:defRPr>
            </a:lvl1pPr>
          </a:lstStyle>
          <a:p>
            <a:fld id="{48B62F48-34F7-4906-AB1E-DB67FF6A62C8}" type="datetime1">
              <a:rPr lang="en-US" smtClean="0"/>
              <a:t>9/21/2025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769099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9864DF-9848-D6C8-9258-3A5CE47778FD}"/>
              </a:ext>
              <a:ext uri="{C183D7F6-B498-43B3-948B-1728B52AA6E4}">
                <adec:decorative xmlns:adec="http://schemas.microsoft.com/office/drawing/2017/decorative" val="1"/>
              </a:ext>
            </a:extLst>
          </p:cNvPr>
          <p:cNvSpPr/>
          <p:nvPr/>
        </p:nvSpPr>
        <p:spPr>
          <a:xfrm>
            <a:off x="-18907" y="0"/>
            <a:ext cx="9039922" cy="6858000"/>
          </a:xfrm>
          <a:prstGeom prst="rect">
            <a:avLst/>
          </a:prstGeom>
          <a:solidFill>
            <a:schemeClr val="bg1"/>
          </a:solidFill>
          <a:ln>
            <a:noFill/>
          </a:ln>
          <a:effectLst>
            <a:outerShdw blurRad="368300" dist="63500" dir="5400000" sx="97000" sy="97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200" y="417786"/>
            <a:ext cx="7811814" cy="5478517"/>
          </a:xfrm>
        </p:spPr>
        <p:txBody>
          <a:bodyPr anchor="t">
            <a:normAutofit/>
          </a:bodyPr>
          <a:lstStyle>
            <a:lvl1pPr marL="0" indent="0">
              <a:lnSpc>
                <a:spcPct val="100000"/>
              </a:lnSpc>
              <a:buNone/>
              <a:defRPr sz="5400" b="0">
                <a:solidFill>
                  <a:schemeClr val="tx2"/>
                </a:solidFill>
              </a:defRPr>
            </a:lvl1pPr>
            <a:lvl2pPr marL="228600" indent="0">
              <a:lnSpc>
                <a:spcPct val="100000"/>
              </a:lnSpc>
              <a:buNone/>
              <a:defRPr sz="4800" b="0">
                <a:solidFill>
                  <a:schemeClr val="tx2"/>
                </a:solidFill>
              </a:defRPr>
            </a:lvl2pPr>
            <a:lvl3pPr marL="457200" indent="0">
              <a:lnSpc>
                <a:spcPct val="100000"/>
              </a:lnSpc>
              <a:buNone/>
              <a:defRPr sz="4400" b="0">
                <a:solidFill>
                  <a:schemeClr val="tx2"/>
                </a:solidFill>
              </a:defRPr>
            </a:lvl3pPr>
            <a:lvl4pPr marL="685800" indent="0">
              <a:lnSpc>
                <a:spcPct val="100000"/>
              </a:lnSpc>
              <a:buNone/>
              <a:defRPr sz="4000" b="0">
                <a:solidFill>
                  <a:schemeClr val="tx2"/>
                </a:solidFill>
              </a:defRPr>
            </a:lvl4pPr>
            <a:lvl5pPr marL="914400" indent="0">
              <a:lnSpc>
                <a:spcPct val="100000"/>
              </a:lnSpc>
              <a:buNone/>
              <a:defRPr sz="3600" b="0">
                <a:solidFill>
                  <a:schemeClr val="tx2"/>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B60EF676-3A05-40A6-B180-72322A5ACAD8}" type="datetime1">
              <a:rPr lang="en-US" smtClean="0"/>
              <a:t>9/21/2025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451060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199" y="1929384"/>
            <a:ext cx="8421625" cy="4142232"/>
          </a:xfrm>
        </p:spPr>
        <p:txBody>
          <a:bodyPr anchor="b">
            <a:normAutofit/>
          </a:bodyPr>
          <a:lstStyle>
            <a:lvl1pPr marL="0" indent="0">
              <a:lnSpc>
                <a:spcPct val="100000"/>
              </a:lnSpc>
              <a:buNone/>
              <a:defRPr sz="5000" b="1">
                <a:solidFill>
                  <a:schemeClr val="accent1"/>
                </a:solidFill>
              </a:defRPr>
            </a:lvl1pPr>
            <a:lvl2pPr marL="228600" indent="0">
              <a:lnSpc>
                <a:spcPct val="100000"/>
              </a:lnSpc>
              <a:buNone/>
              <a:defRPr sz="4400" b="1">
                <a:solidFill>
                  <a:schemeClr val="accent1"/>
                </a:solidFill>
              </a:defRPr>
            </a:lvl2pPr>
            <a:lvl3pPr marL="457200" indent="0">
              <a:lnSpc>
                <a:spcPct val="100000"/>
              </a:lnSpc>
              <a:buNone/>
              <a:defRPr sz="4000" b="1">
                <a:solidFill>
                  <a:schemeClr val="accent1"/>
                </a:solidFill>
              </a:defRPr>
            </a:lvl3pPr>
            <a:lvl4pPr marL="685800" indent="0">
              <a:lnSpc>
                <a:spcPct val="100000"/>
              </a:lnSpc>
              <a:buNone/>
              <a:defRPr sz="3600" b="1">
                <a:solidFill>
                  <a:schemeClr val="accent1"/>
                </a:solidFill>
              </a:defRPr>
            </a:lvl4pPr>
            <a:lvl5pPr marL="914400" indent="0">
              <a:lnSpc>
                <a:spcPct val="100000"/>
              </a:lnSpc>
              <a:buNone/>
              <a:defRPr sz="3200" b="1">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B90933F6-6BEC-43B7-8100-A475DA47F46D}" type="datetime1">
              <a:rPr lang="en-US" smtClean="0"/>
              <a:t>9/21/2025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7751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9B523C6-1C5C-6DE8-4A3F-21360DF86013}"/>
              </a:ext>
              <a:ext uri="{C183D7F6-B498-43B3-948B-1728B52AA6E4}">
                <adec:decorative xmlns:adec="http://schemas.microsoft.com/office/drawing/2017/decorative" val="1"/>
              </a:ext>
            </a:extLst>
          </p:cNvPr>
          <p:cNvSpPr/>
          <p:nvPr/>
        </p:nvSpPr>
        <p:spPr>
          <a:xfrm>
            <a:off x="2" y="0"/>
            <a:ext cx="5059528"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200" y="457200"/>
            <a:ext cx="4025153" cy="3739896"/>
          </a:xfrm>
        </p:spPr>
        <p:txBody>
          <a:bodyPr vert="horz" lIns="91440" tIns="45720" rIns="91440" bIns="45720" rtlCol="0" anchor="t">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200" y="5332780"/>
            <a:ext cx="4025153" cy="1016813"/>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457200" y="6396802"/>
            <a:ext cx="1631737" cy="365125"/>
          </a:xfrm>
        </p:spPr>
        <p:txBody>
          <a:bodyPr/>
          <a:lstStyle/>
          <a:p>
            <a:fld id="{D5F03827-1D21-4134-AE54-D5524D64DCEC}" type="datetime1">
              <a:rPr lang="en-US" smtClean="0"/>
              <a:t>9/21/2025</a:t>
            </a:fld>
            <a:endParaRPr lang="en-US"/>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1963428" y="6396802"/>
            <a:ext cx="2540857"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519970" y="6396802"/>
            <a:ext cx="53956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029201" y="0"/>
            <a:ext cx="7162800"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5120672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199" y="1929384"/>
            <a:ext cx="8421625" cy="4142232"/>
          </a:xfrm>
        </p:spPr>
        <p:txBody>
          <a:bodyPr anchor="b">
            <a:normAutofit/>
          </a:bodyPr>
          <a:lstStyle>
            <a:lvl1pPr marL="0" indent="0">
              <a:lnSpc>
                <a:spcPct val="100000"/>
              </a:lnSpc>
              <a:buNone/>
              <a:defRPr sz="5000" b="1">
                <a:solidFill>
                  <a:schemeClr val="tx1"/>
                </a:solidFill>
              </a:defRPr>
            </a:lvl1pPr>
            <a:lvl2pPr marL="228600" indent="0">
              <a:lnSpc>
                <a:spcPct val="100000"/>
              </a:lnSpc>
              <a:buNone/>
              <a:defRPr sz="4400" b="1">
                <a:solidFill>
                  <a:schemeClr val="tx1"/>
                </a:solidFill>
              </a:defRPr>
            </a:lvl2pPr>
            <a:lvl3pPr marL="457200" indent="0">
              <a:lnSpc>
                <a:spcPct val="100000"/>
              </a:lnSpc>
              <a:buNone/>
              <a:defRPr sz="4000" b="1">
                <a:solidFill>
                  <a:schemeClr val="tx1"/>
                </a:solidFill>
              </a:defRPr>
            </a:lvl3pPr>
            <a:lvl4pPr marL="685800" indent="0">
              <a:lnSpc>
                <a:spcPct val="100000"/>
              </a:lnSpc>
              <a:buNone/>
              <a:defRPr sz="3600" b="1">
                <a:solidFill>
                  <a:schemeClr val="tx1"/>
                </a:solidFill>
              </a:defRPr>
            </a:lvl4pPr>
            <a:lvl5pPr marL="914400" indent="0">
              <a:lnSpc>
                <a:spcPct val="100000"/>
              </a:lnSpc>
              <a:buNone/>
              <a:defRPr sz="3200" b="1">
                <a:solidFill>
                  <a:schemeClr val="tx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AE38DC96-A184-437F-B9D7-7C48236B62EE}" type="datetime1">
              <a:rPr lang="en-US" smtClean="0"/>
              <a:t>9/21/2025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826402652"/>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8044ED-5E9D-7194-BECA-3B3CCEF31AFB}"/>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1518799" y="5592286"/>
            <a:ext cx="9288461" cy="612820"/>
          </a:xfrm>
        </p:spPr>
        <p:txBody>
          <a:bodyPr anchor="ctr">
            <a:normAutofit/>
          </a:bodyPr>
          <a:lstStyle>
            <a:lvl1pPr>
              <a:lnSpc>
                <a:spcPct val="120000"/>
              </a:lnSpc>
              <a:defRPr sz="2200"/>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1334073" y="706213"/>
            <a:ext cx="9473188" cy="3526970"/>
          </a:xfrm>
        </p:spPr>
        <p:txBody>
          <a:bodyPr anchor="ctr">
            <a:normAutofit/>
          </a:bodyPr>
          <a:lstStyle>
            <a:lvl1pPr marL="173736" indent="-173736">
              <a:lnSpc>
                <a:spcPct val="100000"/>
              </a:lnSpc>
              <a:buNone/>
              <a:defRPr sz="5400">
                <a:solidFill>
                  <a:schemeClr val="accent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F56E31BB-E6D8-4FC3-85ED-2E82AF5557ED}" type="datetime1">
              <a:rPr lang="en-US" smtClean="0"/>
              <a:t>9/21/2025</a:t>
            </a:fld>
            <a:endParaRPr lang="en-US"/>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1958735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8044ED-5E9D-7194-BECA-3B3CCEF31AFB}"/>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603504" y="5522976"/>
            <a:ext cx="8970264" cy="758952"/>
          </a:xfrm>
        </p:spPr>
        <p:txBody>
          <a:bodyPr anchor="ctr">
            <a:normAutofit/>
          </a:bodyPr>
          <a:lstStyle>
            <a:lvl1pPr>
              <a:lnSpc>
                <a:spcPct val="120000"/>
              </a:lnSpc>
              <a:defRPr sz="2200" b="1">
                <a:solidFill>
                  <a:schemeClr val="accent1"/>
                </a:solidFill>
              </a:defRPr>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457200" y="493776"/>
            <a:ext cx="9116568" cy="3785616"/>
          </a:xfrm>
        </p:spPr>
        <p:txBody>
          <a:bodyPr anchor="t">
            <a:normAutofit/>
          </a:bodyPr>
          <a:lstStyle>
            <a:lvl1pPr marL="173736" indent="-173736">
              <a:lnSpc>
                <a:spcPct val="100000"/>
              </a:lnSpc>
              <a:buNone/>
              <a:defRPr sz="4400">
                <a:solidFill>
                  <a:schemeClr val="tx2"/>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E1D0B44A-3E31-40DB-9C1C-EA37B8CF3D29}" type="datetime1">
              <a:rPr lang="en-US" smtClean="0"/>
              <a:t>9/21/2025</a:t>
            </a:fld>
            <a:endParaRPr lang="en-US"/>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39467843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3">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1645920" y="5349240"/>
            <a:ext cx="9125712" cy="466344"/>
          </a:xfrm>
        </p:spPr>
        <p:txBody>
          <a:bodyPr anchor="ctr">
            <a:normAutofit/>
          </a:bodyPr>
          <a:lstStyle>
            <a:lvl1pPr>
              <a:lnSpc>
                <a:spcPct val="120000"/>
              </a:lnSpc>
              <a:defRPr sz="2200" b="1">
                <a:solidFill>
                  <a:schemeClr val="accent1">
                    <a:lumMod val="40000"/>
                    <a:lumOff val="60000"/>
                  </a:schemeClr>
                </a:solidFill>
              </a:defRPr>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1499616" y="1344168"/>
            <a:ext cx="9272016" cy="3291840"/>
          </a:xfrm>
        </p:spPr>
        <p:txBody>
          <a:bodyPr anchor="ctr">
            <a:normAutofit/>
          </a:bodyPr>
          <a:lstStyle>
            <a:lvl1pPr marL="155448" indent="-155448">
              <a:lnSpc>
                <a:spcPct val="100000"/>
              </a:lnSpc>
              <a:spcBef>
                <a:spcPts val="0"/>
              </a:spcBef>
              <a:buNone/>
              <a:defRPr sz="400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930C5EF5-452C-4906-9430-46AFA6914090}" type="datetime1">
              <a:rPr lang="en-US" smtClean="0"/>
              <a:t>9/21/2025</a:t>
            </a:fld>
            <a:endParaRPr lang="en-US" dirty="0"/>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16514103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E94611-9B68-3A55-1A34-78D9B5624A62}"/>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03200" dist="25400" dir="5400000" sx="93000" sy="93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8" y="457200"/>
            <a:ext cx="10896601" cy="693682"/>
          </a:xfrm>
        </p:spPr>
        <p:txBody>
          <a:bodyPr anchor="t"/>
          <a:lstStyle/>
          <a:p>
            <a:r>
              <a:rPr lang="en-US"/>
              <a:t>Click to edit Master title style</a:t>
            </a:r>
            <a:endParaRPr lang="en-US" dirty="0"/>
          </a:p>
        </p:txBody>
      </p:sp>
      <p:sp>
        <p:nvSpPr>
          <p:cNvPr id="12" name="Content Placeholder 11">
            <a:extLst>
              <a:ext uri="{FF2B5EF4-FFF2-40B4-BE49-F238E27FC236}">
                <a16:creationId xmlns:a16="http://schemas.microsoft.com/office/drawing/2014/main" id="{F459E97E-8FC7-B733-70B9-149BF8E5673B}"/>
              </a:ext>
            </a:extLst>
          </p:cNvPr>
          <p:cNvSpPr>
            <a:spLocks noGrp="1"/>
          </p:cNvSpPr>
          <p:nvPr>
            <p:ph sz="quarter" idx="15"/>
          </p:nvPr>
        </p:nvSpPr>
        <p:spPr>
          <a:xfrm>
            <a:off x="457200" y="1801813"/>
            <a:ext cx="5184775"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a:extLst>
              <a:ext uri="{FF2B5EF4-FFF2-40B4-BE49-F238E27FC236}">
                <a16:creationId xmlns:a16="http://schemas.microsoft.com/office/drawing/2014/main" id="{8138CB4F-4B83-4189-07B7-090705EAE731}"/>
              </a:ext>
            </a:extLst>
          </p:cNvPr>
          <p:cNvSpPr>
            <a:spLocks noGrp="1"/>
          </p:cNvSpPr>
          <p:nvPr>
            <p:ph sz="quarter" idx="16"/>
          </p:nvPr>
        </p:nvSpPr>
        <p:spPr>
          <a:xfrm>
            <a:off x="6172200" y="1801813"/>
            <a:ext cx="5181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C7A8A9E-6014-4EAF-AF8C-DE506112FCE3}" type="datetime1">
              <a:rPr lang="en-US" smtClean="0"/>
              <a:t>9/21/2025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7083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9884ADE-F00C-2AA5-CD3A-1CBC4D425BFF}"/>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15900" dist="25400" dir="5400000" sx="93000" sy="93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199" y="457201"/>
            <a:ext cx="10898189" cy="693682"/>
          </a:xfrm>
        </p:spPr>
        <p:txBody>
          <a:bodyPr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0" y="1804308"/>
            <a:ext cx="5184648" cy="534033"/>
          </a:xfrm>
        </p:spPr>
        <p:txBody>
          <a:bodyPr anchor="b">
            <a:normAutofit/>
          </a:bodyPr>
          <a:lstStyle>
            <a:lvl1pPr marL="0" indent="0">
              <a:lnSpc>
                <a:spcPct val="90000"/>
              </a:lnSpc>
              <a:buNone/>
              <a:defRPr sz="1800" b="1" cap="all" spc="15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FF6CC536-A5EA-3E8E-C528-86BFE808AB6A}"/>
              </a:ext>
            </a:extLst>
          </p:cNvPr>
          <p:cNvSpPr>
            <a:spLocks noGrp="1"/>
          </p:cNvSpPr>
          <p:nvPr>
            <p:ph sz="quarter" idx="15"/>
          </p:nvPr>
        </p:nvSpPr>
        <p:spPr>
          <a:xfrm>
            <a:off x="457200" y="2479675"/>
            <a:ext cx="5184775" cy="3856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804308"/>
            <a:ext cx="5183188" cy="534033"/>
          </a:xfrm>
        </p:spPr>
        <p:txBody>
          <a:bodyPr anchor="b">
            <a:normAutofit/>
          </a:bodyPr>
          <a:lstStyle>
            <a:lvl1pPr marL="0" indent="0">
              <a:lnSpc>
                <a:spcPct val="90000"/>
              </a:lnSpc>
              <a:buNone/>
              <a:defRPr sz="1800" b="1" cap="all" spc="15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15">
            <a:extLst>
              <a:ext uri="{FF2B5EF4-FFF2-40B4-BE49-F238E27FC236}">
                <a16:creationId xmlns:a16="http://schemas.microsoft.com/office/drawing/2014/main" id="{168B3863-5AFD-7644-B21D-D6057B97D829}"/>
              </a:ext>
            </a:extLst>
          </p:cNvPr>
          <p:cNvSpPr>
            <a:spLocks noGrp="1"/>
          </p:cNvSpPr>
          <p:nvPr>
            <p:ph sz="quarter" idx="16"/>
          </p:nvPr>
        </p:nvSpPr>
        <p:spPr>
          <a:xfrm>
            <a:off x="6172200" y="2479675"/>
            <a:ext cx="5183188" cy="385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D7B17D5E-8A79-4DD3-BE13-DF14ED636E04}" type="datetime1">
              <a:rPr lang="en-US" smtClean="0"/>
              <a:t>9/21/2025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8258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457200" y="457200"/>
            <a:ext cx="10809026" cy="113225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5A9CCB83-67C0-4146-80A2-38BF8BF923CD}" type="datetime1">
              <a:rPr lang="en-US" smtClean="0"/>
              <a:t>9/21/2025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969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358AEF15-3690-448A-9A10-B99AE5FD6247}" type="datetime1">
              <a:rPr lang="en-US" smtClean="0"/>
              <a:t>9/21/2025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9174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5E2D00-4497-60C5-E8FC-FA83BE12E58E}"/>
              </a:ext>
              <a:ext uri="{C183D7F6-B498-43B3-948B-1728B52AA6E4}">
                <adec:decorative xmlns:adec="http://schemas.microsoft.com/office/drawing/2017/decorative" val="1"/>
              </a:ext>
            </a:extLst>
          </p:cNvPr>
          <p:cNvSpPr/>
          <p:nvPr/>
        </p:nvSpPr>
        <p:spPr>
          <a:xfrm>
            <a:off x="1" y="-2"/>
            <a:ext cx="4604129" cy="6858001"/>
          </a:xfrm>
          <a:prstGeom prst="rect">
            <a:avLst/>
          </a:prstGeom>
          <a:solidFill>
            <a:schemeClr val="bg1"/>
          </a:solidFill>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57199" y="457200"/>
            <a:ext cx="3657601" cy="175750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57199" y="2585544"/>
            <a:ext cx="3657601" cy="367523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457201"/>
            <a:ext cx="6440258" cy="585152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36229EA-0834-493E-B1B3-967EBDB83C2A}" type="datetime1">
              <a:rPr lang="en-US" smtClean="0"/>
              <a:t>9/21/2025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599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FBFB14-839E-7A12-0510-8689D86E6846}"/>
              </a:ext>
              <a:ext uri="{C183D7F6-B498-43B3-948B-1728B52AA6E4}">
                <adec:decorative xmlns:adec="http://schemas.microsoft.com/office/drawing/2017/decorative" val="1"/>
              </a:ext>
            </a:extLst>
          </p:cNvPr>
          <p:cNvSpPr/>
          <p:nvPr/>
        </p:nvSpPr>
        <p:spPr>
          <a:xfrm>
            <a:off x="4605423" y="0"/>
            <a:ext cx="7586578" cy="6858000"/>
          </a:xfrm>
          <a:prstGeom prst="rect">
            <a:avLst/>
          </a:prstGeom>
          <a:solidFill>
            <a:schemeClr val="bg1"/>
          </a:solidFill>
          <a:ln>
            <a:noFill/>
          </a:ln>
          <a:effectLst>
            <a:outerShdw blurRad="228600" dist="25400" dir="540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57199" y="457200"/>
            <a:ext cx="3688868" cy="221231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72823" y="2826137"/>
            <a:ext cx="367350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0CF1A882-A300-45C5-B296-61F099B2F728}" type="datetime1">
              <a:rPr lang="en-US" smtClean="0"/>
              <a:t>9/21/2025</a:t>
            </a:fld>
            <a:endParaRPr lang="en-US"/>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163207" y="557785"/>
            <a:ext cx="6471008" cy="5742430"/>
          </a:xfrm>
          <a:blipFill>
            <a:blip r:embed="rId2">
              <a:alphaModFix amt="70000"/>
            </a:blip>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663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E31160-AF08-1CA6-A9BD-8666BB28452A}"/>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49279" y="441434"/>
            <a:ext cx="7638277" cy="3743005"/>
          </a:xfrm>
        </p:spPr>
        <p:txBody>
          <a:bodyPr vert="horz" lIns="91440" tIns="45720" rIns="91440" bIns="45720" rtlCol="0" anchor="t">
            <a:normAutofit/>
          </a:bodyPr>
          <a:lstStyle>
            <a:lvl1pPr>
              <a:defRPr lang="en-US" sz="7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9" y="5479642"/>
            <a:ext cx="7543001" cy="775044"/>
          </a:xfrm>
        </p:spPr>
        <p:txBody>
          <a:bodyPr vert="horz" lIns="91440" tIns="45720" rIns="91440" bIns="45720" rtlCol="0" anchor="ctr">
            <a:normAutofit/>
          </a:bodyPr>
          <a:lstStyle>
            <a:lvl1pPr marL="0" indent="0">
              <a:buNone/>
              <a:defRPr lang="en-US" sz="2400" dirty="0">
                <a:solidFill>
                  <a:schemeClr val="accent1"/>
                </a:solidFill>
              </a:defRPr>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3248D1D-0000-4046-B84B-B9CEFCDA17B6}" type="datetime1">
              <a:rPr lang="en-US" smtClean="0"/>
              <a:t>9/21/2025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74202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655738-04DB-F8B9-B985-BD4FFF625D43}"/>
              </a:ext>
              <a:ext uri="{C183D7F6-B498-43B3-948B-1728B52AA6E4}">
                <adec:decorative xmlns:adec="http://schemas.microsoft.com/office/drawing/2017/decorative" val="1"/>
              </a:ext>
            </a:extLst>
          </p:cNvPr>
          <p:cNvSpPr/>
          <p:nvPr/>
        </p:nvSpPr>
        <p:spPr>
          <a:xfrm>
            <a:off x="1" y="-5418"/>
            <a:ext cx="12191999" cy="2583080"/>
          </a:xfrm>
          <a:prstGeom prst="rect">
            <a:avLst/>
          </a:prstGeom>
          <a:solidFill>
            <a:schemeClr val="bg1">
              <a:alpha val="50000"/>
            </a:schemeClr>
          </a:solidFill>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835572"/>
            <a:ext cx="10894348" cy="1434662"/>
          </a:xfrm>
        </p:spPr>
        <p:txBody>
          <a:bodyPr anchor="b">
            <a:normAutofit/>
          </a:bodyPr>
          <a:lstStyle>
            <a:lvl1pPr>
              <a:defRPr sz="6000">
                <a:solidFill>
                  <a:schemeClr val="tx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61044" y="3593592"/>
            <a:ext cx="10890504" cy="2743200"/>
          </a:xfr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FB303336-736F-4DC6-8BCC-19A34886AFBB}"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933953646"/>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936B30-203F-4712-8AB4-D6468F071EE8}"/>
              </a:ext>
              <a:ext uri="{C183D7F6-B498-43B3-948B-1728B52AA6E4}">
                <adec:decorative xmlns:adec="http://schemas.microsoft.com/office/drawing/2017/decorative" val="1"/>
              </a:ext>
            </a:extLst>
          </p:cNvPr>
          <p:cNvSpPr/>
          <p:nvPr/>
        </p:nvSpPr>
        <p:spPr>
          <a:xfrm>
            <a:off x="1" y="-24264"/>
            <a:ext cx="12191999" cy="4299183"/>
          </a:xfrm>
          <a:prstGeom prst="rect">
            <a:avLst/>
          </a:prstGeom>
          <a:solidFill>
            <a:schemeClr val="bg1"/>
          </a:solidFill>
          <a:ln>
            <a:noFill/>
          </a:ln>
          <a:effectLst>
            <a:outerShdw blurRad="254000" dist="254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01111"/>
            <a:ext cx="8430767" cy="2940268"/>
          </a:xfrm>
        </p:spPr>
        <p:txBody>
          <a:bodyPr anchor="b">
            <a:normAutofit/>
          </a:bodyPr>
          <a:lstStyle>
            <a:lvl1pPr>
              <a:defRPr sz="60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200" y="4696445"/>
            <a:ext cx="8430639" cy="1279615"/>
          </a:xfrm>
        </p:spPr>
        <p:txBody>
          <a:bodyPr>
            <a:normAutofit/>
          </a:bodyPr>
          <a:lstStyle>
            <a:lvl1pPr marL="0" indent="0">
              <a:buNone/>
              <a:defRPr sz="2400">
                <a:solidFill>
                  <a:schemeClr val="tx2"/>
                </a:solidFill>
              </a:defRPr>
            </a:lvl1pPr>
            <a:lvl2pPr marL="228600" indent="0">
              <a:buNone/>
              <a:defRPr sz="2000">
                <a:solidFill>
                  <a:schemeClr val="tx2"/>
                </a:solidFill>
              </a:defRPr>
            </a:lvl2pPr>
            <a:lvl3pPr marL="457200" indent="0">
              <a:buNone/>
              <a:defRPr sz="1800">
                <a:solidFill>
                  <a:schemeClr val="tx2"/>
                </a:solidFill>
              </a:defRPr>
            </a:lvl3pPr>
            <a:lvl4pPr marL="685800" indent="0">
              <a:buNone/>
              <a:defRPr sz="1600">
                <a:solidFill>
                  <a:schemeClr val="tx2"/>
                </a:solidFill>
              </a:defRPr>
            </a:lvl4pPr>
            <a:lvl5pPr marL="914400" indent="0">
              <a:buNone/>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22EB525-A897-439A-8E04-7CB2CC010758}" type="datetime1">
              <a:rPr lang="en-US" smtClean="0"/>
              <a:t>9/21/2025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85318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E31160-AF08-1CA6-A9BD-8666BB28452A}"/>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49278" y="441434"/>
            <a:ext cx="7955280" cy="3743005"/>
          </a:xfrm>
        </p:spPr>
        <p:txBody>
          <a:bodyPr vert="horz" lIns="91440" tIns="45720" rIns="91440" bIns="45720" rtlCol="0" anchor="t">
            <a:normAutofit/>
          </a:bodyPr>
          <a:lstStyle>
            <a:lvl1pPr>
              <a:defRPr lang="en-US" sz="80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9" y="5479642"/>
            <a:ext cx="7866993" cy="775044"/>
          </a:xfrm>
        </p:spPr>
        <p:txBody>
          <a:bodyPr vert="horz" lIns="91440" tIns="45720" rIns="91440" bIns="45720" rtlCol="0" anchor="ctr">
            <a:normAutofit/>
          </a:bodyPr>
          <a:lstStyle>
            <a:lvl1pPr marL="0" indent="0">
              <a:buNone/>
              <a:defRPr lang="en-US" sz="2200" dirty="0"/>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0221960-FE29-4EC6-B6FC-C22016F1BE24}" type="datetime1">
              <a:rPr lang="en-US" smtClean="0"/>
              <a:t>9/21/2025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848442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F3B096F-F950-72C3-095D-2538032D98C8}"/>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9" y="925186"/>
            <a:ext cx="7876287" cy="3592629"/>
          </a:xfrm>
        </p:spPr>
        <p:txBody>
          <a:bodyPr vert="horz" lIns="91440" tIns="45720" rIns="91440" bIns="45720" rtlCol="0" anchor="b">
            <a:normAutofit/>
          </a:bodyPr>
          <a:lstStyle>
            <a:lvl1pPr>
              <a:defRPr lang="en-US" sz="72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8" y="5376439"/>
            <a:ext cx="7876287" cy="981451"/>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457199" y="6397585"/>
            <a:ext cx="4043855" cy="365125"/>
          </a:xfrm>
        </p:spPr>
        <p:txBody>
          <a:bodyPr/>
          <a:lstStyle/>
          <a:p>
            <a:fld id="{5D9D788B-2E73-40B9-BCA6-1E765B601FEF}" type="datetime1">
              <a:rPr lang="en-US" smtClean="0"/>
              <a:t>9/21/2025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962721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7" y="3507830"/>
            <a:ext cx="7772400" cy="2944368"/>
          </a:xfrm>
        </p:spPr>
        <p:txBody>
          <a:bodyPr vert="horz" lIns="91440" tIns="45720" rIns="91440" bIns="45720" rtlCol="0" anchor="b">
            <a:normAutofit/>
          </a:bodyPr>
          <a:lstStyle>
            <a:lvl1pPr>
              <a:defRPr lang="en-US" sz="8000" dirty="0">
                <a:solidFill>
                  <a:schemeClr val="accent1">
                    <a:lumMod val="20000"/>
                    <a:lumOff val="80000"/>
                  </a:schemeClr>
                </a:solidFill>
              </a:defRPr>
            </a:lvl1pPr>
          </a:lstStyle>
          <a:p>
            <a:pPr lvl="0"/>
            <a:r>
              <a:rPr lang="en-US"/>
              <a:t>Click to edit Master 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accent1">
                    <a:lumMod val="20000"/>
                    <a:lumOff val="80000"/>
                  </a:schemeClr>
                </a:solidFill>
              </a:defRPr>
            </a:lvl1pPr>
          </a:lstStyle>
          <a:p>
            <a:fld id="{C4D6F1DF-7200-4B91-8050-F635DAB9B966}" type="datetime1">
              <a:rPr lang="en-US" smtClean="0"/>
              <a:t>9/21/2025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accent1">
                    <a:lumMod val="20000"/>
                    <a:lumOff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accent1">
                    <a:lumMod val="20000"/>
                    <a:lumOff val="80000"/>
                  </a:schemeClr>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30329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84">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7" y="3507830"/>
            <a:ext cx="7772400" cy="2944368"/>
          </a:xfrm>
        </p:spPr>
        <p:txBody>
          <a:bodyPr vert="horz" lIns="91440" tIns="45720" rIns="91440" bIns="45720" rtlCol="0" anchor="b">
            <a:normAutofit/>
          </a:bodyPr>
          <a:lstStyle>
            <a:lvl1pPr>
              <a:defRPr lang="en-US" sz="8000" dirty="0">
                <a:solidFill>
                  <a:schemeClr val="accent1"/>
                </a:solidFill>
              </a:defRPr>
            </a:lvl1pPr>
          </a:lstStyle>
          <a:p>
            <a:pPr lvl="0"/>
            <a:r>
              <a:rPr lang="en-US"/>
              <a:t>Click to edit Master 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095D0CDF-3021-486C-B3C2-8B0F2ECF95F9}" type="datetime1">
              <a:rPr lang="en-US" smtClean="0"/>
              <a:t>9/21/2025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4352750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84">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nt">
            <a:extLst>
              <a:ext uri="{FF2B5EF4-FFF2-40B4-BE49-F238E27FC236}">
                <a16:creationId xmlns:a16="http://schemas.microsoft.com/office/drawing/2014/main" id="{F3CE03C6-DBD5-2C9E-3C9A-B3B83F63A567}"/>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7200" y="457200"/>
            <a:ext cx="10809026" cy="9702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7201" y="1595301"/>
            <a:ext cx="10809026" cy="47140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57199" y="6397586"/>
            <a:ext cx="4043855" cy="365125"/>
          </a:xfrm>
          <a:prstGeom prst="rect">
            <a:avLst/>
          </a:prstGeom>
        </p:spPr>
        <p:txBody>
          <a:bodyPr vert="horz" lIns="91440" tIns="45720" rIns="91440" bIns="45720" rtlCol="0" anchor="ctr"/>
          <a:lstStyle>
            <a:lvl1pPr algn="l">
              <a:defRPr sz="900">
                <a:solidFill>
                  <a:schemeClr val="tx2"/>
                </a:solidFill>
              </a:defRPr>
            </a:lvl1pPr>
          </a:lstStyle>
          <a:p>
            <a:fld id="{A2CB6EF1-C97E-4439-84B9-F600DFD8C04B}" type="datetime1">
              <a:rPr lang="en-US" smtClean="0"/>
              <a:t>9/21/2025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324193" y="6397586"/>
            <a:ext cx="3238130" cy="365125"/>
          </a:xfrm>
          <a:prstGeom prst="rect">
            <a:avLst/>
          </a:prstGeom>
        </p:spPr>
        <p:txBody>
          <a:bodyPr vert="horz" lIns="91440" tIns="45720" rIns="91440" bIns="45720" rtlCol="0" anchor="ctr"/>
          <a:lstStyle>
            <a:lvl1pPr algn="r">
              <a:defRPr sz="9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62323" y="6397586"/>
            <a:ext cx="530578" cy="365125"/>
          </a:xfrm>
          <a:prstGeom prst="rect">
            <a:avLst/>
          </a:prstGeom>
        </p:spPr>
        <p:txBody>
          <a:bodyPr vert="horz" lIns="91440" tIns="45720" rIns="91440" bIns="45720" rtlCol="0" anchor="ctr"/>
          <a:lstStyle>
            <a:lvl1pPr algn="ctr">
              <a:defRPr sz="1200" b="1">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40288441"/>
      </p:ext>
    </p:extLst>
  </p:cSld>
  <p:clrMap bg1="lt1" tx1="dk1" bg2="lt2" tx2="dk2" accent1="accent1" accent2="accent2" accent3="accent3" accent4="accent4" accent5="accent5" accent6="accent6" hlink="hlink" folHlink="folHlink"/>
  <p:sldLayoutIdLst>
    <p:sldLayoutId id="2147483712" r:id="rId1"/>
    <p:sldLayoutId id="2147483662" r:id="rId2"/>
    <p:sldLayoutId id="2147483698" r:id="rId3"/>
    <p:sldLayoutId id="2147483728" r:id="rId4"/>
    <p:sldLayoutId id="2147483777" r:id="rId5"/>
    <p:sldLayoutId id="2147483801" r:id="rId6"/>
    <p:sldLayoutId id="2147483800" r:id="rId7"/>
    <p:sldLayoutId id="2147483761" r:id="rId8"/>
    <p:sldLayoutId id="2147483760" r:id="rId9"/>
    <p:sldLayoutId id="2147483786" r:id="rId10"/>
    <p:sldLayoutId id="2147483788" r:id="rId11"/>
    <p:sldLayoutId id="2147483679" r:id="rId12"/>
    <p:sldLayoutId id="2147483680" r:id="rId13"/>
    <p:sldLayoutId id="2147483681" r:id="rId14"/>
    <p:sldLayoutId id="2147483682" r:id="rId15"/>
    <p:sldLayoutId id="2147483706" r:id="rId16"/>
    <p:sldLayoutId id="2147483789" r:id="rId17"/>
    <p:sldLayoutId id="2147483767" r:id="rId18"/>
    <p:sldLayoutId id="2147483689" r:id="rId19"/>
    <p:sldLayoutId id="2147483690" r:id="rId20"/>
    <p:sldLayoutId id="2147483707" r:id="rId21"/>
    <p:sldLayoutId id="2147483708" r:id="rId22"/>
    <p:sldLayoutId id="2147483692" r:id="rId23"/>
    <p:sldLayoutId id="2147483691" r:id="rId24"/>
    <p:sldLayoutId id="2147483733" r:id="rId25"/>
    <p:sldLayoutId id="2147483731" r:id="rId26"/>
    <p:sldLayoutId id="2147483780" r:id="rId27"/>
    <p:sldLayoutId id="2147483694" r:id="rId28"/>
    <p:sldLayoutId id="2147483726" r:id="rId29"/>
    <p:sldLayoutId id="2147483693" r:id="rId30"/>
    <p:sldLayoutId id="2147483672" r:id="rId31"/>
    <p:sldLayoutId id="2147483756" r:id="rId32"/>
    <p:sldLayoutId id="2147483757" r:id="rId33"/>
    <p:sldLayoutId id="2147483696" r:id="rId34"/>
    <p:sldLayoutId id="2147483796" r:id="rId35"/>
    <p:sldLayoutId id="2147483797" r:id="rId36"/>
    <p:sldLayoutId id="2147483798" r:id="rId37"/>
    <p:sldLayoutId id="2147483747" r:id="rId38"/>
    <p:sldLayoutId id="2147483749" r:id="rId39"/>
    <p:sldLayoutId id="2147483759" r:id="rId40"/>
    <p:sldLayoutId id="2147483790" r:id="rId41"/>
    <p:sldLayoutId id="2147483791" r:id="rId42"/>
    <p:sldLayoutId id="2147483792" r:id="rId43"/>
    <p:sldLayoutId id="2147483664" r:id="rId44"/>
    <p:sldLayoutId id="2147483665" r:id="rId45"/>
    <p:sldLayoutId id="2147483666" r:id="rId46"/>
    <p:sldLayoutId id="2147483667" r:id="rId47"/>
    <p:sldLayoutId id="2147483668" r:id="rId48"/>
    <p:sldLayoutId id="2147483784" r:id="rId49"/>
    <p:sldLayoutId id="2147483783" r:id="rId50"/>
    <p:sldLayoutId id="2147483687" r:id="rId51"/>
  </p:sldLayoutIdLst>
  <p:hf sldNum="0" hdr="0" ftr="0" dt="0"/>
  <p:txStyles>
    <p:titleStyle>
      <a:lvl1pPr algn="l" defTabSz="914400" rtl="0" eaLnBrk="1" latinLnBrk="0" hangingPunct="1">
        <a:lnSpc>
          <a:spcPct val="90000"/>
        </a:lnSpc>
        <a:spcBef>
          <a:spcPct val="0"/>
        </a:spcBef>
        <a:buNone/>
        <a:defRPr sz="2800" b="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251A-403A-32AE-9C6F-BB677E5045BA}"/>
              </a:ext>
            </a:extLst>
          </p:cNvPr>
          <p:cNvSpPr>
            <a:spLocks noGrp="1"/>
          </p:cNvSpPr>
          <p:nvPr>
            <p:ph type="ctrTitle"/>
          </p:nvPr>
        </p:nvSpPr>
        <p:spPr>
          <a:xfrm>
            <a:off x="457199" y="925186"/>
            <a:ext cx="7876287" cy="3592629"/>
          </a:xfrm>
        </p:spPr>
        <p:txBody>
          <a:bodyPr anchor="b">
            <a:normAutofit/>
          </a:bodyPr>
          <a:lstStyle/>
          <a:p>
            <a:r>
              <a:rPr lang="en-US" sz="6100"/>
              <a:t>Citizen Data Science in Action: Fabric Notebooks to Power BI in Minutes</a:t>
            </a:r>
          </a:p>
        </p:txBody>
      </p:sp>
      <p:sp>
        <p:nvSpPr>
          <p:cNvPr id="3" name="Subtitle 2">
            <a:extLst>
              <a:ext uri="{FF2B5EF4-FFF2-40B4-BE49-F238E27FC236}">
                <a16:creationId xmlns:a16="http://schemas.microsoft.com/office/drawing/2014/main" id="{1FEB260D-95DB-7B67-CAC4-B22E893CCD48}"/>
              </a:ext>
            </a:extLst>
          </p:cNvPr>
          <p:cNvSpPr>
            <a:spLocks noGrp="1"/>
          </p:cNvSpPr>
          <p:nvPr>
            <p:ph type="subTitle" idx="1"/>
          </p:nvPr>
        </p:nvSpPr>
        <p:spPr>
          <a:xfrm>
            <a:off x="457198" y="5376439"/>
            <a:ext cx="7876287" cy="981451"/>
          </a:xfrm>
        </p:spPr>
        <p:txBody>
          <a:bodyPr anchor="ctr">
            <a:normAutofit/>
          </a:bodyPr>
          <a:lstStyle/>
          <a:p>
            <a:r>
              <a:rPr lang="en-US"/>
              <a:t>Empowering users to create data insights rapidly</a:t>
            </a:r>
          </a:p>
        </p:txBody>
      </p:sp>
    </p:spTree>
    <p:extLst>
      <p:ext uri="{BB962C8B-B14F-4D97-AF65-F5344CB8AC3E}">
        <p14:creationId xmlns:p14="http://schemas.microsoft.com/office/powerpoint/2010/main" val="257540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9D19-F290-4B66-55C8-49CC17193D46}"/>
              </a:ext>
            </a:extLst>
          </p:cNvPr>
          <p:cNvSpPr>
            <a:spLocks noGrp="1"/>
          </p:cNvSpPr>
          <p:nvPr>
            <p:ph type="ctrTitle"/>
          </p:nvPr>
        </p:nvSpPr>
        <p:spPr>
          <a:xfrm>
            <a:off x="457197" y="3507830"/>
            <a:ext cx="7772400" cy="2944368"/>
          </a:xfrm>
        </p:spPr>
        <p:txBody>
          <a:bodyPr anchor="b">
            <a:normAutofit/>
          </a:bodyPr>
          <a:lstStyle/>
          <a:p>
            <a:r>
              <a:rPr lang="en-US"/>
              <a:t>Implementation Steps</a:t>
            </a:r>
          </a:p>
        </p:txBody>
      </p:sp>
    </p:spTree>
    <p:extLst>
      <p:ext uri="{BB962C8B-B14F-4D97-AF65-F5344CB8AC3E}">
        <p14:creationId xmlns:p14="http://schemas.microsoft.com/office/powerpoint/2010/main" val="81451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5960-D17D-80E9-BC9E-14D71D44C03E}"/>
              </a:ext>
            </a:extLst>
          </p:cNvPr>
          <p:cNvSpPr>
            <a:spLocks noGrp="1"/>
          </p:cNvSpPr>
          <p:nvPr>
            <p:ph type="title"/>
          </p:nvPr>
        </p:nvSpPr>
        <p:spPr>
          <a:xfrm>
            <a:off x="457200" y="457200"/>
            <a:ext cx="4380272" cy="1453896"/>
          </a:xfrm>
        </p:spPr>
        <p:txBody>
          <a:bodyPr anchor="t">
            <a:normAutofit/>
          </a:bodyPr>
          <a:lstStyle/>
          <a:p>
            <a:r>
              <a:rPr lang="en-US"/>
              <a:t>Workflow Execution</a:t>
            </a:r>
          </a:p>
        </p:txBody>
      </p:sp>
      <p:pic>
        <p:nvPicPr>
          <p:cNvPr id="5" name="Content Placeholder 4" descr="Cloud computing digital concept">
            <a:extLst>
              <a:ext uri="{FF2B5EF4-FFF2-40B4-BE49-F238E27FC236}">
                <a16:creationId xmlns:a16="http://schemas.microsoft.com/office/drawing/2014/main" id="{B32DFC1A-728E-44D6-8FB4-76AEFDA74BAB}"/>
              </a:ext>
            </a:extLst>
          </p:cNvPr>
          <p:cNvPicPr>
            <a:picLocks noGrp="1" noChangeAspect="1"/>
          </p:cNvPicPr>
          <p:nvPr>
            <p:ph type="pic" sz="quarter" idx="13"/>
          </p:nvPr>
        </p:nvPicPr>
        <p:blipFill>
          <a:blip r:embed="rId3"/>
          <a:srcRect l="29582" r="3332" b="-2"/>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3BFA6A08-1D0C-A142-3550-EF2C48403A5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Data Upload to Lakehouse</a:t>
            </a:r>
          </a:p>
          <a:p>
            <a:pPr marL="0" lvl="1" indent="0">
              <a:buFont typeface="Arial" panose="020B0604020202020204" pitchFamily="34" charset="0"/>
              <a:buNone/>
            </a:pPr>
            <a:r>
              <a:t>The sample customer dataset is uploaded to Microsoft Fabric's Lakehouse as the first step in the workflow.</a:t>
            </a:r>
            <a:endParaRPr lang="en-US"/>
          </a:p>
          <a:p>
            <a:pPr marL="0" indent="0">
              <a:spcBef>
                <a:spcPts val="2500"/>
              </a:spcBef>
              <a:buFont typeface="Arial" panose="020B0604020202020204" pitchFamily="34" charset="0"/>
              <a:buNone/>
            </a:pPr>
            <a:r>
              <a:rPr lang="en-US" b="1"/>
              <a:t>Data Preprocessing with Python</a:t>
            </a:r>
          </a:p>
          <a:p>
            <a:pPr marL="0" lvl="1" indent="0">
              <a:buFont typeface="Arial" panose="020B0604020202020204" pitchFamily="34" charset="0"/>
              <a:buNone/>
            </a:pPr>
            <a:r>
              <a:t>Python Notebook is used to load, encode categorical variables, and scale numerical features for analysis.</a:t>
            </a:r>
            <a:endParaRPr lang="en-US"/>
          </a:p>
          <a:p>
            <a:pPr marL="0" indent="0">
              <a:spcBef>
                <a:spcPts val="2500"/>
              </a:spcBef>
              <a:buFont typeface="Arial" panose="020B0604020202020204" pitchFamily="34" charset="0"/>
              <a:buNone/>
            </a:pPr>
            <a:r>
              <a:rPr lang="en-US" b="1"/>
              <a:t>K-Means Clustering Analysis</a:t>
            </a:r>
          </a:p>
          <a:p>
            <a:pPr marL="0" lvl="1" indent="0">
              <a:buFont typeface="Arial" panose="020B0604020202020204" pitchFamily="34" charset="0"/>
              <a:buNone/>
            </a:pPr>
            <a:r>
              <a:t>K-Means clustering segments customers based on attributes like age, income, and spending score.</a:t>
            </a:r>
            <a:endParaRPr lang="en-US"/>
          </a:p>
          <a:p>
            <a:pPr marL="0" indent="0">
              <a:spcBef>
                <a:spcPts val="2500"/>
              </a:spcBef>
              <a:buFont typeface="Arial" panose="020B0604020202020204" pitchFamily="34" charset="0"/>
              <a:buNone/>
            </a:pPr>
            <a:r>
              <a:rPr lang="en-US" b="1"/>
              <a:t>Visualization and Integration</a:t>
            </a:r>
          </a:p>
          <a:p>
            <a:pPr marL="0" lvl="1" indent="0">
              <a:buFont typeface="Arial" panose="020B0604020202020204" pitchFamily="34" charset="0"/>
              <a:buNone/>
            </a:pPr>
            <a:r>
              <a:t>Cluster results are visualized via scatter plots and saved to CSV for Power BI integration and reporting.</a:t>
            </a:r>
            <a:endParaRPr lang="en-US"/>
          </a:p>
        </p:txBody>
      </p:sp>
    </p:spTree>
    <p:extLst>
      <p:ext uri="{BB962C8B-B14F-4D97-AF65-F5344CB8AC3E}">
        <p14:creationId xmlns:p14="http://schemas.microsoft.com/office/powerpoint/2010/main" val="3542196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EEB1D-E283-36EC-7BC7-27DD3FD21F63}"/>
              </a:ext>
            </a:extLst>
          </p:cNvPr>
          <p:cNvSpPr>
            <a:spLocks noGrp="1"/>
          </p:cNvSpPr>
          <p:nvPr>
            <p:ph type="ctrTitle"/>
          </p:nvPr>
        </p:nvSpPr>
        <p:spPr>
          <a:xfrm>
            <a:off x="457197" y="3507830"/>
            <a:ext cx="7772400" cy="2944368"/>
          </a:xfrm>
        </p:spPr>
        <p:txBody>
          <a:bodyPr anchor="b">
            <a:normAutofit/>
          </a:bodyPr>
          <a:lstStyle/>
          <a:p>
            <a:r>
              <a:rPr lang="en-US"/>
              <a:t>Power BI Dashboard</a:t>
            </a:r>
          </a:p>
        </p:txBody>
      </p:sp>
    </p:spTree>
    <p:extLst>
      <p:ext uri="{BB962C8B-B14F-4D97-AF65-F5344CB8AC3E}">
        <p14:creationId xmlns:p14="http://schemas.microsoft.com/office/powerpoint/2010/main" val="1284248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5A0-F32D-45DE-01AB-8C7C07A145E2}"/>
              </a:ext>
            </a:extLst>
          </p:cNvPr>
          <p:cNvSpPr>
            <a:spLocks noGrp="1"/>
          </p:cNvSpPr>
          <p:nvPr>
            <p:ph type="title"/>
          </p:nvPr>
        </p:nvSpPr>
        <p:spPr>
          <a:xfrm>
            <a:off x="457199" y="457200"/>
            <a:ext cx="4482573" cy="1453896"/>
          </a:xfrm>
        </p:spPr>
        <p:txBody>
          <a:bodyPr anchor="t">
            <a:normAutofit/>
          </a:bodyPr>
          <a:lstStyle/>
          <a:p>
            <a:r>
              <a:rPr lang="en-US"/>
              <a:t>Dashboard Features</a:t>
            </a:r>
          </a:p>
        </p:txBody>
      </p:sp>
      <p:pic>
        <p:nvPicPr>
          <p:cNvPr id="5" name="Content Placeholder 4" descr="Financial graphs on a dark display">
            <a:extLst>
              <a:ext uri="{FF2B5EF4-FFF2-40B4-BE49-F238E27FC236}">
                <a16:creationId xmlns:a16="http://schemas.microsoft.com/office/drawing/2014/main" id="{93673302-4460-42A8-A2BF-90F63037AB58}"/>
              </a:ext>
            </a:extLst>
          </p:cNvPr>
          <p:cNvPicPr>
            <a:picLocks noGrp="1" noChangeAspect="1"/>
          </p:cNvPicPr>
          <p:nvPr>
            <p:ph type="pic" sz="quarter" idx="13"/>
          </p:nvPr>
        </p:nvPicPr>
        <p:blipFill>
          <a:blip r:embed="rId3"/>
          <a:srcRect l="14167" r="19461"/>
          <a:stretch>
            <a:fillRect/>
          </a:stretch>
        </p:blipFill>
        <p:spPr>
          <a:xfrm>
            <a:off x="559502" y="2175642"/>
            <a:ext cx="4380271" cy="4124756"/>
          </a:xfrm>
          <a:prstGeom prst="rect">
            <a:avLst/>
          </a:prstGeom>
          <a:noFill/>
        </p:spPr>
      </p:pic>
      <p:sp>
        <p:nvSpPr>
          <p:cNvPr id="4" name="Content Placeholder 3">
            <a:extLst>
              <a:ext uri="{FF2B5EF4-FFF2-40B4-BE49-F238E27FC236}">
                <a16:creationId xmlns:a16="http://schemas.microsoft.com/office/drawing/2014/main" id="{B2AD1BBF-C02C-6021-B2CB-2F59FEBD433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Clustered Bar Chart</a:t>
            </a:r>
          </a:p>
          <a:p>
            <a:pPr marL="0" lvl="1" indent="0">
              <a:buFont typeface="Arial" panose="020B0604020202020204" pitchFamily="34" charset="0"/>
              <a:buNone/>
            </a:pPr>
            <a:r>
              <a:t>Bar chart visualizes the number of customers in each segment clearly and effectively.</a:t>
            </a:r>
            <a:endParaRPr lang="en-US"/>
          </a:p>
          <a:p>
            <a:pPr marL="0" indent="0">
              <a:spcBef>
                <a:spcPts val="2500"/>
              </a:spcBef>
              <a:buFont typeface="Arial" panose="020B0604020202020204" pitchFamily="34" charset="0"/>
              <a:buNone/>
            </a:pPr>
            <a:r>
              <a:rPr lang="en-US" b="1"/>
              <a:t>Scatter Plot Analysis</a:t>
            </a:r>
          </a:p>
          <a:p>
            <a:pPr marL="0" lvl="1" indent="0">
              <a:buFont typeface="Arial" panose="020B0604020202020204" pitchFamily="34" charset="0"/>
              <a:buNone/>
            </a:pPr>
            <a:r>
              <a:t>Scatter plot displays the relationship between annual income and spending score by cluster color.</a:t>
            </a:r>
            <a:endParaRPr lang="en-US"/>
          </a:p>
          <a:p>
            <a:pPr marL="0" indent="0">
              <a:spcBef>
                <a:spcPts val="2500"/>
              </a:spcBef>
              <a:buFont typeface="Arial" panose="020B0604020202020204" pitchFamily="34" charset="0"/>
              <a:buNone/>
            </a:pPr>
            <a:r>
              <a:rPr lang="en-US" b="1"/>
              <a:t>Interactive Filters</a:t>
            </a:r>
          </a:p>
          <a:p>
            <a:pPr marL="0" lvl="1" indent="0">
              <a:buFont typeface="Arial" panose="020B0604020202020204" pitchFamily="34" charset="0"/>
              <a:buNone/>
            </a:pPr>
            <a:r>
              <a:t>Slicers enable filtering data by region and gender for focused insights and exploration.</a:t>
            </a:r>
            <a:endParaRPr lang="en-US"/>
          </a:p>
          <a:p>
            <a:pPr marL="0" indent="0">
              <a:spcBef>
                <a:spcPts val="2500"/>
              </a:spcBef>
              <a:buFont typeface="Arial" panose="020B0604020202020204" pitchFamily="34" charset="0"/>
              <a:buNone/>
            </a:pPr>
            <a:r>
              <a:rPr lang="en-US" b="1"/>
              <a:t>Summary Cards and Table</a:t>
            </a:r>
          </a:p>
          <a:p>
            <a:pPr marL="0" lvl="1" indent="0">
              <a:buFont typeface="Arial" panose="020B0604020202020204" pitchFamily="34" charset="0"/>
              <a:buNone/>
            </a:pPr>
            <a:r>
              <a:t>Cards show average income and spending per cluster; table lists detailed customer info and segments.</a:t>
            </a:r>
            <a:endParaRPr lang="en-US"/>
          </a:p>
        </p:txBody>
      </p:sp>
    </p:spTree>
    <p:extLst>
      <p:ext uri="{BB962C8B-B14F-4D97-AF65-F5344CB8AC3E}">
        <p14:creationId xmlns:p14="http://schemas.microsoft.com/office/powerpoint/2010/main" val="714705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7739-10DD-ECF3-B43E-E56761B25723}"/>
              </a:ext>
            </a:extLst>
          </p:cNvPr>
          <p:cNvSpPr>
            <a:spLocks noGrp="1"/>
          </p:cNvSpPr>
          <p:nvPr>
            <p:ph type="ctrTitle"/>
          </p:nvPr>
        </p:nvSpPr>
        <p:spPr>
          <a:xfrm>
            <a:off x="457197" y="3507830"/>
            <a:ext cx="7772400" cy="2944368"/>
          </a:xfrm>
        </p:spPr>
        <p:txBody>
          <a:bodyPr anchor="b">
            <a:normAutofit/>
          </a:bodyPr>
          <a:lstStyle/>
          <a:p>
            <a:r>
              <a:rPr lang="en-US"/>
              <a:t>Direct Lake Connectivity</a:t>
            </a:r>
          </a:p>
        </p:txBody>
      </p:sp>
    </p:spTree>
    <p:extLst>
      <p:ext uri="{BB962C8B-B14F-4D97-AF65-F5344CB8AC3E}">
        <p14:creationId xmlns:p14="http://schemas.microsoft.com/office/powerpoint/2010/main" val="32000628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C8EFD-FC84-78C3-41C8-195980B08101}"/>
              </a:ext>
            </a:extLst>
          </p:cNvPr>
          <p:cNvSpPr>
            <a:spLocks noGrp="1"/>
          </p:cNvSpPr>
          <p:nvPr>
            <p:ph type="title"/>
          </p:nvPr>
        </p:nvSpPr>
        <p:spPr>
          <a:xfrm>
            <a:off x="457200" y="457200"/>
            <a:ext cx="4380272" cy="1453896"/>
          </a:xfrm>
        </p:spPr>
        <p:txBody>
          <a:bodyPr anchor="t">
            <a:normAutofit/>
          </a:bodyPr>
          <a:lstStyle/>
          <a:p>
            <a:r>
              <a:rPr lang="en-US"/>
              <a:t>Connecting Power BI to Fabric</a:t>
            </a:r>
          </a:p>
        </p:txBody>
      </p:sp>
      <p:pic>
        <p:nvPicPr>
          <p:cNvPr id="5" name="Content Placeholder 4" descr="Cloud Computing">
            <a:extLst>
              <a:ext uri="{FF2B5EF4-FFF2-40B4-BE49-F238E27FC236}">
                <a16:creationId xmlns:a16="http://schemas.microsoft.com/office/drawing/2014/main" id="{4D2AA90A-EBB5-43AD-8A65-08EB5FCA0A4C}"/>
              </a:ext>
            </a:extLst>
          </p:cNvPr>
          <p:cNvPicPr>
            <a:picLocks noGrp="1" noChangeAspect="1"/>
          </p:cNvPicPr>
          <p:nvPr>
            <p:ph type="pic" sz="quarter" idx="13"/>
          </p:nvPr>
        </p:nvPicPr>
        <p:blipFill>
          <a:blip r:embed="rId3"/>
          <a:srcRect l="18" r="20675" b="1"/>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6E0222EF-B1BF-A071-2772-97760D75A8B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Initiating Connection</a:t>
            </a:r>
          </a:p>
          <a:p>
            <a:pPr marL="0" lvl="1" indent="0">
              <a:buFont typeface="Arial" panose="020B0604020202020204" pitchFamily="34" charset="0"/>
              <a:buNone/>
            </a:pPr>
            <a:r>
              <a:t>Users start by opening Power BI Desktop or service and selecting the Lakehouse connector for Fabric integration.</a:t>
            </a:r>
            <a:endParaRPr lang="en-US"/>
          </a:p>
          <a:p>
            <a:pPr marL="0" indent="0">
              <a:spcBef>
                <a:spcPts val="2500"/>
              </a:spcBef>
              <a:buFont typeface="Arial" panose="020B0604020202020204" pitchFamily="34" charset="0"/>
              <a:buNone/>
            </a:pPr>
            <a:r>
              <a:rPr lang="en-US" b="1"/>
              <a:t>Authentication Process</a:t>
            </a:r>
          </a:p>
          <a:p>
            <a:pPr marL="0" lvl="1" indent="0">
              <a:buFont typeface="Arial" panose="020B0604020202020204" pitchFamily="34" charset="0"/>
              <a:buNone/>
            </a:pPr>
            <a:r>
              <a:t>Authentication is done using Microsoft 365 credentials to securely connect Power BI with Fabric Lakehouse.</a:t>
            </a:r>
            <a:endParaRPr lang="en-US"/>
          </a:p>
          <a:p>
            <a:pPr marL="0" indent="0">
              <a:spcBef>
                <a:spcPts val="2500"/>
              </a:spcBef>
              <a:buFont typeface="Arial" panose="020B0604020202020204" pitchFamily="34" charset="0"/>
              <a:buNone/>
            </a:pPr>
            <a:r>
              <a:rPr lang="en-US" b="1"/>
              <a:t>Loading Data</a:t>
            </a:r>
          </a:p>
          <a:p>
            <a:pPr marL="0" lvl="1" indent="0">
              <a:buFont typeface="Arial" panose="020B0604020202020204" pitchFamily="34" charset="0"/>
              <a:buNone/>
            </a:pPr>
            <a:r>
              <a:t>Users select the workspace and Lakehouse, then load the segmented customer table for analysis.</a:t>
            </a:r>
            <a:endParaRPr lang="en-US"/>
          </a:p>
          <a:p>
            <a:pPr marL="0" indent="0">
              <a:spcBef>
                <a:spcPts val="2500"/>
              </a:spcBef>
              <a:buFont typeface="Arial" panose="020B0604020202020204" pitchFamily="34" charset="0"/>
              <a:buNone/>
            </a:pPr>
            <a:r>
              <a:rPr lang="en-US" b="1"/>
              <a:t>Direct Lake Connectivity Benefits</a:t>
            </a:r>
          </a:p>
          <a:p>
            <a:pPr marL="0" lvl="1" indent="0">
              <a:buFont typeface="Arial" panose="020B0604020202020204" pitchFamily="34" charset="0"/>
              <a:buNone/>
            </a:pPr>
            <a:r>
              <a:t>Direct Lake enables real-time querying without data import, ideal for large datasets and interactive reports.</a:t>
            </a:r>
            <a:endParaRPr lang="en-US"/>
          </a:p>
        </p:txBody>
      </p:sp>
    </p:spTree>
    <p:extLst>
      <p:ext uri="{BB962C8B-B14F-4D97-AF65-F5344CB8AC3E}">
        <p14:creationId xmlns:p14="http://schemas.microsoft.com/office/powerpoint/2010/main" val="541033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E10E-9C20-5EEF-A69D-23C2524BE554}"/>
              </a:ext>
            </a:extLst>
          </p:cNvPr>
          <p:cNvSpPr>
            <a:spLocks noGrp="1"/>
          </p:cNvSpPr>
          <p:nvPr>
            <p:ph type="ctrTitle"/>
          </p:nvPr>
        </p:nvSpPr>
        <p:spPr>
          <a:xfrm>
            <a:off x="457197" y="3507830"/>
            <a:ext cx="7772400" cy="2944368"/>
          </a:xfrm>
        </p:spPr>
        <p:txBody>
          <a:bodyPr anchor="b">
            <a:normAutofit/>
          </a:bodyPr>
          <a:lstStyle/>
          <a:p>
            <a:r>
              <a:rPr lang="en-US"/>
              <a:t>Conclusion</a:t>
            </a:r>
          </a:p>
        </p:txBody>
      </p:sp>
    </p:spTree>
    <p:extLst>
      <p:ext uri="{BB962C8B-B14F-4D97-AF65-F5344CB8AC3E}">
        <p14:creationId xmlns:p14="http://schemas.microsoft.com/office/powerpoint/2010/main" val="2233279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71D-6BA4-1F6A-2A77-5986481E60EC}"/>
              </a:ext>
            </a:extLst>
          </p:cNvPr>
          <p:cNvSpPr>
            <a:spLocks noGrp="1"/>
          </p:cNvSpPr>
          <p:nvPr>
            <p:ph type="title"/>
          </p:nvPr>
        </p:nvSpPr>
        <p:spPr>
          <a:xfrm>
            <a:off x="457199" y="457200"/>
            <a:ext cx="4482573" cy="1453896"/>
          </a:xfrm>
        </p:spPr>
        <p:txBody>
          <a:bodyPr anchor="t">
            <a:normAutofit/>
          </a:bodyPr>
          <a:lstStyle/>
          <a:p>
            <a:r>
              <a:rPr lang="en-US"/>
              <a:t>Summary and Impact</a:t>
            </a:r>
          </a:p>
        </p:txBody>
      </p:sp>
      <p:pic>
        <p:nvPicPr>
          <p:cNvPr id="5" name="Content Placeholder 4" descr="Young businessman reading sales reports">
            <a:extLst>
              <a:ext uri="{FF2B5EF4-FFF2-40B4-BE49-F238E27FC236}">
                <a16:creationId xmlns:a16="http://schemas.microsoft.com/office/drawing/2014/main" id="{C57085FF-EAF7-4EFE-BAD7-561F66EF908E}"/>
              </a:ext>
            </a:extLst>
          </p:cNvPr>
          <p:cNvPicPr>
            <a:picLocks noGrp="1" noChangeAspect="1"/>
          </p:cNvPicPr>
          <p:nvPr>
            <p:ph type="pic" sz="quarter" idx="13"/>
          </p:nvPr>
        </p:nvPicPr>
        <p:blipFill>
          <a:blip r:embed="rId3"/>
          <a:srcRect l="25964" r="3153" b="3"/>
          <a:stretch>
            <a:fillRect/>
          </a:stretch>
        </p:blipFill>
        <p:spPr>
          <a:xfrm>
            <a:off x="559502" y="2175642"/>
            <a:ext cx="4380271" cy="4124756"/>
          </a:xfrm>
          <a:prstGeom prst="rect">
            <a:avLst/>
          </a:prstGeom>
          <a:noFill/>
        </p:spPr>
      </p:pic>
      <p:sp>
        <p:nvSpPr>
          <p:cNvPr id="4" name="Content Placeholder 3">
            <a:extLst>
              <a:ext uri="{FF2B5EF4-FFF2-40B4-BE49-F238E27FC236}">
                <a16:creationId xmlns:a16="http://schemas.microsoft.com/office/drawing/2014/main" id="{CDF234DC-07B7-45FA-5700-F8ADD724992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Democratizing Data Science</a:t>
            </a:r>
          </a:p>
          <a:p>
            <a:pPr marL="0" lvl="1" indent="0">
              <a:buFont typeface="Arial" panose="020B0604020202020204" pitchFamily="34" charset="0"/>
              <a:buNone/>
            </a:pPr>
            <a:r>
              <a:t>Microsoft Fabric enables business users to independently derive insights through accessible data science tools.</a:t>
            </a:r>
            <a:endParaRPr lang="en-US"/>
          </a:p>
          <a:p>
            <a:pPr marL="0" indent="0">
              <a:spcBef>
                <a:spcPts val="2500"/>
              </a:spcBef>
              <a:buFont typeface="Arial" panose="020B0604020202020204" pitchFamily="34" charset="0"/>
              <a:buNone/>
            </a:pPr>
            <a:r>
              <a:rPr lang="en-US" b="1"/>
              <a:t>Integrated Analytics Environment</a:t>
            </a:r>
          </a:p>
          <a:p>
            <a:pPr marL="0" lvl="1" indent="0">
              <a:buFont typeface="Arial" panose="020B0604020202020204" pitchFamily="34" charset="0"/>
              <a:buNone/>
            </a:pPr>
            <a:r>
              <a:t>Combining Fabric Notebooks with Power BI allows seamless customer segmentation and data visualization.</a:t>
            </a:r>
            <a:endParaRPr lang="en-US"/>
          </a:p>
          <a:p>
            <a:pPr marL="0" indent="0">
              <a:spcBef>
                <a:spcPts val="2500"/>
              </a:spcBef>
              <a:buFont typeface="Arial" panose="020B0604020202020204" pitchFamily="34" charset="0"/>
              <a:buNone/>
            </a:pPr>
            <a:r>
              <a:rPr lang="en-US" b="1"/>
              <a:t>Enhanced Collaboration and Productivity</a:t>
            </a:r>
          </a:p>
          <a:p>
            <a:pPr marL="0" lvl="1" indent="0">
              <a:buFont typeface="Arial" panose="020B0604020202020204" pitchFamily="34" charset="0"/>
              <a:buNone/>
            </a:pPr>
            <a:r>
              <a:t>Integration fosters teamwork between technical and non-technical teams, boosting productivity and data-driven culture.</a:t>
            </a:r>
            <a:endParaRPr lang="en-US"/>
          </a:p>
          <a:p>
            <a:pPr marL="0" indent="0">
              <a:spcBef>
                <a:spcPts val="2500"/>
              </a:spcBef>
              <a:buFont typeface="Arial" panose="020B0604020202020204" pitchFamily="34" charset="0"/>
              <a:buNone/>
            </a:pPr>
            <a:r>
              <a:rPr lang="en-US" b="1"/>
              <a:t>Empowering Organizations</a:t>
            </a:r>
          </a:p>
          <a:p>
            <a:pPr marL="0" lvl="1" indent="0">
              <a:buFont typeface="Arial" panose="020B0604020202020204" pitchFamily="34" charset="0"/>
              <a:buNone/>
            </a:pPr>
            <a:r>
              <a:t>This approach models how organizations can empower their workforce with accessible analytics tools and insights.</a:t>
            </a:r>
            <a:endParaRPr lang="en-US"/>
          </a:p>
        </p:txBody>
      </p:sp>
    </p:spTree>
    <p:extLst>
      <p:ext uri="{BB962C8B-B14F-4D97-AF65-F5344CB8AC3E}">
        <p14:creationId xmlns:p14="http://schemas.microsoft.com/office/powerpoint/2010/main" val="3821962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F4A9-3893-53D5-CA45-63B9224FBF12}"/>
              </a:ext>
            </a:extLst>
          </p:cNvPr>
          <p:cNvSpPr>
            <a:spLocks noGrp="1"/>
          </p:cNvSpPr>
          <p:nvPr>
            <p:ph type="ctrTitle"/>
          </p:nvPr>
        </p:nvSpPr>
        <p:spPr>
          <a:xfrm>
            <a:off x="457197" y="3507830"/>
            <a:ext cx="7772400" cy="2944368"/>
          </a:xfrm>
        </p:spPr>
        <p:txBody>
          <a:bodyPr anchor="b">
            <a:normAutofit/>
          </a:bodyPr>
          <a:lstStyle/>
          <a:p>
            <a:r>
              <a:rPr lang="en-US"/>
              <a:t>Introduction</a:t>
            </a:r>
          </a:p>
        </p:txBody>
      </p:sp>
    </p:spTree>
    <p:extLst>
      <p:ext uri="{BB962C8B-B14F-4D97-AF65-F5344CB8AC3E}">
        <p14:creationId xmlns:p14="http://schemas.microsoft.com/office/powerpoint/2010/main" val="3636068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43CD-23A1-4932-F6D1-6BE02FD9AEF9}"/>
              </a:ext>
            </a:extLst>
          </p:cNvPr>
          <p:cNvSpPr>
            <a:spLocks noGrp="1"/>
          </p:cNvSpPr>
          <p:nvPr>
            <p:ph type="title"/>
          </p:nvPr>
        </p:nvSpPr>
        <p:spPr>
          <a:xfrm>
            <a:off x="7242526" y="457200"/>
            <a:ext cx="4437283" cy="1410020"/>
          </a:xfrm>
        </p:spPr>
        <p:txBody>
          <a:bodyPr anchor="b">
            <a:normAutofit/>
          </a:bodyPr>
          <a:lstStyle/>
          <a:p>
            <a:r>
              <a:rPr lang="en-US"/>
              <a:t>Citizen Data Science in Action</a:t>
            </a:r>
          </a:p>
        </p:txBody>
      </p:sp>
      <p:pic>
        <p:nvPicPr>
          <p:cNvPr id="5" name="Content Placeholder 4" descr="Close up photo of man hands writing notes on a business report while standing at office desk with a laptop and notebook.">
            <a:extLst>
              <a:ext uri="{FF2B5EF4-FFF2-40B4-BE49-F238E27FC236}">
                <a16:creationId xmlns:a16="http://schemas.microsoft.com/office/drawing/2014/main" id="{CD4BA6B4-6592-4ACB-B1E2-C1EF9BE0D6FA}"/>
              </a:ext>
            </a:extLst>
          </p:cNvPr>
          <p:cNvPicPr>
            <a:picLocks noGrp="1" noChangeAspect="1"/>
          </p:cNvPicPr>
          <p:nvPr>
            <p:ph type="pic" sz="quarter" idx="13"/>
          </p:nvPr>
        </p:nvPicPr>
        <p:blipFill>
          <a:blip r:embed="rId3"/>
          <a:srcRect l="16729" r="17853" b="-1"/>
          <a:stretch>
            <a:fillRect/>
          </a:stretch>
        </p:blipFill>
        <p:spPr>
          <a:xfrm>
            <a:off x="20" y="10"/>
            <a:ext cx="6721048" cy="6857990"/>
          </a:xfrm>
          <a:prstGeom prst="rect">
            <a:avLst/>
          </a:prstGeom>
          <a:noFill/>
        </p:spPr>
      </p:pic>
      <p:sp>
        <p:nvSpPr>
          <p:cNvPr id="4" name="Content Placeholder 3">
            <a:extLst>
              <a:ext uri="{FF2B5EF4-FFF2-40B4-BE49-F238E27FC236}">
                <a16:creationId xmlns:a16="http://schemas.microsoft.com/office/drawing/2014/main" id="{3F61DB52-1D55-1AB9-AFDA-8883B71818AC}"/>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42463" y="2034314"/>
            <a:ext cx="4437283" cy="4274411"/>
          </a:xfrm>
        </p:spPr>
        <p:txBody>
          <a:bodyPr>
            <a:normAutofit/>
          </a:bodyPr>
          <a:lstStyle/>
          <a:p>
            <a:pPr marL="0" indent="0">
              <a:spcBef>
                <a:spcPts val="2500"/>
              </a:spcBef>
              <a:buFont typeface="Arial" panose="020B0604020202020204" pitchFamily="34" charset="0"/>
              <a:buNone/>
            </a:pPr>
            <a:r>
              <a:rPr lang="en-US" b="1"/>
              <a:t>Empowering Business Users</a:t>
            </a:r>
          </a:p>
          <a:p>
            <a:pPr marL="0" lvl="1" indent="0">
              <a:buFont typeface="Arial" panose="020B0604020202020204" pitchFamily="34" charset="0"/>
              <a:buNone/>
            </a:pPr>
            <a:r>
              <a:t>Citizen data scientists can independently analyze and visualize data without heavy technical support.</a:t>
            </a:r>
            <a:endParaRPr lang="en-US"/>
          </a:p>
          <a:p>
            <a:pPr marL="0" indent="0">
              <a:spcBef>
                <a:spcPts val="2500"/>
              </a:spcBef>
              <a:buFont typeface="Arial" panose="020B0604020202020204" pitchFamily="34" charset="0"/>
              <a:buNone/>
            </a:pPr>
            <a:r>
              <a:rPr lang="en-US" b="1"/>
              <a:t>Leveraging Microsoft Fabric</a:t>
            </a:r>
          </a:p>
          <a:p>
            <a:pPr marL="0" lvl="1" indent="0">
              <a:buFont typeface="Arial" panose="020B0604020202020204" pitchFamily="34" charset="0"/>
              <a:buNone/>
            </a:pPr>
            <a:r>
              <a:t>Microsoft Fabric provides low-code tools for data ingestion, analysis, and visualization to simplify data science tasks.</a:t>
            </a:r>
            <a:endParaRPr lang="en-US"/>
          </a:p>
          <a:p>
            <a:pPr marL="0" indent="0">
              <a:spcBef>
                <a:spcPts val="2500"/>
              </a:spcBef>
              <a:buFont typeface="Arial" panose="020B0604020202020204" pitchFamily="34" charset="0"/>
              <a:buNone/>
            </a:pPr>
            <a:r>
              <a:rPr lang="en-US" b="1"/>
              <a:t>Seamless Integration with Power BI</a:t>
            </a:r>
          </a:p>
          <a:p>
            <a:pPr marL="0" lvl="1" indent="0">
              <a:buFont typeface="Arial" panose="020B0604020202020204" pitchFamily="34" charset="0"/>
              <a:buNone/>
            </a:pPr>
            <a:r>
              <a:t>Insights from Fabric Notebooks can be easily converted into interactive Power BI dashboards for real-time decisions.</a:t>
            </a:r>
            <a:endParaRPr lang="en-US"/>
          </a:p>
        </p:txBody>
      </p:sp>
    </p:spTree>
    <p:extLst>
      <p:ext uri="{BB962C8B-B14F-4D97-AF65-F5344CB8AC3E}">
        <p14:creationId xmlns:p14="http://schemas.microsoft.com/office/powerpoint/2010/main" val="1137417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448E-7E64-5F79-AFAA-5BB7D95556F8}"/>
              </a:ext>
            </a:extLst>
          </p:cNvPr>
          <p:cNvSpPr>
            <a:spLocks noGrp="1"/>
          </p:cNvSpPr>
          <p:nvPr>
            <p:ph type="ctrTitle"/>
          </p:nvPr>
        </p:nvSpPr>
        <p:spPr>
          <a:xfrm>
            <a:off x="457197" y="3507830"/>
            <a:ext cx="7772400" cy="2944368"/>
          </a:xfrm>
        </p:spPr>
        <p:txBody>
          <a:bodyPr anchor="b">
            <a:normAutofit/>
          </a:bodyPr>
          <a:lstStyle/>
          <a:p>
            <a:r>
              <a:rPr lang="en-US"/>
              <a:t>Project Overview and Objectives</a:t>
            </a:r>
          </a:p>
        </p:txBody>
      </p:sp>
    </p:spTree>
    <p:extLst>
      <p:ext uri="{BB962C8B-B14F-4D97-AF65-F5344CB8AC3E}">
        <p14:creationId xmlns:p14="http://schemas.microsoft.com/office/powerpoint/2010/main" val="2391496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47C9-FE8B-0D1F-9638-1231BB292C94}"/>
              </a:ext>
            </a:extLst>
          </p:cNvPr>
          <p:cNvSpPr>
            <a:spLocks noGrp="1"/>
          </p:cNvSpPr>
          <p:nvPr>
            <p:ph type="title"/>
          </p:nvPr>
        </p:nvSpPr>
        <p:spPr>
          <a:xfrm>
            <a:off x="4541264" y="320040"/>
            <a:ext cx="7062472" cy="1105348"/>
          </a:xfrm>
        </p:spPr>
        <p:txBody>
          <a:bodyPr anchor="b">
            <a:normAutofit/>
          </a:bodyPr>
          <a:lstStyle/>
          <a:p>
            <a:r>
              <a:rPr lang="en-US"/>
              <a:t>Project Overview</a:t>
            </a:r>
          </a:p>
        </p:txBody>
      </p:sp>
      <p:pic>
        <p:nvPicPr>
          <p:cNvPr id="5" name="Content Placeholder 4" descr="3d illustration">
            <a:extLst>
              <a:ext uri="{FF2B5EF4-FFF2-40B4-BE49-F238E27FC236}">
                <a16:creationId xmlns:a16="http://schemas.microsoft.com/office/drawing/2014/main" id="{DFAFB90B-6459-43B1-AAD8-332B3DC5334E}"/>
              </a:ext>
            </a:extLst>
          </p:cNvPr>
          <p:cNvPicPr>
            <a:picLocks noGrp="1" noChangeAspect="1"/>
          </p:cNvPicPr>
          <p:nvPr>
            <p:ph type="pic" sz="quarter" idx="13"/>
          </p:nvPr>
        </p:nvPicPr>
        <p:blipFill>
          <a:blip r:embed="rId3"/>
          <a:srcRect l="13585" r="27799"/>
          <a:stretch>
            <a:fillRect/>
          </a:stretch>
        </p:blipFill>
        <p:spPr>
          <a:xfrm>
            <a:off x="20" y="1"/>
            <a:ext cx="4019910" cy="6858000"/>
          </a:xfrm>
          <a:prstGeom prst="rect">
            <a:avLst/>
          </a:prstGeom>
          <a:noFill/>
        </p:spPr>
      </p:pic>
      <p:sp>
        <p:nvSpPr>
          <p:cNvPr id="4" name="Content Placeholder 3">
            <a:extLst>
              <a:ext uri="{FF2B5EF4-FFF2-40B4-BE49-F238E27FC236}">
                <a16:creationId xmlns:a16="http://schemas.microsoft.com/office/drawing/2014/main" id="{6F5A5D78-CCD2-6AD6-F54F-EEA1BF7DA2F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41264" y="1595300"/>
            <a:ext cx="7062472" cy="4768923"/>
          </a:xfrm>
        </p:spPr>
        <p:txBody>
          <a:bodyPr>
            <a:normAutofit/>
          </a:bodyPr>
          <a:lstStyle/>
          <a:p>
            <a:pPr marL="0" indent="0">
              <a:spcBef>
                <a:spcPts val="2500"/>
              </a:spcBef>
              <a:buFont typeface="Arial" panose="020B0604020202020204" pitchFamily="34" charset="0"/>
              <a:buNone/>
            </a:pPr>
            <a:r>
              <a:rPr lang="en-US" b="1"/>
              <a:t>Minimal Coding Data Science</a:t>
            </a:r>
          </a:p>
          <a:p>
            <a:pPr marL="0" lvl="1" indent="0">
              <a:buFont typeface="Arial" panose="020B0604020202020204" pitchFamily="34" charset="0"/>
              <a:buNone/>
            </a:pPr>
            <a:r>
              <a:t>Microsoft Fabric enables business users to perform data science with minimal coding effort.</a:t>
            </a:r>
            <a:endParaRPr lang="en-US"/>
          </a:p>
          <a:p>
            <a:pPr marL="0" indent="0">
              <a:spcBef>
                <a:spcPts val="2500"/>
              </a:spcBef>
              <a:buFont typeface="Arial" panose="020B0604020202020204" pitchFamily="34" charset="0"/>
              <a:buNone/>
            </a:pPr>
            <a:r>
              <a:rPr lang="en-US" b="1"/>
              <a:t>Data Ingestion and Analysis</a:t>
            </a:r>
          </a:p>
          <a:p>
            <a:pPr marL="0" lvl="1" indent="0">
              <a:buFont typeface="Arial" panose="020B0604020202020204" pitchFamily="34" charset="0"/>
              <a:buNone/>
            </a:pPr>
            <a:r>
              <a:t>Fabric Notebooks facilitate customer data ingestion and analysis for actionable insights.</a:t>
            </a:r>
            <a:endParaRPr lang="en-US"/>
          </a:p>
          <a:p>
            <a:pPr marL="0" indent="0">
              <a:spcBef>
                <a:spcPts val="2500"/>
              </a:spcBef>
              <a:buFont typeface="Arial" panose="020B0604020202020204" pitchFamily="34" charset="0"/>
              <a:buNone/>
            </a:pPr>
            <a:r>
              <a:rPr lang="en-US" b="1"/>
              <a:t>Machine Learning for Segmentation</a:t>
            </a:r>
          </a:p>
          <a:p>
            <a:pPr marL="0" lvl="1" indent="0">
              <a:buFont typeface="Arial" panose="020B0604020202020204" pitchFamily="34" charset="0"/>
              <a:buNone/>
            </a:pPr>
            <a:r>
              <a:t>Applied machine learning models segment customer data to enhance decision making.</a:t>
            </a:r>
            <a:endParaRPr lang="en-US"/>
          </a:p>
          <a:p>
            <a:pPr marL="0" indent="0">
              <a:spcBef>
                <a:spcPts val="2500"/>
              </a:spcBef>
              <a:buFont typeface="Arial" panose="020B0604020202020204" pitchFamily="34" charset="0"/>
              <a:buNone/>
            </a:pPr>
            <a:r>
              <a:rPr lang="en-US" b="1"/>
              <a:t>Integrated Visualization</a:t>
            </a:r>
          </a:p>
          <a:p>
            <a:pPr marL="0" lvl="1" indent="0">
              <a:buFont typeface="Arial" panose="020B0604020202020204" pitchFamily="34" charset="0"/>
              <a:buNone/>
            </a:pPr>
            <a:r>
              <a:t>Power BI visualizes results providing intuitive and accessible insights for users.</a:t>
            </a:r>
            <a:endParaRPr lang="en-US"/>
          </a:p>
        </p:txBody>
      </p:sp>
    </p:spTree>
    <p:extLst>
      <p:ext uri="{BB962C8B-B14F-4D97-AF65-F5344CB8AC3E}">
        <p14:creationId xmlns:p14="http://schemas.microsoft.com/office/powerpoint/2010/main" val="2746390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0843-CD02-E95D-AB76-B3E3D0A841CA}"/>
              </a:ext>
            </a:extLst>
          </p:cNvPr>
          <p:cNvSpPr>
            <a:spLocks noGrp="1"/>
          </p:cNvSpPr>
          <p:nvPr>
            <p:ph type="title"/>
          </p:nvPr>
        </p:nvSpPr>
        <p:spPr>
          <a:xfrm>
            <a:off x="7242526" y="457200"/>
            <a:ext cx="4437283" cy="1410020"/>
          </a:xfrm>
        </p:spPr>
        <p:txBody>
          <a:bodyPr anchor="b">
            <a:normAutofit/>
          </a:bodyPr>
          <a:lstStyle/>
          <a:p>
            <a:r>
              <a:rPr lang="en-US"/>
              <a:t>Objectives</a:t>
            </a:r>
          </a:p>
        </p:txBody>
      </p:sp>
      <p:pic>
        <p:nvPicPr>
          <p:cNvPr id="5" name="Content Placeholder 4" descr="A men working with laptop. business data hologram technology.">
            <a:extLst>
              <a:ext uri="{FF2B5EF4-FFF2-40B4-BE49-F238E27FC236}">
                <a16:creationId xmlns:a16="http://schemas.microsoft.com/office/drawing/2014/main" id="{5C939765-4A8C-4DE2-AA8E-0458489D251D}"/>
              </a:ext>
            </a:extLst>
          </p:cNvPr>
          <p:cNvPicPr>
            <a:picLocks noGrp="1" noChangeAspect="1"/>
          </p:cNvPicPr>
          <p:nvPr>
            <p:ph type="pic" sz="quarter" idx="13"/>
          </p:nvPr>
        </p:nvPicPr>
        <p:blipFill>
          <a:blip r:embed="rId3"/>
          <a:srcRect l="25935" r="8647" b="-1"/>
          <a:stretch>
            <a:fillRect/>
          </a:stretch>
        </p:blipFill>
        <p:spPr>
          <a:xfrm>
            <a:off x="20" y="10"/>
            <a:ext cx="6721048" cy="6857990"/>
          </a:xfrm>
          <a:prstGeom prst="rect">
            <a:avLst/>
          </a:prstGeom>
          <a:noFill/>
        </p:spPr>
      </p:pic>
      <p:sp>
        <p:nvSpPr>
          <p:cNvPr id="4" name="Content Placeholder 3">
            <a:extLst>
              <a:ext uri="{FF2B5EF4-FFF2-40B4-BE49-F238E27FC236}">
                <a16:creationId xmlns:a16="http://schemas.microsoft.com/office/drawing/2014/main" id="{04A8403F-F163-42D9-7693-4D1468AAA62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42463" y="2034314"/>
            <a:ext cx="4437283" cy="4274411"/>
          </a:xfrm>
        </p:spPr>
        <p:txBody>
          <a:bodyPr>
            <a:normAutofit/>
          </a:bodyPr>
          <a:lstStyle/>
          <a:p>
            <a:pPr marL="0" indent="0">
              <a:spcBef>
                <a:spcPts val="2500"/>
              </a:spcBef>
              <a:buFont typeface="Arial" panose="020B0604020202020204" pitchFamily="34" charset="0"/>
              <a:buNone/>
            </a:pPr>
            <a:r>
              <a:rPr lang="en-US" b="1"/>
              <a:t>Empowering Citizen Data Scientists</a:t>
            </a:r>
          </a:p>
          <a:p>
            <a:pPr marL="0" lvl="1" indent="0">
              <a:buFont typeface="Arial" panose="020B0604020202020204" pitchFamily="34" charset="0"/>
              <a:buNone/>
            </a:pPr>
            <a:r>
              <a:t>Enable business users with limited technical skills to build and operate machine learning workflows using Microsoft Fabric.</a:t>
            </a:r>
            <a:endParaRPr lang="en-US"/>
          </a:p>
          <a:p>
            <a:pPr marL="0" indent="0">
              <a:spcBef>
                <a:spcPts val="2500"/>
              </a:spcBef>
              <a:buFont typeface="Arial" panose="020B0604020202020204" pitchFamily="34" charset="0"/>
              <a:buNone/>
            </a:pPr>
            <a:r>
              <a:rPr lang="en-US" b="1"/>
              <a:t>Customer Segmentation with Clustering</a:t>
            </a:r>
          </a:p>
          <a:p>
            <a:pPr marL="0" lvl="1" indent="0">
              <a:buFont typeface="Arial" panose="020B0604020202020204" pitchFamily="34" charset="0"/>
              <a:buNone/>
            </a:pPr>
            <a:r>
              <a:t>Apply clustering methods like K-Means to identify patterns and segment customers effectively.</a:t>
            </a:r>
            <a:endParaRPr lang="en-US"/>
          </a:p>
          <a:p>
            <a:pPr marL="0" indent="0">
              <a:spcBef>
                <a:spcPts val="2500"/>
              </a:spcBef>
              <a:buFont typeface="Arial" panose="020B0604020202020204" pitchFamily="34" charset="0"/>
              <a:buNone/>
            </a:pPr>
            <a:r>
              <a:rPr lang="en-US" b="1"/>
              <a:t>Insight Visualization in Power BI</a:t>
            </a:r>
          </a:p>
          <a:p>
            <a:pPr marL="0" lvl="1" indent="0">
              <a:buFont typeface="Arial" panose="020B0604020202020204" pitchFamily="34" charset="0"/>
              <a:buNone/>
            </a:pPr>
            <a:r>
              <a:t>Use Power BI to create real-time visual storytelling dashboards that aid informed decision making.</a:t>
            </a:r>
            <a:endParaRPr lang="en-US"/>
          </a:p>
        </p:txBody>
      </p:sp>
    </p:spTree>
    <p:extLst>
      <p:ext uri="{BB962C8B-B14F-4D97-AF65-F5344CB8AC3E}">
        <p14:creationId xmlns:p14="http://schemas.microsoft.com/office/powerpoint/2010/main" val="3634915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92500-843D-5A47-1E70-470AD37D9BCF}"/>
              </a:ext>
            </a:extLst>
          </p:cNvPr>
          <p:cNvSpPr>
            <a:spLocks noGrp="1"/>
          </p:cNvSpPr>
          <p:nvPr>
            <p:ph type="ctrTitle"/>
          </p:nvPr>
        </p:nvSpPr>
        <p:spPr>
          <a:xfrm>
            <a:off x="457197" y="3507830"/>
            <a:ext cx="7772400" cy="2944368"/>
          </a:xfrm>
        </p:spPr>
        <p:txBody>
          <a:bodyPr anchor="b">
            <a:normAutofit/>
          </a:bodyPr>
          <a:lstStyle/>
          <a:p>
            <a:r>
              <a:rPr lang="en-US"/>
              <a:t>Dataset and Tools</a:t>
            </a:r>
          </a:p>
        </p:txBody>
      </p:sp>
    </p:spTree>
    <p:extLst>
      <p:ext uri="{BB962C8B-B14F-4D97-AF65-F5344CB8AC3E}">
        <p14:creationId xmlns:p14="http://schemas.microsoft.com/office/powerpoint/2010/main" val="511468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AD14-03B7-E41A-D5E3-EB23F58CB233}"/>
              </a:ext>
            </a:extLst>
          </p:cNvPr>
          <p:cNvSpPr>
            <a:spLocks noGrp="1"/>
          </p:cNvSpPr>
          <p:nvPr>
            <p:ph type="title"/>
          </p:nvPr>
        </p:nvSpPr>
        <p:spPr>
          <a:xfrm>
            <a:off x="457200" y="457201"/>
            <a:ext cx="10809026" cy="971006"/>
          </a:xfrm>
        </p:spPr>
        <p:txBody>
          <a:bodyPr anchor="b">
            <a:normAutofit/>
          </a:bodyPr>
          <a:lstStyle/>
          <a:p>
            <a:r>
              <a:rPr lang="en-US"/>
              <a:t>Dataset Description</a:t>
            </a:r>
          </a:p>
        </p:txBody>
      </p:sp>
      <p:graphicFrame>
        <p:nvGraphicFramePr>
          <p:cNvPr id="4" name="Content Placeholder 3">
            <a:extLst>
              <a:ext uri="{FF2B5EF4-FFF2-40B4-BE49-F238E27FC236}">
                <a16:creationId xmlns:a16="http://schemas.microsoft.com/office/drawing/2014/main" id="{188CA710-875C-42BE-A386-3C057FC95C8A}"/>
              </a:ext>
            </a:extLst>
          </p:cNvPr>
          <p:cNvGraphicFramePr>
            <a:graphicFrameLocks noGrp="1"/>
          </p:cNvGraphicFramePr>
          <p:nvPr>
            <p:ph idx="1"/>
            <p:extLst>
              <p:ext uri="{D42A27DB-BD31-4B8C-83A1-F6EECF244321}">
                <p14:modId xmlns:p14="http://schemas.microsoft.com/office/powerpoint/2010/main" val="107856510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57201" y="1595301"/>
          <a:ext cx="10809026" cy="4714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2135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BADD-17BE-4D9F-DDB3-0BCEA7BC778E}"/>
              </a:ext>
            </a:extLst>
          </p:cNvPr>
          <p:cNvSpPr>
            <a:spLocks noGrp="1"/>
          </p:cNvSpPr>
          <p:nvPr>
            <p:ph type="title"/>
          </p:nvPr>
        </p:nvSpPr>
        <p:spPr>
          <a:xfrm>
            <a:off x="7242526" y="457200"/>
            <a:ext cx="4437283" cy="1410020"/>
          </a:xfrm>
        </p:spPr>
        <p:txBody>
          <a:bodyPr anchor="b">
            <a:normAutofit/>
          </a:bodyPr>
          <a:lstStyle/>
          <a:p>
            <a:r>
              <a:rPr lang="en-US"/>
              <a:t>Tools Used</a:t>
            </a:r>
          </a:p>
        </p:txBody>
      </p:sp>
      <p:pic>
        <p:nvPicPr>
          <p:cNvPr id="5" name="Content Placeholder 4" descr="abstract programm binary code  and colored array cube Database">
            <a:extLst>
              <a:ext uri="{FF2B5EF4-FFF2-40B4-BE49-F238E27FC236}">
                <a16:creationId xmlns:a16="http://schemas.microsoft.com/office/drawing/2014/main" id="{E700B766-C8AE-40D6-A19A-50A6B637A861}"/>
              </a:ext>
            </a:extLst>
          </p:cNvPr>
          <p:cNvPicPr>
            <a:picLocks noGrp="1" noChangeAspect="1"/>
          </p:cNvPicPr>
          <p:nvPr>
            <p:ph type="pic" sz="quarter" idx="13"/>
          </p:nvPr>
        </p:nvPicPr>
        <p:blipFill>
          <a:blip r:embed="rId3"/>
          <a:srcRect l="40217" r="2" b="2"/>
          <a:stretch>
            <a:fillRect/>
          </a:stretch>
        </p:blipFill>
        <p:spPr>
          <a:xfrm>
            <a:off x="20" y="10"/>
            <a:ext cx="6721048" cy="6857990"/>
          </a:xfrm>
          <a:prstGeom prst="rect">
            <a:avLst/>
          </a:prstGeom>
          <a:noFill/>
        </p:spPr>
      </p:pic>
      <p:sp>
        <p:nvSpPr>
          <p:cNvPr id="4" name="Content Placeholder 3">
            <a:extLst>
              <a:ext uri="{FF2B5EF4-FFF2-40B4-BE49-F238E27FC236}">
                <a16:creationId xmlns:a16="http://schemas.microsoft.com/office/drawing/2014/main" id="{5FBE90E6-A947-D04A-7EFA-EE376587A76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42463" y="2034314"/>
            <a:ext cx="4437283" cy="4274411"/>
          </a:xfrm>
        </p:spPr>
        <p:txBody>
          <a:bodyPr>
            <a:normAutofit/>
          </a:bodyPr>
          <a:lstStyle/>
          <a:p>
            <a:pPr marL="0" indent="0">
              <a:spcBef>
                <a:spcPts val="2500"/>
              </a:spcBef>
              <a:buFont typeface="Arial" panose="020B0604020202020204" pitchFamily="34" charset="0"/>
              <a:buNone/>
            </a:pPr>
            <a:r>
              <a:rPr lang="en-US" b="1"/>
              <a:t>Fabric Components</a:t>
            </a:r>
          </a:p>
          <a:p>
            <a:pPr marL="0" lvl="1" indent="0">
              <a:buFont typeface="Arial" panose="020B0604020202020204" pitchFamily="34" charset="0"/>
              <a:buNone/>
            </a:pPr>
            <a:r>
              <a:t>Microsoft Fabric Lakehouse stores data while Fabric Notebooks enable data processing and model building.</a:t>
            </a:r>
            <a:endParaRPr lang="en-US"/>
          </a:p>
          <a:p>
            <a:pPr marL="0" indent="0">
              <a:spcBef>
                <a:spcPts val="2500"/>
              </a:spcBef>
              <a:buFont typeface="Arial" panose="020B0604020202020204" pitchFamily="34" charset="0"/>
              <a:buNone/>
            </a:pPr>
            <a:r>
              <a:rPr lang="en-US" b="1"/>
              <a:t>Visualization with Power BI</a:t>
            </a:r>
          </a:p>
          <a:p>
            <a:pPr marL="0" lvl="1" indent="0">
              <a:buFont typeface="Arial" panose="020B0604020202020204" pitchFamily="34" charset="0"/>
              <a:buNone/>
            </a:pPr>
            <a:r>
              <a:t>Power BI is used for creating visualizations that help interpret and communicate data insights effectively.</a:t>
            </a:r>
            <a:endParaRPr lang="en-US"/>
          </a:p>
          <a:p>
            <a:pPr marL="0" indent="0">
              <a:spcBef>
                <a:spcPts val="2500"/>
              </a:spcBef>
              <a:buFont typeface="Arial" panose="020B0604020202020204" pitchFamily="34" charset="0"/>
              <a:buNone/>
            </a:pPr>
            <a:r>
              <a:rPr lang="en-US" b="1"/>
              <a:t>Python Libraries Usage</a:t>
            </a:r>
          </a:p>
          <a:p>
            <a:pPr marL="0" lvl="1" indent="0">
              <a:buFont typeface="Arial" panose="020B0604020202020204" pitchFamily="34" charset="0"/>
              <a:buNone/>
            </a:pPr>
            <a:r>
              <a:t>Python libraries like pandas, matplotlib, seaborn, and scikit-learn support data cleaning, analysis, and clustering tasks.</a:t>
            </a:r>
            <a:endParaRPr lang="en-US"/>
          </a:p>
        </p:txBody>
      </p:sp>
    </p:spTree>
    <p:extLst>
      <p:ext uri="{BB962C8B-B14F-4D97-AF65-F5344CB8AC3E}">
        <p14:creationId xmlns:p14="http://schemas.microsoft.com/office/powerpoint/2010/main" val="437689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evel">
  <a:themeElements>
    <a:clrScheme name="Bevel">
      <a:dk1>
        <a:srgbClr val="090909"/>
      </a:dk1>
      <a:lt1>
        <a:sysClr val="window" lastClr="FFFFFF"/>
      </a:lt1>
      <a:dk2>
        <a:srgbClr val="1D1D1D"/>
      </a:dk2>
      <a:lt2>
        <a:srgbClr val="F1F2F3"/>
      </a:lt2>
      <a:accent1>
        <a:srgbClr val="2A38D5"/>
      </a:accent1>
      <a:accent2>
        <a:srgbClr val="F15928"/>
      </a:accent2>
      <a:accent3>
        <a:srgbClr val="00B4E6"/>
      </a:accent3>
      <a:accent4>
        <a:srgbClr val="0372FF"/>
      </a:accent4>
      <a:accent5>
        <a:srgbClr val="9196F3"/>
      </a:accent5>
      <a:accent6>
        <a:srgbClr val="90A0AD"/>
      </a:accent6>
      <a:hlink>
        <a:srgbClr val="F15928"/>
      </a:hlink>
      <a:folHlink>
        <a:srgbClr val="00B4E6"/>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 id="{100FCF00-15B7-4133-8EAA-9E95FFA55C03}" vid="{3D76F99D-2F24-4330-96C8-43722B6761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C4D25C3-873C-4C53-9166-E36A3E5D9C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138AE6-00E4-459C-8B3A-08927B7E54F0}">
  <ds:schemaRefs>
    <ds:schemaRef ds:uri="http://schemas.microsoft.com/sharepoint/v3/contenttype/forms"/>
  </ds:schemaRefs>
</ds:datastoreItem>
</file>

<file path=customXml/itemProps3.xml><?xml version="1.0" encoding="utf-8"?>
<ds:datastoreItem xmlns:ds="http://schemas.openxmlformats.org/officeDocument/2006/customXml" ds:itemID="{8749EA57-08A7-43CA-A845-5F6B0478829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Bevel</Template>
  <TotalTime>1006</TotalTime>
  <Words>4</Words>
  <Application>Microsoft Office PowerPoint</Application>
  <PresentationFormat>Widescreen</PresentationFormat>
  <Paragraphs>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Bevel</vt:lpstr>
      <vt:lpstr>Citizen Data Science in Action: Fabric Notebooks to Power BI in Minutes</vt:lpstr>
      <vt:lpstr>Introduction</vt:lpstr>
      <vt:lpstr>Citizen Data Science in Action</vt:lpstr>
      <vt:lpstr>Project Overview and Objectives</vt:lpstr>
      <vt:lpstr>Project Overview</vt:lpstr>
      <vt:lpstr>Objectives</vt:lpstr>
      <vt:lpstr>Dataset and Tools</vt:lpstr>
      <vt:lpstr>Dataset Description</vt:lpstr>
      <vt:lpstr>Tools Used</vt:lpstr>
      <vt:lpstr>Implementation Steps</vt:lpstr>
      <vt:lpstr>Workflow Execution</vt:lpstr>
      <vt:lpstr>Power BI Dashboard</vt:lpstr>
      <vt:lpstr>Dashboard Features</vt:lpstr>
      <vt:lpstr>Direct Lake Connectivity</vt:lpstr>
      <vt:lpstr>Connecting Power BI to Fabric</vt:lpstr>
      <vt:lpstr>Conclusion</vt:lpstr>
      <vt:lpstr>Summary and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2</cp:revision>
  <dcterms:created xsi:type="dcterms:W3CDTF">2025-08-21T02:25:28Z</dcterms:created>
  <dcterms:modified xsi:type="dcterms:W3CDTF">2025-09-21T10:44:27Z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