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60ca057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d60ca057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60ca057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d60ca057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Square Brackets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60ca057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d60ca057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f8ea68fa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f8ea68fa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d60ca057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d60ca057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f8ea68fa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f8ea68fa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d60ca057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d60ca057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Braces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f8ea68fa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f8ea68fa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f8ea68fa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f8ea68fa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f8ea68fa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f8ea68fa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bce06bf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dbce06bf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f8ea68fa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f8ea68fa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f8ea68fa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f8ea68fa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dbce06bf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dbce06bf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dbce06bf0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dbce06bf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dbf36f9ea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dbf36f9ea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dbf36f9ea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dbf36f9ea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dbf36f9ea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dbf36f9ea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bf36f9ea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bf36f9ea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dbf36f9ea_2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dbf36f9ea_2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dbce06bf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dbce06bf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dbce06bf0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dbce06bf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dbce06bf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dbce06bf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dbf36f9ea_2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dbf36f9ea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dbce06bf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dbce06bf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dbce06bf0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dbce06bf0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dbf36f9ea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dbf36f9ea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dbf36f9ea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dbf36f9ea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dbf36f9ea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dbf36f9ea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dbf36f9ea_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dbf36f9ea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dbce06bf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dbce06bf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dbce06bf0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dbce06bf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dbce06bf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dbce06bf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dbf36f9ea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dbf36f9ea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dbf36f9ea_2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dbf36f9ea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dbce06bf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dbce06bf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dbf36f9ea_2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dbf36f9ea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dbf36f9ea_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dbf36f9ea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dbce06bf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dbce06bf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dbf36f9ea_2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dbf36f9ea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dbf36f9ea_2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dbf36f9ea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dbf36f9ea_2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dbf36f9ea_2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dbf36f9ea_2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dbf36f9ea_2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5fc7e97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5fc7e97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dbf36f9ea_2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dbf36f9ea_2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dbce06bf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dbce06bf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dbce06bf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dbce06bf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dbf36f9ea_2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dbf36f9ea_2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5fc7e97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d5fc7e97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60ca057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d60ca057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d60ca057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d60ca057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dbce06bf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dbce06bf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6.pn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pn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Relationship Id="rId4" Type="http://schemas.openxmlformats.org/officeDocument/2006/relationships/image" Target="../media/image3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9.png"/><Relationship Id="rId4" Type="http://schemas.openxmlformats.org/officeDocument/2006/relationships/image" Target="../media/image3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1.png"/><Relationship Id="rId4" Type="http://schemas.openxmlformats.org/officeDocument/2006/relationships/image" Target="../media/image44.png"/><Relationship Id="rId5" Type="http://schemas.openxmlformats.org/officeDocument/2006/relationships/image" Target="../media/image4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2.png"/><Relationship Id="rId4" Type="http://schemas.openxmlformats.org/officeDocument/2006/relationships/image" Target="../media/image3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2.png"/><Relationship Id="rId4" Type="http://schemas.openxmlformats.org/officeDocument/2006/relationships/image" Target="../media/image46.png"/><Relationship Id="rId5" Type="http://schemas.openxmlformats.org/officeDocument/2006/relationships/image" Target="../media/image3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2.png"/><Relationship Id="rId4" Type="http://schemas.openxmlformats.org/officeDocument/2006/relationships/image" Target="../media/image45.png"/><Relationship Id="rId5" Type="http://schemas.openxmlformats.org/officeDocument/2006/relationships/image" Target="../media/image4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2.png"/><Relationship Id="rId4" Type="http://schemas.openxmlformats.org/officeDocument/2006/relationships/image" Target="../media/image4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2.png"/><Relationship Id="rId4" Type="http://schemas.openxmlformats.org/officeDocument/2006/relationships/image" Target="../media/image53.png"/><Relationship Id="rId5" Type="http://schemas.openxmlformats.org/officeDocument/2006/relationships/image" Target="../media/image5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2.png"/><Relationship Id="rId4" Type="http://schemas.openxmlformats.org/officeDocument/2006/relationships/image" Target="../media/image51.png"/><Relationship Id="rId5" Type="http://schemas.openxmlformats.org/officeDocument/2006/relationships/image" Target="../media/image54.png"/><Relationship Id="rId6" Type="http://schemas.openxmlformats.org/officeDocument/2006/relationships/image" Target="../media/image5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1.png"/><Relationship Id="rId4" Type="http://schemas.openxmlformats.org/officeDocument/2006/relationships/image" Target="../media/image56.png"/><Relationship Id="rId5" Type="http://schemas.openxmlformats.org/officeDocument/2006/relationships/image" Target="../media/image5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7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7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9.png"/><Relationship Id="rId4" Type="http://schemas.openxmlformats.org/officeDocument/2006/relationships/image" Target="../media/image5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7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7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1.png"/><Relationship Id="rId4" Type="http://schemas.openxmlformats.org/officeDocument/2006/relationships/image" Target="../media/image66.png"/><Relationship Id="rId5" Type="http://schemas.openxmlformats.org/officeDocument/2006/relationships/hyperlink" Target="https://en.wikipedia.org/wiki/Singular-value_decomposition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docs.python.org/2/index.html" TargetMode="External"/><Relationship Id="rId4" Type="http://schemas.openxmlformats.org/officeDocument/2006/relationships/hyperlink" Target="https://docs.scipy.org/doc/numpy-1.13.0/user/index.html" TargetMode="External"/><Relationship Id="rId5" Type="http://schemas.openxmlformats.org/officeDocument/2006/relationships/hyperlink" Target="https://www.math.uwaterloo.ca/~hwolkowi/matrixcookbook.pdf" TargetMode="External"/><Relationship Id="rId6" Type="http://schemas.openxmlformats.org/officeDocument/2006/relationships/hyperlink" Target="http://cs231n.github.io/python-numpy-tutorial/" TargetMode="External"/><Relationship Id="rId7" Type="http://schemas.openxmlformats.org/officeDocument/2006/relationships/image" Target="../media/image71.png"/><Relationship Id="rId8" Type="http://schemas.openxmlformats.org/officeDocument/2006/relationships/image" Target="../media/image72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1.png"/><Relationship Id="rId13" Type="http://schemas.openxmlformats.org/officeDocument/2006/relationships/image" Target="../media/image12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9" Type="http://schemas.openxmlformats.org/officeDocument/2006/relationships/image" Target="../media/image10.png"/><Relationship Id="rId1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16.png"/><Relationship Id="rId8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eb.stanford.edu/group/farmshare/cgi-bin/wiki/index.php/Main_Page" TargetMode="External"/><Relationship Id="rId4" Type="http://schemas.openxmlformats.org/officeDocument/2006/relationships/hyperlink" Target="https://wiki.python.org/moin/BeginnersGuide/Download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665800"/>
            <a:ext cx="8520600" cy="219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Introduction &amp;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Algebra Review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97425"/>
            <a:ext cx="8520600" cy="14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Kuan Fang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231A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1/12/2018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42434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1479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54448"/>
            <a:ext cx="880110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0110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94175"/>
            <a:ext cx="8763000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78205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Indexing</a:t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2015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75125"/>
            <a:ext cx="8064513" cy="191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Indexing</a:t>
            </a:r>
            <a:endParaRPr/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20150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Dictionary </a:t>
            </a:r>
            <a:r>
              <a:rPr lang="en">
                <a:solidFill>
                  <a:srgbClr val="999999"/>
                </a:solidFill>
              </a:rPr>
              <a:t>(Similar to Map in Java/C++)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859774" cy="1025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600" y="2267200"/>
            <a:ext cx="7941385" cy="130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Dictionary</a:t>
            </a:r>
            <a:endParaRPr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250" y="1167050"/>
            <a:ext cx="7859776" cy="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Dictionary Indexing</a:t>
            </a:r>
            <a:endParaRPr/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2015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0"/>
          <p:cNvPicPr preferRelativeResize="0"/>
          <p:nvPr/>
        </p:nvPicPr>
        <p:blipFill rotWithShape="1">
          <a:blip r:embed="rId4">
            <a:alphaModFix/>
          </a:blip>
          <a:srcRect b="3961" l="826" r="728" t="3489"/>
          <a:stretch/>
        </p:blipFill>
        <p:spPr>
          <a:xfrm>
            <a:off x="215625" y="3421300"/>
            <a:ext cx="8701550" cy="130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</a:t>
            </a:r>
            <a:endParaRPr/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0110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Algebra Review + NumPy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</a:t>
            </a:r>
            <a:endParaRPr/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Comprehension</a:t>
            </a:r>
            <a:endParaRPr/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0110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418025"/>
            <a:ext cx="8820150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</a:t>
            </a:r>
            <a:endParaRPr/>
          </a:p>
        </p:txBody>
      </p:sp>
      <p:pic>
        <p:nvPicPr>
          <p:cNvPr id="210" name="Google Shape;2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" y="1123950"/>
            <a:ext cx="88773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Algebra</a:t>
            </a:r>
            <a:r>
              <a:rPr lang="en"/>
              <a:t> Review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 Numpy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Linear Algebra in Computer Vision?</a:t>
            </a:r>
            <a:endParaRPr/>
          </a:p>
        </p:txBody>
      </p:sp>
      <p:sp>
        <p:nvSpPr>
          <p:cNvPr id="221" name="Google Shape;22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you’ve seen in lecture, it’s useful to represent many quantities, e.g. 3D points on a scene, 2D points on an image.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Transformations of 3D points with 2D points can be represented as matrices.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Images are literally matrices filled with numbers (as you will see in HW0).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37"/>
          <p:cNvGrpSpPr/>
          <p:nvPr/>
        </p:nvGrpSpPr>
        <p:grpSpPr>
          <a:xfrm>
            <a:off x="1324725" y="361737"/>
            <a:ext cx="6494533" cy="4420026"/>
            <a:chOff x="1743125" y="903525"/>
            <a:chExt cx="5657752" cy="3914299"/>
          </a:xfrm>
        </p:grpSpPr>
        <p:pic>
          <p:nvPicPr>
            <p:cNvPr id="227" name="Google Shape;227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43125" y="903525"/>
              <a:ext cx="5657752" cy="3914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8" name="Google Shape;228;p37"/>
            <p:cNvSpPr/>
            <p:nvPr/>
          </p:nvSpPr>
          <p:spPr>
            <a:xfrm>
              <a:off x="1782350" y="914500"/>
              <a:ext cx="3365100" cy="435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" name="Google Shape;22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Review</a:t>
            </a:r>
            <a:endParaRPr/>
          </a:p>
        </p:txBody>
      </p:sp>
      <p:sp>
        <p:nvSpPr>
          <p:cNvPr id="230" name="Google Shape;230;p37"/>
          <p:cNvSpPr txBox="1"/>
          <p:nvPr/>
        </p:nvSpPr>
        <p:spPr>
          <a:xfrm>
            <a:off x="84650" y="4658625"/>
            <a:ext cx="27198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*Courtesy of last year’s slides.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Review</a:t>
            </a:r>
            <a:endParaRPr/>
          </a:p>
        </p:txBody>
      </p:sp>
      <p:pic>
        <p:nvPicPr>
          <p:cNvPr id="236" name="Google Shape;23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635" y="1405723"/>
            <a:ext cx="7414725" cy="50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420" y="2104449"/>
            <a:ext cx="757716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81967" y="2778349"/>
            <a:ext cx="4380069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8"/>
          <p:cNvSpPr txBox="1"/>
          <p:nvPr/>
        </p:nvSpPr>
        <p:spPr>
          <a:xfrm>
            <a:off x="84650" y="4658625"/>
            <a:ext cx="27198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*Courtesy of last year’s slides.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450" y="791100"/>
            <a:ext cx="6157074" cy="4318301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Review</a:t>
            </a:r>
            <a:endParaRPr/>
          </a:p>
        </p:txBody>
      </p:sp>
      <p:sp>
        <p:nvSpPr>
          <p:cNvPr id="246" name="Google Shape;246;p39"/>
          <p:cNvSpPr txBox="1"/>
          <p:nvPr/>
        </p:nvSpPr>
        <p:spPr>
          <a:xfrm>
            <a:off x="6112500" y="4605025"/>
            <a:ext cx="27198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*Courtesy of last year’s slides.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Matrices and Vectors in Python (NumPy)</a:t>
            </a:r>
            <a:endParaRPr/>
          </a:p>
        </p:txBody>
      </p:sp>
      <p:sp>
        <p:nvSpPr>
          <p:cNvPr id="252" name="Google Shape;252;p40"/>
          <p:cNvSpPr txBox="1"/>
          <p:nvPr>
            <p:ph idx="1" type="body"/>
          </p:nvPr>
        </p:nvSpPr>
        <p:spPr>
          <a:xfrm>
            <a:off x="311700" y="1152475"/>
            <a:ext cx="8520600" cy="3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import numpy as np</a:t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optimized, well-maintained scientific computing package for Python.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time goes on, you’ll learn to appreciate NumPy more and more.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Years later I’m </a:t>
            </a:r>
            <a:r>
              <a:rPr b="1" lang="en"/>
              <a:t>still</a:t>
            </a:r>
            <a:r>
              <a:rPr lang="en"/>
              <a:t> learning new things about it!</a:t>
            </a:r>
            <a:endParaRPr/>
          </a:p>
        </p:txBody>
      </p:sp>
      <p:pic>
        <p:nvPicPr>
          <p:cNvPr id="253" name="Google Shape;25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7800" y="440850"/>
            <a:ext cx="171450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np.n</a:t>
            </a:r>
            <a:r>
              <a:rPr lang="en"/>
              <a:t>darray: </a:t>
            </a:r>
            <a:r>
              <a:rPr lang="en"/>
              <a:t>Matrices and Vectors in Python</a:t>
            </a:r>
            <a:endParaRPr/>
          </a:p>
        </p:txBody>
      </p:sp>
      <p:pic>
        <p:nvPicPr>
          <p:cNvPr id="259" name="Google Shape;25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5275" y="1206538"/>
            <a:ext cx="200025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97113"/>
            <a:ext cx="7703631" cy="2993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Review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np.ndarray: Matrices and Vectors in Python</a:t>
            </a:r>
            <a:endParaRPr/>
          </a:p>
        </p:txBody>
      </p:sp>
      <p:pic>
        <p:nvPicPr>
          <p:cNvPr id="266" name="Google Shape;26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5275" y="1206538"/>
            <a:ext cx="200025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97113"/>
            <a:ext cx="8839199" cy="1140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np.ndarray: Matrices and Vectors in Python</a:t>
            </a:r>
            <a:endParaRPr/>
          </a:p>
        </p:txBody>
      </p:sp>
      <p:pic>
        <p:nvPicPr>
          <p:cNvPr id="273" name="Google Shape;27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5275" y="1206538"/>
            <a:ext cx="200025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675" y="2033550"/>
            <a:ext cx="4417426" cy="90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538" y="3372200"/>
            <a:ext cx="4457699" cy="955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Ways to Create Matrices and Vectors</a:t>
            </a:r>
            <a:endParaRPr/>
          </a:p>
        </p:txBody>
      </p:sp>
      <p:sp>
        <p:nvSpPr>
          <p:cNvPr id="281" name="Google Shape;281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NumPy provides many convenience functions for creating matrices/vectors.</a:t>
            </a:r>
            <a:endParaRPr/>
          </a:p>
        </p:txBody>
      </p:sp>
      <p:pic>
        <p:nvPicPr>
          <p:cNvPr id="282" name="Google Shape;28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399" y="1555425"/>
            <a:ext cx="5441207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Indexing</a:t>
            </a:r>
            <a:endParaRPr/>
          </a:p>
        </p:txBody>
      </p:sp>
      <p:pic>
        <p:nvPicPr>
          <p:cNvPr id="288" name="Google Shape;28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5275" y="1206538"/>
            <a:ext cx="200025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97120"/>
            <a:ext cx="5645426" cy="127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638573"/>
            <a:ext cx="5603124" cy="100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p46"/>
          <p:cNvGrpSpPr/>
          <p:nvPr/>
        </p:nvGrpSpPr>
        <p:grpSpPr>
          <a:xfrm>
            <a:off x="894883" y="349529"/>
            <a:ext cx="7354222" cy="4444441"/>
            <a:chOff x="1074149" y="1093525"/>
            <a:chExt cx="6700276" cy="4049974"/>
          </a:xfrm>
        </p:grpSpPr>
        <p:pic>
          <p:nvPicPr>
            <p:cNvPr id="296" name="Google Shape;296;p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74149" y="1093525"/>
              <a:ext cx="6700276" cy="40499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Google Shape;297;p46"/>
            <p:cNvSpPr/>
            <p:nvPr/>
          </p:nvSpPr>
          <p:spPr>
            <a:xfrm>
              <a:off x="2352450" y="1211375"/>
              <a:ext cx="4377300" cy="57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" name="Google Shape;29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Dot Product</a:t>
            </a:r>
            <a:endParaRPr/>
          </a:p>
        </p:txBody>
      </p:sp>
      <p:sp>
        <p:nvSpPr>
          <p:cNvPr id="299" name="Google Shape;299;p46"/>
          <p:cNvSpPr txBox="1"/>
          <p:nvPr/>
        </p:nvSpPr>
        <p:spPr>
          <a:xfrm>
            <a:off x="84650" y="4658625"/>
            <a:ext cx="27198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*Courtesy of last year’s slides.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47"/>
          <p:cNvGrpSpPr/>
          <p:nvPr/>
        </p:nvGrpSpPr>
        <p:grpSpPr>
          <a:xfrm>
            <a:off x="1237872" y="380793"/>
            <a:ext cx="6668248" cy="4381916"/>
            <a:chOff x="1789551" y="815700"/>
            <a:chExt cx="6002024" cy="4011274"/>
          </a:xfrm>
        </p:grpSpPr>
        <p:pic>
          <p:nvPicPr>
            <p:cNvPr id="305" name="Google Shape;305;p4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89551" y="815700"/>
              <a:ext cx="6002024" cy="40112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6" name="Google Shape;306;p47"/>
            <p:cNvSpPr/>
            <p:nvPr/>
          </p:nvSpPr>
          <p:spPr>
            <a:xfrm>
              <a:off x="2983825" y="824150"/>
              <a:ext cx="4099500" cy="429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Product</a:t>
            </a:r>
            <a:endParaRPr/>
          </a:p>
        </p:txBody>
      </p:sp>
      <p:sp>
        <p:nvSpPr>
          <p:cNvPr id="308" name="Google Shape;308;p47"/>
          <p:cNvSpPr txBox="1"/>
          <p:nvPr/>
        </p:nvSpPr>
        <p:spPr>
          <a:xfrm>
            <a:off x="84650" y="4658625"/>
            <a:ext cx="27198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*Courtesy of last year’s slides.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48"/>
          <p:cNvGrpSpPr/>
          <p:nvPr/>
        </p:nvGrpSpPr>
        <p:grpSpPr>
          <a:xfrm>
            <a:off x="770949" y="364425"/>
            <a:ext cx="7602107" cy="4414651"/>
            <a:chOff x="1139400" y="849375"/>
            <a:chExt cx="7064499" cy="4111624"/>
          </a:xfrm>
        </p:grpSpPr>
        <p:pic>
          <p:nvPicPr>
            <p:cNvPr id="314" name="Google Shape;314;p4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39400" y="849375"/>
              <a:ext cx="7064499" cy="41116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5" name="Google Shape;315;p48"/>
            <p:cNvSpPr/>
            <p:nvPr/>
          </p:nvSpPr>
          <p:spPr>
            <a:xfrm>
              <a:off x="1646700" y="891500"/>
              <a:ext cx="6455400" cy="479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6" name="Google Shape;31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Product</a:t>
            </a:r>
            <a:endParaRPr/>
          </a:p>
        </p:txBody>
      </p:sp>
      <p:sp>
        <p:nvSpPr>
          <p:cNvPr id="317" name="Google Shape;317;p48"/>
          <p:cNvSpPr txBox="1"/>
          <p:nvPr/>
        </p:nvSpPr>
        <p:spPr>
          <a:xfrm>
            <a:off x="84650" y="4658625"/>
            <a:ext cx="27198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*Courtesy of last year’s slides.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575" y="941950"/>
            <a:ext cx="6475022" cy="4125776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Multiplication</a:t>
            </a:r>
            <a:endParaRPr/>
          </a:p>
        </p:txBody>
      </p:sp>
      <p:sp>
        <p:nvSpPr>
          <p:cNvPr id="324" name="Google Shape;324;p49"/>
          <p:cNvSpPr txBox="1"/>
          <p:nvPr/>
        </p:nvSpPr>
        <p:spPr>
          <a:xfrm>
            <a:off x="6112500" y="4597025"/>
            <a:ext cx="27198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*Courtesy of last year’s slides.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Operations - Dot Multiplication</a:t>
            </a:r>
            <a:endParaRPr/>
          </a:p>
        </p:txBody>
      </p:sp>
      <p:pic>
        <p:nvPicPr>
          <p:cNvPr id="330" name="Google Shape;33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5275" y="749338"/>
            <a:ext cx="200025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39913"/>
            <a:ext cx="8839199" cy="1881894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50"/>
          <p:cNvSpPr txBox="1"/>
          <p:nvPr/>
        </p:nvSpPr>
        <p:spPr>
          <a:xfrm>
            <a:off x="4474650" y="2379400"/>
            <a:ext cx="44745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multiplication in NumPy can be defined as the dot product between a matrix and a matrix/vector.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1"/>
          <p:cNvSpPr txBox="1"/>
          <p:nvPr>
            <p:ph type="title"/>
          </p:nvPr>
        </p:nvSpPr>
        <p:spPr>
          <a:xfrm>
            <a:off x="200950" y="140225"/>
            <a:ext cx="874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Operations - Element-wise Multiplication</a:t>
            </a:r>
            <a:endParaRPr/>
          </a:p>
        </p:txBody>
      </p:sp>
      <p:pic>
        <p:nvPicPr>
          <p:cNvPr id="338" name="Google Shape;33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5275" y="749338"/>
            <a:ext cx="200025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475" y="1377438"/>
            <a:ext cx="8820150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0950" y="3290275"/>
            <a:ext cx="8839200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92750"/>
            <a:ext cx="8520600" cy="36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High-level, interpreted programming language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should already be proficient in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Being proficient with Python is a plus, but not strictly necessary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We’ll cover some basics today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4481" y="59425"/>
            <a:ext cx="3389118" cy="95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Orthonormal Basis</a:t>
            </a:r>
            <a:endParaRPr/>
          </a:p>
        </p:txBody>
      </p:sp>
      <p:sp>
        <p:nvSpPr>
          <p:cNvPr id="346" name="Google Shape;346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= </a:t>
            </a:r>
            <a:r>
              <a:rPr lang="en" u="sng"/>
              <a:t>Ortho</a:t>
            </a:r>
            <a:r>
              <a:rPr lang="en"/>
              <a:t>gonal and </a:t>
            </a:r>
            <a:r>
              <a:rPr lang="en" u="sng"/>
              <a:t>Normal</a:t>
            </a:r>
            <a:r>
              <a:rPr lang="en"/>
              <a:t>ized Basis</a:t>
            </a:r>
            <a:endParaRPr/>
          </a:p>
        </p:txBody>
      </p:sp>
      <p:grpSp>
        <p:nvGrpSpPr>
          <p:cNvPr id="347" name="Google Shape;347;p52"/>
          <p:cNvGrpSpPr/>
          <p:nvPr/>
        </p:nvGrpSpPr>
        <p:grpSpPr>
          <a:xfrm>
            <a:off x="1912872" y="1598576"/>
            <a:ext cx="5318268" cy="3257700"/>
            <a:chOff x="1585175" y="638950"/>
            <a:chExt cx="6595075" cy="4339550"/>
          </a:xfrm>
        </p:grpSpPr>
        <p:pic>
          <p:nvPicPr>
            <p:cNvPr id="348" name="Google Shape;348;p5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85175" y="638950"/>
              <a:ext cx="6595075" cy="4339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9" name="Google Shape;349;p52"/>
            <p:cNvSpPr/>
            <p:nvPr/>
          </p:nvSpPr>
          <p:spPr>
            <a:xfrm>
              <a:off x="3126925" y="672600"/>
              <a:ext cx="3813300" cy="48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" name="Google Shape;350;p52"/>
          <p:cNvSpPr txBox="1"/>
          <p:nvPr/>
        </p:nvSpPr>
        <p:spPr>
          <a:xfrm>
            <a:off x="84650" y="4658625"/>
            <a:ext cx="27198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*Courtesy of last year’s slides.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Transpose</a:t>
            </a:r>
            <a:endParaRPr/>
          </a:p>
        </p:txBody>
      </p:sp>
      <p:pic>
        <p:nvPicPr>
          <p:cNvPr id="356" name="Google Shape;35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626" y="1017724"/>
            <a:ext cx="5627150" cy="35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53"/>
          <p:cNvSpPr txBox="1"/>
          <p:nvPr/>
        </p:nvSpPr>
        <p:spPr>
          <a:xfrm>
            <a:off x="311700" y="4568875"/>
            <a:ext cx="27198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*Courtesy of last year’s slides.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Operations - </a:t>
            </a:r>
            <a:r>
              <a:rPr lang="en"/>
              <a:t>Transpose</a:t>
            </a:r>
            <a:endParaRPr/>
          </a:p>
        </p:txBody>
      </p:sp>
      <p:pic>
        <p:nvPicPr>
          <p:cNvPr id="363" name="Google Shape;36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5275" y="1206538"/>
            <a:ext cx="200025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97119"/>
            <a:ext cx="4417425" cy="95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675" y="3118609"/>
            <a:ext cx="442888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4011125"/>
            <a:ext cx="4417425" cy="91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Determinant</a:t>
            </a:r>
            <a:endParaRPr/>
          </a:p>
        </p:txBody>
      </p:sp>
      <p:pic>
        <p:nvPicPr>
          <p:cNvPr id="372" name="Google Shape;37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663" y="966050"/>
            <a:ext cx="6134675" cy="4073524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55"/>
          <p:cNvSpPr txBox="1"/>
          <p:nvPr/>
        </p:nvSpPr>
        <p:spPr>
          <a:xfrm>
            <a:off x="311700" y="4568875"/>
            <a:ext cx="27198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*Courtesy of last year’s slides.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Inverse</a:t>
            </a:r>
            <a:endParaRPr/>
          </a:p>
        </p:txBody>
      </p:sp>
      <p:pic>
        <p:nvPicPr>
          <p:cNvPr id="379" name="Google Shape;37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687" y="1017725"/>
            <a:ext cx="7088624" cy="359955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56"/>
          <p:cNvSpPr txBox="1"/>
          <p:nvPr/>
        </p:nvSpPr>
        <p:spPr>
          <a:xfrm>
            <a:off x="311700" y="4568875"/>
            <a:ext cx="27198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*Courtesy of last year’s slides.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Operations - </a:t>
            </a:r>
            <a:r>
              <a:rPr lang="en"/>
              <a:t>Determinant and Inverse</a:t>
            </a:r>
            <a:endParaRPr/>
          </a:p>
        </p:txBody>
      </p:sp>
      <p:pic>
        <p:nvPicPr>
          <p:cNvPr id="386" name="Google Shape;38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8600" y="1206538"/>
            <a:ext cx="213360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97119"/>
            <a:ext cx="4417425" cy="91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298922"/>
            <a:ext cx="4417424" cy="603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Eigenvalues and Eigenvectors</a:t>
            </a:r>
            <a:endParaRPr/>
          </a:p>
        </p:txBody>
      </p:sp>
      <p:pic>
        <p:nvPicPr>
          <p:cNvPr id="394" name="Google Shape;39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48325"/>
            <a:ext cx="5252500" cy="2646849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58"/>
          <p:cNvSpPr txBox="1"/>
          <p:nvPr/>
        </p:nvSpPr>
        <p:spPr>
          <a:xfrm>
            <a:off x="311700" y="4568875"/>
            <a:ext cx="27198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*Courtesy of last year’s slides.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Eigenvalues and Eigenvectors</a:t>
            </a:r>
            <a:endParaRPr/>
          </a:p>
        </p:txBody>
      </p:sp>
      <p:sp>
        <p:nvSpPr>
          <p:cNvPr id="401" name="Google Shape;401;p59"/>
          <p:cNvSpPr txBox="1"/>
          <p:nvPr/>
        </p:nvSpPr>
        <p:spPr>
          <a:xfrm>
            <a:off x="311700" y="4568875"/>
            <a:ext cx="27198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*Courtesy of last year’s slides.</a:t>
            </a:r>
            <a:endParaRPr/>
          </a:p>
        </p:txBody>
      </p:sp>
      <p:pic>
        <p:nvPicPr>
          <p:cNvPr id="402" name="Google Shape;40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176" y="1186550"/>
            <a:ext cx="7467650" cy="319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Operations - Eigenvalues, Eigenvectors</a:t>
            </a:r>
            <a:endParaRPr/>
          </a:p>
        </p:txBody>
      </p:sp>
      <p:pic>
        <p:nvPicPr>
          <p:cNvPr id="408" name="Google Shape;40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038" y="1152475"/>
            <a:ext cx="1539917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60"/>
          <p:cNvSpPr txBox="1"/>
          <p:nvPr/>
        </p:nvSpPr>
        <p:spPr>
          <a:xfrm>
            <a:off x="5686075" y="2490925"/>
            <a:ext cx="2971500" cy="21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NOTE</a:t>
            </a:r>
            <a:r>
              <a:rPr lang="en"/>
              <a:t>: Please read the NumPy docs on this function before using it, lots more information about multiplicity of eigenvalues and etc there.</a:t>
            </a:r>
            <a:endParaRPr/>
          </a:p>
        </p:txBody>
      </p:sp>
      <p:pic>
        <p:nvPicPr>
          <p:cNvPr id="410" name="Google Shape;410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06175"/>
            <a:ext cx="5381274" cy="2271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Singular Value Decomposition</a:t>
            </a:r>
            <a:endParaRPr/>
          </a:p>
        </p:txBody>
      </p:sp>
      <p:pic>
        <p:nvPicPr>
          <p:cNvPr id="416" name="Google Shape;41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763" y="1170125"/>
            <a:ext cx="6254477" cy="3842901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61"/>
          <p:cNvSpPr txBox="1"/>
          <p:nvPr/>
        </p:nvSpPr>
        <p:spPr>
          <a:xfrm>
            <a:off x="311700" y="4568875"/>
            <a:ext cx="27198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*Courtesy of last year’s slides.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Python?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is high-level.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4481" y="59425"/>
            <a:ext cx="3389118" cy="95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4350" y="1800526"/>
            <a:ext cx="6055298" cy="276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Singular Value Decomposition</a:t>
            </a:r>
            <a:endParaRPr/>
          </a:p>
        </p:txBody>
      </p:sp>
      <p:sp>
        <p:nvSpPr>
          <p:cNvPr id="423" name="Google Shape;423;p62"/>
          <p:cNvSpPr txBox="1"/>
          <p:nvPr/>
        </p:nvSpPr>
        <p:spPr>
          <a:xfrm>
            <a:off x="311700" y="4568875"/>
            <a:ext cx="27198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*Courtesy of last year’s slides.</a:t>
            </a:r>
            <a:endParaRPr/>
          </a:p>
        </p:txBody>
      </p:sp>
      <p:pic>
        <p:nvPicPr>
          <p:cNvPr id="424" name="Google Shape;42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698" y="1106650"/>
            <a:ext cx="5582623" cy="350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Singular Value Decomposition</a:t>
            </a:r>
            <a:endParaRPr/>
          </a:p>
        </p:txBody>
      </p:sp>
      <p:pic>
        <p:nvPicPr>
          <p:cNvPr id="430" name="Google Shape;43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6275" y="314104"/>
            <a:ext cx="2802875" cy="8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63"/>
          <p:cNvSpPr txBox="1"/>
          <p:nvPr/>
        </p:nvSpPr>
        <p:spPr>
          <a:xfrm>
            <a:off x="6688250" y="1775400"/>
            <a:ext cx="2070900" cy="31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SVD is the factorization of a matrix into the product of 3 matrices, and is formulated like so: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 = UΣV</a:t>
            </a:r>
            <a:r>
              <a:rPr baseline="30000" lang="en"/>
              <a:t>T</a:t>
            </a:r>
            <a:endParaRPr baseline="30000"/>
          </a:p>
        </p:txBody>
      </p:sp>
      <p:pic>
        <p:nvPicPr>
          <p:cNvPr id="432" name="Google Shape;432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17725"/>
            <a:ext cx="5651475" cy="3881575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63"/>
          <p:cNvSpPr txBox="1"/>
          <p:nvPr/>
        </p:nvSpPr>
        <p:spPr>
          <a:xfrm>
            <a:off x="6049075" y="4314875"/>
            <a:ext cx="30948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Caution</a:t>
            </a:r>
            <a:r>
              <a:rPr lang="en">
                <a:solidFill>
                  <a:srgbClr val="FF0000"/>
                </a:solidFill>
              </a:rPr>
              <a:t>: </a:t>
            </a:r>
            <a:r>
              <a:rPr lang="en"/>
              <a:t>The notation of SVD in NumPy is slightly different. Here </a:t>
            </a:r>
            <a:r>
              <a:rPr lang="en"/>
              <a:t>V</a:t>
            </a:r>
            <a:r>
              <a:rPr baseline="30000" lang="en"/>
              <a:t> </a:t>
            </a:r>
            <a:r>
              <a:rPr lang="en"/>
              <a:t>is actually V</a:t>
            </a:r>
            <a:r>
              <a:rPr baseline="30000" lang="en"/>
              <a:t>T </a:t>
            </a:r>
            <a:r>
              <a:rPr lang="en"/>
              <a:t>in the </a:t>
            </a:r>
            <a:r>
              <a:rPr lang="en" u="sng">
                <a:hlinkClick r:id="rId5"/>
              </a:rPr>
              <a:t>common notation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Information</a:t>
            </a:r>
            <a:endParaRPr/>
          </a:p>
        </p:txBody>
      </p:sp>
      <p:sp>
        <p:nvSpPr>
          <p:cNvPr id="439" name="Google Shape;439;p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Python Documentation: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https://docs.python.org/2/index.html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NumPy Documentation: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https://docs.scipy.org/doc/numpy-1.13.0/user/index.html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Matrix Cookbook: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https://www.math.uwaterloo.ca/~hwolkowi/matrixcookbook.pdf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CS231N Python Tutorial: </a:t>
            </a: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http://cs231n.github.io/python-numpy-tutorial/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Office hours!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rest of the internet!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40" name="Google Shape;440;p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2750" y="3980225"/>
            <a:ext cx="2536500" cy="104492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41" name="Google Shape;441;p64"/>
          <p:cNvPicPr preferRelativeResize="0"/>
          <p:nvPr/>
        </p:nvPicPr>
        <p:blipFill rotWithShape="1">
          <a:blip r:embed="rId8">
            <a:alphaModFix/>
          </a:blip>
          <a:srcRect b="44542" l="0" r="0" t="5114"/>
          <a:stretch/>
        </p:blipFill>
        <p:spPr>
          <a:xfrm>
            <a:off x="3511251" y="3150525"/>
            <a:ext cx="5213248" cy="187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447" name="Google Shape;447;p6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Python?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is accessible.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4481" y="59425"/>
            <a:ext cx="3389118" cy="95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9850" y="1849325"/>
            <a:ext cx="3058370" cy="256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 rotWithShape="1">
          <a:blip r:embed="rId5">
            <a:alphaModFix/>
          </a:blip>
          <a:srcRect b="0" l="0" r="64679" t="44515"/>
          <a:stretch/>
        </p:blipFill>
        <p:spPr>
          <a:xfrm>
            <a:off x="311700" y="2419287"/>
            <a:ext cx="2536326" cy="142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61925" y="1849325"/>
            <a:ext cx="2095175" cy="256078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291900" y="4510600"/>
            <a:ext cx="25362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nterpreter/</a:t>
            </a:r>
            <a:r>
              <a:rPr lang="en"/>
              <a:t>Terminal</a:t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3261925" y="4510600"/>
            <a:ext cx="20952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</a:t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5859850" y="4510600"/>
            <a:ext cx="30585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Notebook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5">
            <a:alphaModFix/>
          </a:blip>
          <a:srcRect b="77636" l="0" r="64679" t="0"/>
          <a:stretch/>
        </p:blipFill>
        <p:spPr>
          <a:xfrm>
            <a:off x="311700" y="1849325"/>
            <a:ext cx="2536326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Python?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067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has many many awesome packages.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4481" y="59425"/>
            <a:ext cx="3389118" cy="95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982" y="2562282"/>
            <a:ext cx="1852375" cy="1577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975" y="1699344"/>
            <a:ext cx="1852375" cy="64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63700" y="1699347"/>
            <a:ext cx="1868292" cy="64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63700" y="2595350"/>
            <a:ext cx="2932100" cy="71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05950" y="3478825"/>
            <a:ext cx="2932100" cy="58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91350" y="1615375"/>
            <a:ext cx="2411767" cy="85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312775" y="4229096"/>
            <a:ext cx="2519524" cy="85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49900" y="4229100"/>
            <a:ext cx="4700527" cy="85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671825" y="1572137"/>
            <a:ext cx="2411775" cy="902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855157" y="2630412"/>
            <a:ext cx="3111967" cy="64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781170" y="3373575"/>
            <a:ext cx="1950600" cy="760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Set up Python?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a computer: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Your Linux/Mac/Windows/... machines.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Use Stanford Corn machines: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https://web.stanford.edu/group/farmshare/cgi-bin/wiki/index.php/Main_Page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iMac computers in Stanford Libraries.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Follow this guide: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https://wiki.python.org/moin/BeginnersGuide/Download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Choose your favourite editor or IDE: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AutoNum type="alphaLcPeriod"/>
            </a:pPr>
            <a:r>
              <a:rPr lang="en">
                <a:solidFill>
                  <a:srgbClr val="38761D"/>
                </a:solidFill>
              </a:rPr>
              <a:t>Sublime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AutoNum type="alphaLcPeriod"/>
            </a:pPr>
            <a:r>
              <a:rPr lang="en">
                <a:solidFill>
                  <a:srgbClr val="38761D"/>
                </a:solidFill>
              </a:rPr>
              <a:t>Notepad++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AutoNum type="alphaLcPeriod"/>
            </a:pPr>
            <a:r>
              <a:rPr lang="en">
                <a:solidFill>
                  <a:srgbClr val="38761D"/>
                </a:solidFill>
              </a:rPr>
              <a:t>Vim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AutoNum type="alphaLcPeriod"/>
            </a:pPr>
            <a:r>
              <a:rPr lang="en">
                <a:solidFill>
                  <a:srgbClr val="3C78D8"/>
                </a:solidFill>
              </a:rPr>
              <a:t>Spyder</a:t>
            </a:r>
            <a:endParaRPr>
              <a:solidFill>
                <a:srgbClr val="3C78D8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AutoNum type="alphaLcPeriod"/>
            </a:pPr>
            <a:r>
              <a:rPr lang="en">
                <a:solidFill>
                  <a:srgbClr val="3C78D8"/>
                </a:solidFill>
              </a:rPr>
              <a:t>PyCharm</a:t>
            </a:r>
            <a:endParaRPr>
              <a:solidFill>
                <a:srgbClr val="3C78D8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AutoNum type="alphaLcPeriod"/>
            </a:pPr>
            <a:r>
              <a:rPr lang="en">
                <a:solidFill>
                  <a:srgbClr val="3C78D8"/>
                </a:solidFill>
              </a:rPr>
              <a:t>Eclipse</a:t>
            </a:r>
            <a:endParaRPr>
              <a:solidFill>
                <a:srgbClr val="3C78D8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AutoNum type="alphaLcPeriod"/>
            </a:pPr>
            <a:r>
              <a:rPr lang="en">
                <a:solidFill>
                  <a:srgbClr val="F1C232"/>
                </a:solidFill>
              </a:rPr>
              <a:t>Jupyter Notebook</a:t>
            </a:r>
            <a:endParaRPr>
              <a:solidFill>
                <a:srgbClr val="F1C23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399094"/>
            <a:ext cx="8839200" cy="1454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8702712" cy="2076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