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3"/>
    <p:sldId id="256" r:id="rId4"/>
    <p:sldId id="258" r:id="rId5"/>
    <p:sldId id="264" r:id="rId6"/>
    <p:sldId id="265" r:id="rId7"/>
    <p:sldId id="266" r:id="rId8"/>
    <p:sldId id="270" r:id="rId9"/>
    <p:sldId id="263" r:id="rId10"/>
    <p:sldId id="274" r:id="rId11"/>
    <p:sldId id="277" r:id="rId12"/>
    <p:sldId id="260" r:id="rId13"/>
    <p:sldId id="27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F22E"/>
    <a:srgbClr val="B2B2B2"/>
    <a:srgbClr val="1B2910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7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>
            <a:lum bright="-48000"/>
          </a:blip>
          <a:stretch>
            <a:fillRect/>
          </a:stretch>
        </p:blipFill>
        <p:spPr>
          <a:xfrm>
            <a:off x="1423035" y="72390"/>
            <a:ext cx="9543415" cy="6713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gdal_g"/>
          <p:cNvPicPr>
            <a:picLocks noChangeAspect="1"/>
          </p:cNvPicPr>
          <p:nvPr/>
        </p:nvPicPr>
        <p:blipFill>
          <a:blip r:embed="rId1">
            <a:clrChange>
              <a:clrFrom>
                <a:srgbClr val="6AEC50">
                  <a:alpha val="100000"/>
                </a:srgbClr>
              </a:clrFrom>
              <a:clrTo>
                <a:srgbClr val="6AEC50">
                  <a:alpha val="100000"/>
                  <a:alpha val="0"/>
                </a:srgbClr>
              </a:clrTo>
            </a:clrChange>
            <a:lum bright="-100000" contrast="100000"/>
          </a:blip>
          <a:stretch>
            <a:fillRect/>
          </a:stretch>
        </p:blipFill>
        <p:spPr>
          <a:xfrm>
            <a:off x="80645" y="114935"/>
            <a:ext cx="12030710" cy="66281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645" y="56515"/>
            <a:ext cx="3331210" cy="894080"/>
          </a:xfrm>
        </p:spPr>
        <p:txBody>
          <a:bodyPr/>
          <a:p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 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4" name="Picture 3" descr="gdal_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3DE555">
                  <a:alpha val="100000"/>
                </a:srgbClr>
              </a:clrFrom>
              <a:clrTo>
                <a:srgbClr val="3DE555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2156460" y="114935"/>
            <a:ext cx="8171180" cy="675767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75260" y="57150"/>
            <a:ext cx="11710670" cy="675894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200" u="sng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Raster data: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</a:t>
            </a:r>
            <a:endParaRPr lang="x-none" altLang="en-US" sz="1200" i="1">
              <a:solidFill>
                <a:schemeClr val="accent6">
                  <a:lumMod val="60000"/>
                  <a:lumOff val="4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 &gt; gdalinfo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2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--formats 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To get full list of supported raster formats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  &gt; gdal_translate </a:t>
            </a:r>
            <a:r>
              <a:rPr lang="x-none" altLang="en-US" sz="12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--formats 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valid list of output formats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   &gt; gdalbuildvrt</a:t>
            </a:r>
            <a:endParaRPr lang="x-none" altLang="en-US" sz="1200" i="1">
              <a:solidFill>
                <a:schemeClr val="accent6">
                  <a:lumMod val="60000"/>
                  <a:lumOff val="4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  &gt; gdal_rasterize, gdal_calc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Ref: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Go through the resources below to explore further: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Geogirl's ogr tutorial series.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https://developers.planet.com/planetschool/getting-started-with-gdal/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https://www.youtube.com/watch?v=2Q1T96NJmuc&amp;ab_channel=MakingSenseRemotely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https://courses.spatialthoughts.com/gdal-tools.html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https://ocw.un-ihe.org/mod/book/view.php?id=6228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</p:txBody>
      </p:sp>
      <p:pic>
        <p:nvPicPr>
          <p:cNvPr id="9" name="Picture 8" descr="gdal_g.png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1407775" y="56515"/>
            <a:ext cx="769620" cy="761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grasshd_p"/>
          <p:cNvPicPr>
            <a:picLocks noChangeAspect="1"/>
          </p:cNvPicPr>
          <p:nvPr/>
        </p:nvPicPr>
        <p:blipFill>
          <a:blip r:embed="rId1">
            <a:lum bright="-90000"/>
          </a:blip>
          <a:stretch>
            <a:fillRect/>
          </a:stretch>
        </p:blipFill>
        <p:spPr>
          <a:xfrm>
            <a:off x="1085850" y="131445"/>
            <a:ext cx="9909175" cy="65951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8738235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 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595" y="114300"/>
            <a:ext cx="11824335" cy="673481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Grass GIS:</a:t>
            </a:r>
            <a:endParaRPr lang="x-none" altLang="en-US" sz="1800">
              <a:solidFill>
                <a:schemeClr val="tx1"/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Installation: </a:t>
            </a:r>
            <a:endParaRPr lang="x-none" altLang="en-US" sz="1800">
              <a:solidFill>
                <a:srgbClr val="92D050"/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https://grasswiki.osgeo.org/wiki/Installation_Guide</a:t>
            </a: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Windows: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The easiest way is through OSGeo4W installer or winGrass stand alone installer</a:t>
            </a: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OSX: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probably mac users know better. Check above link for the official *.dmg package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Linux distro: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Debian based -&gt; if you installed qgis using the official docs you probably have grass else: sudo apt install grass libgrass-dev grass-gu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i grass-doc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grass learn:</a:t>
            </a:r>
            <a:endParaRPr lang="x-none" altLang="en-US" sz="1600">
              <a:solidFill>
                <a:schemeClr val="accent6">
                  <a:lumMod val="60000"/>
                  <a:lumOff val="4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https://grass.osgeo.org/learn/</a:t>
            </a:r>
            <a:endParaRPr lang="x-none" altLang="en-US" sz="1600">
              <a:solidFill>
                <a:schemeClr val="accent6">
                  <a:lumMod val="60000"/>
                  <a:lumOff val="4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https://ncsu-geoforall-lab.github.io/grass-intro-workshop/intro.html</a:t>
            </a:r>
            <a:endParaRPr lang="x-none" altLang="en-US" sz="1600">
              <a:solidFill>
                <a:schemeClr val="accent6">
                  <a:lumMod val="60000"/>
                  <a:lumOff val="4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https://baharmon.github.io/watersheds-in-grass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</p:txBody>
      </p:sp>
      <p:pic>
        <p:nvPicPr>
          <p:cNvPr id="4" name="Picture 3" descr="grasshd_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7110" y="114300"/>
            <a:ext cx="96393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-66000"/>
          </a:blip>
          <a:stretch>
            <a:fillRect/>
          </a:stretch>
        </p:blipFill>
        <p:spPr>
          <a:xfrm>
            <a:off x="2155825" y="25400"/>
            <a:ext cx="9128125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260" y="603250"/>
            <a:ext cx="9024620" cy="2997200"/>
          </a:xfrm>
          <a:noFill/>
        </p:spPr>
        <p:txBody>
          <a:bodyPr>
            <a:noAutofit/>
          </a:bodyPr>
          <a:p>
            <a:pPr algn="r"/>
            <a:r>
              <a:rPr lang="x-none" altLang="en-US" b="1">
                <a:ln w="10160">
                  <a:solidFill>
                    <a:srgbClr val="53F22E"/>
                  </a:solidFill>
                  <a:prstDash val="solid"/>
                </a:ln>
                <a:solidFill>
                  <a:srgbClr val="53F22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thJax_Main" charset="0"/>
                <a:cs typeface="MathJax_Main" charset="0"/>
              </a:rPr>
              <a:t>Q&amp;A</a:t>
            </a:r>
            <a:endParaRPr lang="x-none" altLang="en-US" b="1">
              <a:ln w="10160">
                <a:solidFill>
                  <a:srgbClr val="53F22E"/>
                </a:solidFill>
                <a:prstDash val="solid"/>
              </a:ln>
              <a:solidFill>
                <a:srgbClr val="53F22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athJax_Main" charset="0"/>
              <a:cs typeface="MathJax_Main" charset="0"/>
            </a:endParaRPr>
          </a:p>
        </p:txBody>
      </p:sp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>
            <a:lum bright="-48000"/>
          </a:blip>
          <a:stretch>
            <a:fillRect/>
          </a:stretch>
        </p:blipFill>
        <p:spPr>
          <a:xfrm>
            <a:off x="266065" y="25400"/>
            <a:ext cx="5720715" cy="650367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-66000"/>
          </a:blip>
          <a:stretch>
            <a:fillRect/>
          </a:stretch>
        </p:blipFill>
        <p:spPr>
          <a:xfrm>
            <a:off x="2155825" y="25400"/>
            <a:ext cx="9128125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260" y="603250"/>
            <a:ext cx="9024620" cy="2997200"/>
          </a:xfrm>
          <a:noFill/>
        </p:spPr>
        <p:txBody>
          <a:bodyPr>
            <a:noAutofit/>
          </a:bodyPr>
          <a:p>
            <a:pPr algn="r"/>
            <a:r>
              <a:rPr lang="x-none" altLang="en-US" b="1">
                <a:ln w="10160">
                  <a:solidFill>
                    <a:srgbClr val="53F22E"/>
                  </a:solidFill>
                  <a:prstDash val="solid"/>
                </a:ln>
                <a:solidFill>
                  <a:srgbClr val="53F22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athJax_Main" charset="0"/>
                <a:cs typeface="MathJax_Main" charset="0"/>
              </a:rPr>
              <a:t>AN INTRODUCTION TO GDAL AND GRASS GIS</a:t>
            </a:r>
            <a:endParaRPr lang="x-none" altLang="en-US" b="1">
              <a:ln w="10160">
                <a:solidFill>
                  <a:srgbClr val="53F22E"/>
                </a:solidFill>
                <a:prstDash val="solid"/>
              </a:ln>
              <a:solidFill>
                <a:srgbClr val="53F22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athJax_Main" charset="0"/>
              <a:cs typeface="MathJax_Main" charset="0"/>
            </a:endParaRPr>
          </a:p>
        </p:txBody>
      </p:sp>
      <p:pic>
        <p:nvPicPr>
          <p:cNvPr id="11" name="Picture 10" descr="drawing (copy)_1_1"/>
          <p:cNvPicPr>
            <a:picLocks noChangeAspect="1"/>
          </p:cNvPicPr>
          <p:nvPr/>
        </p:nvPicPr>
        <p:blipFill>
          <a:blip r:embed="rId1">
            <a:lum bright="-48000"/>
          </a:blip>
          <a:stretch>
            <a:fillRect/>
          </a:stretch>
        </p:blipFill>
        <p:spPr>
          <a:xfrm>
            <a:off x="266065" y="25400"/>
            <a:ext cx="5720715" cy="650367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9260" y="6461760"/>
            <a:ext cx="9144000" cy="371475"/>
          </a:xfrm>
        </p:spPr>
        <p:txBody>
          <a:bodyPr/>
          <a:p>
            <a:pPr algn="r"/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by 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Brian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Pondi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and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Da</a:t>
            </a:r>
            <a:r>
              <a:rPr lang="x-none" altLang="en-US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i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Vince</a:t>
            </a:r>
            <a:endParaRPr lang="x-none" altLang="en-US" i="1" u="sng">
              <a:solidFill>
                <a:schemeClr val="accent6">
                  <a:lumMod val="40000"/>
                  <a:lumOff val="60000"/>
                </a:schemeClr>
              </a:solidFill>
              <a:latin typeface="MathJax_Main" charset="0"/>
              <a:cs typeface="MathJax_Mai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503555" y="25400"/>
            <a:ext cx="10626725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178435"/>
            <a:ext cx="10515600" cy="1075055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 charset="0"/>
                <a:cs typeface="MathJax_Main" charset="0"/>
              </a:rPr>
              <a:t>Speakers</a:t>
            </a:r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 charset="0"/>
                <a:cs typeface="MathJax_Main" charset="0"/>
              </a:rPr>
              <a:t>: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thJax_Main" charset="0"/>
              <a:cs typeface="MathJax_Main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6525" y="1333500"/>
            <a:ext cx="5692775" cy="4843780"/>
          </a:xfrm>
        </p:spPr>
        <p:txBody>
          <a:bodyPr/>
          <a:p>
            <a:pPr marL="0" indent="0">
              <a:buNone/>
            </a:pPr>
            <a:r>
              <a:rPr lang="x-none" altLang="en-US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Brian Pondi</a:t>
            </a: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  <a:sym typeface="+mn-ea"/>
              </a:rPr>
              <a:t>(</a:t>
            </a:r>
            <a:r>
              <a:rPr lang="x-none" altLang="en-US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@PondiB</a:t>
            </a: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  <a:sym typeface="+mn-ea"/>
              </a:rPr>
              <a:t>)</a:t>
            </a:r>
            <a:endParaRPr lang="x-none" altLang="en-US" u="sng"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>
                <a:solidFill>
                  <a:srgbClr val="92D050"/>
                </a:solidFill>
                <a:latin typeface="MathJax_Main" charset="0"/>
                <a:cs typeface="MathJax_Main" charset="0"/>
              </a:rPr>
              <a:t>your host</a:t>
            </a:r>
            <a:endParaRPr lang="x-none" altLang="en-US">
              <a:solidFill>
                <a:srgbClr val="92D050"/>
              </a:solidFill>
              <a:latin typeface="MathJax_Main" charset="0"/>
              <a:cs typeface="MathJax_Main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981700" y="1253490"/>
            <a:ext cx="5904230" cy="516445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Da Vince Koyo(</a:t>
            </a:r>
            <a:r>
              <a:rPr lang="x-none" altLang="en-US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@koyo_jakanees</a:t>
            </a:r>
            <a:r>
              <a:rPr lang="x-none" altLang="en-US" b="1" u="sng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)</a:t>
            </a:r>
            <a:endParaRPr lang="x-none" altLang="en-US" sz="1800">
              <a:solidFill>
                <a:schemeClr val="tx1"/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Background: </a:t>
            </a:r>
            <a:r>
              <a:rPr lang="x-none" altLang="en-US" sz="18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Geospatial and remote sensing</a:t>
            </a:r>
            <a:r>
              <a:rPr lang="x-none" altLang="en-US" sz="18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.</a:t>
            </a:r>
            <a:endParaRPr lang="x-none" altLang="en-US" sz="18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formerly: </a:t>
            </a:r>
            <a:r>
              <a:rPr lang="x-none" altLang="en-US" sz="18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Market and reasearch associate with focus on predictive modelling, location &amp; Business intelligence and forecasting products.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currently:</a:t>
            </a:r>
            <a:r>
              <a:rPr lang="x-none" altLang="en-US" sz="18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8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Consulting, VGI and student</a:t>
            </a:r>
            <a:endParaRPr lang="x-none" altLang="en-US" sz="1800" i="1">
              <a:solidFill>
                <a:schemeClr val="bg1">
                  <a:lumMod val="5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Generally: </a:t>
            </a:r>
            <a:r>
              <a:rPr lang="x-none" altLang="en-US" sz="18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A tinkerer and a virtuoso 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Affiliation: </a:t>
            </a:r>
            <a:r>
              <a:rPr lang="x-none" altLang="en-US" sz="18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None, Free agent</a:t>
            </a: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x-none" altLang="en-US" sz="1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525" y="25400"/>
            <a:ext cx="10515600" cy="594360"/>
          </a:xfrm>
        </p:spPr>
        <p:txBody>
          <a:bodyPr/>
          <a:p>
            <a:r>
              <a:rPr lang="x-none" altLang="en-US" sz="3200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thJax_Main" charset="0"/>
                <a:cs typeface="MathJax_Main" charset="0"/>
              </a:rPr>
              <a:t>Introduction.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thJax_Main" charset="0"/>
              <a:cs typeface="MathJax_Main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551815"/>
            <a:ext cx="11749405" cy="620903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WHAT IS GRASS GIS AND GDAL ANYWAY? WHY CARE ABOUT THEM?</a:t>
            </a:r>
            <a:endParaRPr lang="x-none" altLang="en-US" sz="1800">
              <a:solidFill>
                <a:schemeClr val="accent6">
                  <a:lumMod val="40000"/>
                  <a:lumOff val="6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 &gt; Let's get the abbreviations out of the way.</a:t>
            </a:r>
            <a:endParaRPr lang="x-none" altLang="en-US" sz="1800">
              <a:solidFill>
                <a:srgbClr val="92D050"/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   </a:t>
            </a:r>
            <a:r>
              <a:rPr lang="x-none" altLang="en-US" sz="18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  &gt;&gt; GDAL:</a:t>
            </a: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Geospatial Data Abstraction Library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[released in 1998]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    </a:t>
            </a:r>
            <a:r>
              <a:rPr lang="x-none" altLang="en-US" sz="18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 &gt;&gt; GRASS GIS:</a:t>
            </a: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Geographic Resource Analysis Support System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[released in 1984]</a:t>
            </a: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  <a:sym typeface="+mn-ea"/>
            </a:endParaRPr>
          </a:p>
          <a:p>
            <a:pPr marL="0" indent="0">
              <a:buNone/>
            </a:pPr>
            <a:r>
              <a:rPr lang="x-none" altLang="en-US" sz="1800" b="1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        </a:t>
            </a:r>
            <a:r>
              <a:rPr lang="x-none" altLang="en-US" sz="1800" i="1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&gt;&gt; OGR:</a:t>
            </a:r>
            <a:r>
              <a:rPr lang="x-none" altLang="en-US" sz="1800" i="1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OGR Simple Feature Library, comes with GDAL</a:t>
            </a:r>
            <a:r>
              <a:rPr lang="x-none" altLang="en-US" sz="1600" i="1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</a:t>
            </a:r>
            <a:r>
              <a:rPr lang="x-none" altLang="en-US" sz="1600" i="1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(OpenGIS Simple Feature Reference Implementation)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 </a:t>
            </a: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Both GDAL and GRASS GIS are member/projects under the Open Source Geospatial Foundation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(OSGeo)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&gt; Free and open source cross-platform and runs on major operating systems written in</a:t>
            </a: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C, C++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with great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python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api bindings and wrappers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&gt; Not as popular as QGIS and ArcGIS is with desktop users. Maybe cause they are more CLI oriented? Although grass offers a GUI through</a:t>
            </a: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WxWidgets</a:t>
            </a: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</a:rPr>
              <a:t>python api</a:t>
            </a:r>
            <a:endParaRPr lang="x-none" altLang="en-US" sz="1600">
              <a:solidFill>
                <a:schemeClr val="bg1">
                  <a:lumMod val="5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Provide tools for both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raster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and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</a:rPr>
              <a:t>vector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data reading, manipulation and processing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bg1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9370" y="26035"/>
            <a:ext cx="12045315" cy="680656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&gt; You probably have been using them.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</a:rPr>
              <a:t>       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&gt;&gt; Fast, free, open, flexible and extensible software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&gt;&gt; Support and Interoperable with other OSGeo member projects such as QGIS, PostGIS among others.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 &gt;&gt; Supported by some GIS service providers and incorporated in their solution stack.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 &gt;&gt; Feature rich scriptable using CLI utilities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 &gt;&gt; Run batch and bulk processes, a plus if familiar with any cli scripting language. Bash, Python, tcl, perl, php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 What the talk is not about.</a:t>
            </a:r>
            <a:endParaRPr lang="x-none" altLang="en-US" sz="1600">
              <a:solidFill>
                <a:srgbClr val="92D050"/>
              </a:solidFill>
              <a:latin typeface="MathJax_Main" charset="0"/>
              <a:cs typeface="MathJax_Main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50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      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&gt;&gt; A comparison between the two software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Promoting their use compared to others stack 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 Who is without a flaw(s)?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&gt;&gt; Not really many articles/docs on the direct usage. The most common ones are using bindings or wrappers using other languages python, R, java, javascript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The CLI/text based interfaces can be daunting to beginners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Grass GUI and workflow can be involving if not used to it.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24765"/>
            <a:ext cx="11749405" cy="680783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 &gt; Expected outcome.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&gt;&gt; To be comfortable with some of the common cmd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 &gt;&gt; Perform some of basic spatial operations using both tool</a:t>
            </a:r>
            <a:endParaRPr lang="x-none" altLang="en-US" sz="14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 &gt;&gt; Understanding of the various workflow.</a:t>
            </a:r>
            <a:endParaRPr lang="x-none" altLang="en-US" sz="14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&gt;&gt; Be dangerous enough to make your colleague think you're a hacker</a:t>
            </a:r>
            <a:endParaRPr lang="x-none" altLang="en-US" sz="14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4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 &gt;&gt; Desirable: start chaining your analysis and processing into reproducible programs or scripts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 What the talk is not about.</a:t>
            </a:r>
            <a:endParaRPr lang="x-none" altLang="en-US" sz="1600">
              <a:solidFill>
                <a:srgbClr val="92D050"/>
              </a:solidFill>
              <a:latin typeface="MathJax_Main" charset="0"/>
              <a:cs typeface="MathJax_Main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      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&gt;&gt; A comparison between the two software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Promoting their use compared to others stack 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</a:t>
            </a:r>
            <a:r>
              <a:rPr lang="x-none" altLang="en-US" sz="1600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 What to bring or consider: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Be aware of others                       &gt;&gt; Be open to all questions and viewpoints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Be friendly and patient              &gt;&gt; Be understanding of differences 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 &gt;&gt; Be welcoming and respectful     &gt;&gt; Be Kind and considerate to others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 &gt;&gt; Have Gdal, grass, grass gui and grass-gdal-plugin alreasy installed to try some examples</a:t>
            </a:r>
            <a:endParaRPr lang="x-none" altLang="en-US" sz="1600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Fira Code" panose="020B0609050000020004" charset="0"/>
              <a:cs typeface="Fira Code" panose="020B060905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drawing (copy)_1_1"/>
          <p:cNvPicPr>
            <a:picLocks noChangeAspect="1"/>
          </p:cNvPicPr>
          <p:nvPr/>
        </p:nvPicPr>
        <p:blipFill>
          <a:blip r:embed="rId1">
            <a:clrChange>
              <a:clrFrom>
                <a:srgbClr val="96FADD">
                  <a:alpha val="100000"/>
                </a:srgbClr>
              </a:clrFrom>
              <a:clrTo>
                <a:srgbClr val="96FADD">
                  <a:alpha val="100000"/>
                  <a:alpha val="0"/>
                </a:srgbClr>
              </a:clrTo>
            </a:clrChange>
            <a:lum bright="-84000" contrast="6000"/>
          </a:blip>
          <a:stretch>
            <a:fillRect/>
          </a:stretch>
        </p:blipFill>
        <p:spPr>
          <a:xfrm>
            <a:off x="136525" y="25400"/>
            <a:ext cx="11948160" cy="6807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36525" y="25400"/>
            <a:ext cx="11948160" cy="680720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</a:rPr>
              <a:t>    &gt; Outline GDAL:</a:t>
            </a:r>
            <a:endParaRPr lang="x-none" altLang="en-US" sz="1800">
              <a:solidFill>
                <a:srgbClr val="92D050"/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Introduction and installation gotchas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``Hello World``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in Gdal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Common Gdal commands and operations with examples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Common ogr &amp; osr commands 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Extras and api in other language {osgeo, rgdal, rasterio etc}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 &gt;&gt; Further resources</a:t>
            </a:r>
            <a:endParaRPr lang="x-none" altLang="en-US" sz="1600">
              <a:solidFill>
                <a:schemeClr val="accent6">
                  <a:lumMod val="5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  </a:t>
            </a:r>
            <a:r>
              <a:rPr lang="x-none" altLang="en-US" sz="1800">
                <a:solidFill>
                  <a:schemeClr val="accent6">
                    <a:lumMod val="50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800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&gt; Outline Grass GIS.</a:t>
            </a:r>
            <a:endParaRPr lang="x-none" altLang="en-US" sz="1600">
              <a:solidFill>
                <a:srgbClr val="92D050"/>
              </a:solidFill>
              <a:latin typeface="MathJax_Main" charset="0"/>
              <a:cs typeface="MathJax_Main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       &gt;&gt; introduction and installation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  <a:sym typeface="+mn-ea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  <a:sym typeface="+mn-ea"/>
              </a:rPr>
              <a:t>        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&gt;&gt; Start your first grass session from Grass dataset</a:t>
            </a:r>
            <a:r>
              <a:rPr lang="x-none" altLang="en-US" sz="1600">
                <a:solidFill>
                  <a:schemeClr val="accent6">
                    <a:lumMod val="75000"/>
                  </a:schemeClr>
                </a:solidFill>
                <a:latin typeface="MathJax_Main" charset="0"/>
                <a:cs typeface="MathJax_Main" charset="0"/>
              </a:rPr>
              <a:t> ``Location and mapset``</a:t>
            </a: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using  GUI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&gt;&gt; Creating your own Mapsets  using GUI and through CLI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&gt;&gt; Loading datasets to your new mapset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  &gt;&gt; Nice to have: an actual modelling case study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endParaRPr lang="x-none" altLang="en-US" sz="1600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accent6">
                  <a:lumMod val="75000"/>
                </a:schemeClr>
              </a:solidFill>
              <a:latin typeface="MathJax_Main" charset="0"/>
              <a:cs typeface="MathJax_Mai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gdal_g"/>
          <p:cNvPicPr>
            <a:picLocks noChangeAspect="1"/>
          </p:cNvPicPr>
          <p:nvPr/>
        </p:nvPicPr>
        <p:blipFill>
          <a:blip r:embed="rId1">
            <a:clrChange>
              <a:clrFrom>
                <a:srgbClr val="6AEC50">
                  <a:alpha val="100000"/>
                </a:srgbClr>
              </a:clrFrom>
              <a:clrTo>
                <a:srgbClr val="6AEC50">
                  <a:alpha val="100000"/>
                  <a:alpha val="0"/>
                </a:srgbClr>
              </a:clrTo>
            </a:clrChange>
            <a:lum bright="-100000" contrast="100000"/>
          </a:blip>
          <a:stretch>
            <a:fillRect/>
          </a:stretch>
        </p:blipFill>
        <p:spPr>
          <a:xfrm>
            <a:off x="80645" y="114935"/>
            <a:ext cx="12030710" cy="66281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645" y="56515"/>
            <a:ext cx="3331210" cy="894080"/>
          </a:xfrm>
        </p:spPr>
        <p:txBody>
          <a:bodyPr/>
          <a:p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 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4" name="Picture 3" descr="gdal_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3DE555">
                  <a:alpha val="100000"/>
                </a:srgbClr>
              </a:clrFrom>
              <a:clrTo>
                <a:srgbClr val="3DE555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2156460" y="114935"/>
            <a:ext cx="8171180" cy="675767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75260" y="223520"/>
            <a:ext cx="11710670" cy="6397625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A translator library for raster and vector data formats released under X/MIT style Open Source License by the Open Source Geospatial Foundation.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As a library, it presents a single raster abstract data model and single vector abstract data model to the calling application for all supported formats. It also comes with a variety of useful command line utilities for data translation and processing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 https://gdal.org/)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latest release GDAL/OGR 3.2.1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the capabilities are also accessible programmatically using the api.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&gt; support for a variety of raster formats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(147 drivers)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and  vector formats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(90 drivers)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at the time of writing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800" u="sng">
                <a:solidFill>
                  <a:srgbClr val="92D050"/>
                </a:solidFill>
                <a:latin typeface="MathJax_Main" charset="0"/>
                <a:cs typeface="MathJax_Main" charset="0"/>
              </a:rPr>
              <a:t>Installation:</a:t>
            </a:r>
            <a:endParaRPr lang="x-none" altLang="en-US" sz="1600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Methods vary based on your operating system.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Conda: </a:t>
            </a:r>
            <a:r>
              <a:rPr lang="x-none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conda install -c conda-forge gdal=[version] 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should work across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OSX</a:t>
            </a:r>
            <a:r>
              <a:rPr lang="x-none" altLang="en-US" sz="1600" i="1">
                <a:solidFill>
                  <a:schemeClr val="accent6">
                    <a:lumMod val="40000"/>
                    <a:lumOff val="60000"/>
                  </a:schemeClr>
                </a:solidFill>
                <a:latin typeface="MathJax_Main" charset="0"/>
                <a:cs typeface="MathJax_Main" charset="0"/>
              </a:rPr>
              <a:t>: you know better than I do. 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(https://medium.com/planet-stories/a-gentle-introduction-to-gdal-part-1-a3253eb96082)</a:t>
            </a:r>
            <a:endParaRPr lang="x-none" altLang="en-US" sz="1600" i="1">
              <a:solidFill>
                <a:srgbClr val="92D050"/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Windows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: 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through OSGeo4W graphical installer or follow</a:t>
            </a:r>
            <a:r>
              <a:rPr lang="x-none" altLang="en-US" sz="16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 (https://sandbox.idre.ucla.edu/sandbox/tutorials/installing-gdal-for-windows)</a:t>
            </a: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rem to use the right versions. 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6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Linux distro:  pacman -S gdal,  sudo apt install gdal-bin libgdal-dev  “better try googling the solution that'll work for you”</a:t>
            </a: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endParaRPr lang="x-none" altLang="en-US" sz="16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</p:txBody>
      </p:sp>
      <p:pic>
        <p:nvPicPr>
          <p:cNvPr id="9" name="Picture 8" descr="gdal_g.png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1407775" y="56515"/>
            <a:ext cx="769620" cy="761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gdal_g"/>
          <p:cNvPicPr>
            <a:picLocks noChangeAspect="1"/>
          </p:cNvPicPr>
          <p:nvPr/>
        </p:nvPicPr>
        <p:blipFill>
          <a:blip r:embed="rId1">
            <a:clrChange>
              <a:clrFrom>
                <a:srgbClr val="6AEC50">
                  <a:alpha val="100000"/>
                </a:srgbClr>
              </a:clrFrom>
              <a:clrTo>
                <a:srgbClr val="6AEC50">
                  <a:alpha val="100000"/>
                  <a:alpha val="0"/>
                </a:srgbClr>
              </a:clrTo>
            </a:clrChange>
            <a:lum bright="-100000" contrast="100000"/>
          </a:blip>
          <a:stretch>
            <a:fillRect/>
          </a:stretch>
        </p:blipFill>
        <p:spPr>
          <a:xfrm>
            <a:off x="80645" y="114935"/>
            <a:ext cx="12030710" cy="66281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645" y="56515"/>
            <a:ext cx="3331210" cy="894080"/>
          </a:xfrm>
        </p:spPr>
        <p:txBody>
          <a:bodyPr/>
          <a:p>
            <a:r>
              <a:rPr lang="x-none" altLang="en-US">
                <a:solidFill>
                  <a:srgbClr val="53F22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609050000020004" charset="0"/>
                <a:cs typeface="Fira Code" panose="020B0609050000020004" charset="0"/>
              </a:rPr>
              <a:t> </a:t>
            </a:r>
            <a:endParaRPr lang="x-none" altLang="en-US">
              <a:solidFill>
                <a:srgbClr val="53F22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609050000020004" charset="0"/>
              <a:cs typeface="Fira Code" panose="020B0609050000020004" charset="0"/>
            </a:endParaRPr>
          </a:p>
        </p:txBody>
      </p:sp>
      <p:pic>
        <p:nvPicPr>
          <p:cNvPr id="4" name="Picture 3" descr="gdal_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3DE555">
                  <a:alpha val="100000"/>
                </a:srgbClr>
              </a:clrFrom>
              <a:clrTo>
                <a:srgbClr val="3DE555">
                  <a:alpha val="100000"/>
                  <a:alpha val="0"/>
                </a:srgbClr>
              </a:clrTo>
            </a:clrChange>
            <a:lum bright="-84000"/>
          </a:blip>
          <a:stretch>
            <a:fillRect/>
          </a:stretch>
        </p:blipFill>
        <p:spPr>
          <a:xfrm>
            <a:off x="2156460" y="114935"/>
            <a:ext cx="8171180" cy="675767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75260" y="57150"/>
            <a:ext cx="11710670" cy="6758940"/>
          </a:xfrm>
          <a:effectLst>
            <a:outerShdw blurRad="50800" dist="50800" dir="5400000" sx="98000" sy="98000" algn="ctr" rotWithShape="0">
              <a:srgbClr val="000000">
                <a:alpha val="100000"/>
              </a:srgbClr>
            </a:outerShdw>
          </a:effectLst>
        </p:spPr>
        <p:txBody>
          <a:bodyPr>
            <a:noAutofit/>
          </a:bodyPr>
          <a:p>
            <a:pPr marL="0" indent="0">
              <a:buNone/>
            </a:pPr>
            <a:r>
              <a:rPr lang="x-none" altLang="en-US" sz="1200" u="sng">
                <a:solidFill>
                  <a:srgbClr val="92D050"/>
                </a:solidFill>
                <a:latin typeface="MathJax_Main" charset="0"/>
                <a:cs typeface="MathJax_Main" charset="0"/>
                <a:sym typeface="+mn-ea"/>
              </a:rPr>
              <a:t>Common commands: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&gt; ogrinfo Get information about a vector dataset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&gt; gdalinfo Get information about a raster dataset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&gt;  ogr2ogr Convert vector data between file formats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&gt; gdal_translate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 &gt; gdal_merge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 u="sng">
                <a:solidFill>
                  <a:srgbClr val="92D050"/>
                </a:solidFill>
                <a:latin typeface="MathJax_Main" charset="0"/>
                <a:cs typeface="MathJax_Main" charset="0"/>
              </a:rPr>
              <a:t>Vector Data: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&gt;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ogrinfo </a:t>
            </a:r>
            <a:r>
              <a:rPr lang="x-none" altLang="en-US" sz="1200" i="1">
                <a:solidFill>
                  <a:srgbClr val="53F22E"/>
                </a:solidFill>
                <a:latin typeface="MathJax_Main" charset="0"/>
                <a:cs typeface="MathJax_Main" charset="0"/>
              </a:rPr>
              <a:t>--formats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  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To see full list of supported vector formats</a:t>
            </a:r>
            <a:endParaRPr lang="x-none" altLang="en-US" sz="1200" i="1">
              <a:solidFill>
                <a:schemeClr val="accent6">
                  <a:lumMod val="60000"/>
                  <a:lumOff val="4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    &gt;ogrinfo  [yourData]  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To get basic information about your data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&gt; ogrinfo  </a:t>
            </a:r>
            <a:r>
              <a:rPr lang="x-none" altLang="en-US" sz="1200" i="1">
                <a:solidFill>
                  <a:srgbClr val="53F22E"/>
                </a:solidFill>
                <a:latin typeface="MathJax_Main" charset="0"/>
                <a:cs typeface="MathJax_Main" charset="0"/>
              </a:rPr>
              <a:t>-so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[yourData]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[yourLayer]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To get more info about your date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 &gt;ogrinfo </a:t>
            </a:r>
            <a:r>
              <a:rPr lang="x-none" altLang="en-US" sz="12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-al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[yourData] 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To list out all feature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 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&gt; ogr2ogr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</a:t>
            </a:r>
            <a:r>
              <a:rPr lang="x-none" altLang="en-US" sz="1200" i="1">
                <a:solidFill>
                  <a:srgbClr val="53F22E"/>
                </a:solidFill>
                <a:latin typeface="MathJax_Main" charset="0"/>
                <a:cs typeface="MathJax_Main" charset="0"/>
              </a:rPr>
              <a:t>--formats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To get full list of output formats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 &gt; ogr2ogr </a:t>
            </a:r>
            <a:r>
              <a:rPr lang="x-none" altLang="en-US" sz="1200" i="1">
                <a:solidFill>
                  <a:srgbClr val="53F22E"/>
                </a:solidFill>
                <a:latin typeface="MathJax_Main" charset="0"/>
                <a:cs typeface="MathJax_Main" charset="0"/>
              </a:rPr>
              <a:t>-f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[outputFormat] [Destination fileName] [source fileName] 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To convert between vector data formats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   &gt; query data using ogr:</a:t>
            </a: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supports sqlite and OGR SQL dialect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bg1">
                    <a:lumMod val="75000"/>
                  </a:schemeClr>
                </a:solidFill>
                <a:latin typeface="MathJax_Main" charset="0"/>
                <a:cs typeface="MathJax_Main" charset="0"/>
              </a:rPr>
              <a:t>  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&gt; ogr2ogr  </a:t>
            </a:r>
            <a:r>
              <a:rPr lang="x-none" altLang="en-US" sz="12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-where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”query” [output filename] [input filename] or  ogr2ogr </a:t>
            </a:r>
            <a:r>
              <a:rPr lang="x-none" altLang="en-US" sz="12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-sql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“Sql query”</a:t>
            </a:r>
            <a:endParaRPr lang="x-none" altLang="en-US" sz="1200" i="1">
              <a:solidFill>
                <a:schemeClr val="accent6">
                  <a:lumMod val="60000"/>
                  <a:lumOff val="4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  &gt; ogr2ogr  </a:t>
            </a:r>
            <a:r>
              <a:rPr lang="x-none" altLang="en-US" sz="12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-t_srs [epsg:code]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[output filename] [input filename]</a:t>
            </a:r>
            <a:endParaRPr lang="x-none" altLang="en-US" sz="1200" i="1">
              <a:solidFill>
                <a:schemeClr val="accent6">
                  <a:lumMod val="60000"/>
                  <a:lumOff val="40000"/>
                </a:schemeClr>
              </a:solidFill>
              <a:latin typeface="MathJax_Main" charset="0"/>
              <a:cs typeface="MathJax_Main" charset="0"/>
            </a:endParaRPr>
          </a:p>
          <a:p>
            <a:pPr marL="0" indent="0">
              <a:buNone/>
            </a:pP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   &gt;ogr2ogr </a:t>
            </a:r>
            <a:r>
              <a:rPr lang="x-none" altLang="en-US" sz="12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-append -update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 [source file] [file to append] </a:t>
            </a:r>
            <a:r>
              <a:rPr lang="x-none" altLang="en-US" sz="1200" i="1">
                <a:solidFill>
                  <a:srgbClr val="92D050"/>
                </a:solidFill>
                <a:latin typeface="MathJax_Main" charset="0"/>
                <a:cs typeface="MathJax_Main" charset="0"/>
              </a:rPr>
              <a:t>-nln </a:t>
            </a:r>
            <a:r>
              <a:rPr lang="x-none" altLang="en-US" sz="1200" i="1">
                <a:solidFill>
                  <a:schemeClr val="accent6">
                    <a:lumMod val="60000"/>
                    <a:lumOff val="40000"/>
                  </a:schemeClr>
                </a:solidFill>
                <a:latin typeface="MathJax_Main" charset="0"/>
                <a:cs typeface="MathJax_Main" charset="0"/>
              </a:rPr>
              <a:t>[new file]</a:t>
            </a:r>
            <a:endParaRPr lang="x-none" altLang="en-US" sz="1200" i="1">
              <a:solidFill>
                <a:schemeClr val="bg1">
                  <a:lumMod val="75000"/>
                </a:schemeClr>
              </a:solidFill>
              <a:latin typeface="MathJax_Main" charset="0"/>
              <a:cs typeface="MathJax_Main" charset="0"/>
            </a:endParaRPr>
          </a:p>
        </p:txBody>
      </p:sp>
      <p:pic>
        <p:nvPicPr>
          <p:cNvPr id="9" name="Picture 8" descr="gdal_g.png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1407775" y="56515"/>
            <a:ext cx="769620" cy="761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7040</Words>
  <Application>WPS Presentation</Application>
  <PresentationFormat>宽屏</PresentationFormat>
  <Paragraphs>142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MathJax_Main</vt:lpstr>
      <vt:lpstr>Fira Code</vt:lpstr>
      <vt:lpstr>微软雅黑</vt:lpstr>
      <vt:lpstr>Arial Unicode MS</vt:lpstr>
      <vt:lpstr>Arial Black</vt:lpstr>
      <vt:lpstr>SimSun</vt:lpstr>
      <vt:lpstr>Droid Sans Fallback</vt:lpstr>
      <vt:lpstr>MT Extra</vt:lpstr>
      <vt:lpstr>Times New Roman</vt:lpstr>
      <vt:lpstr>SimSun</vt:lpstr>
      <vt:lpstr>Office 主题​​</vt:lpstr>
      <vt:lpstr>PowerPoint 演示文稿</vt:lpstr>
      <vt:lpstr>AN INTRODUCTION TO GDAL AND GRASS GIS</vt:lpstr>
      <vt:lpstr>Speakers:</vt:lpstr>
      <vt:lpstr>Introduction.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AN INTRODUCTION TO GDAL AND GRASS GIS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geopro</dc:creator>
  <cp:lastModifiedBy>geopro</cp:lastModifiedBy>
  <cp:revision>88</cp:revision>
  <dcterms:created xsi:type="dcterms:W3CDTF">2021-01-24T11:53:26Z</dcterms:created>
  <dcterms:modified xsi:type="dcterms:W3CDTF">2021-01-24T11:53:26Z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