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7" r:id="rId3"/>
    <p:sldId id="256" r:id="rId4"/>
    <p:sldId id="258" r:id="rId5"/>
    <p:sldId id="264" r:id="rId6"/>
    <p:sldId id="265" r:id="rId7"/>
    <p:sldId id="266" r:id="rId8"/>
    <p:sldId id="270" r:id="rId9"/>
    <p:sldId id="260" r:id="rId10"/>
    <p:sldId id="263" r:id="rId11"/>
    <p:sldId id="259"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910"/>
    <a:srgbClr val="53F22E"/>
    <a:srgbClr val="B2B2B2"/>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8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11" name="Picture 10" descr="drawing (copy)_1_1"/>
          <p:cNvPicPr>
            <a:picLocks noChangeAspect="1"/>
          </p:cNvPicPr>
          <p:nvPr/>
        </p:nvPicPr>
        <p:blipFill>
          <a:blip r:embed="rId1">
            <a:lum bright="-48000"/>
          </a:blip>
          <a:stretch>
            <a:fillRect/>
          </a:stretch>
        </p:blipFill>
        <p:spPr>
          <a:xfrm>
            <a:off x="51435" y="73025"/>
            <a:ext cx="12089130" cy="6713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12" name="Picture 11" descr="drawing (copy)_1_1"/>
          <p:cNvPicPr>
            <a:picLocks noChangeAspect="1"/>
          </p:cNvPicPr>
          <p:nvPr/>
        </p:nvPicPr>
        <p:blipFill>
          <a:blip r:embed="rId1">
            <a:clrChange>
              <a:clrFrom>
                <a:srgbClr val="96FADD">
                  <a:alpha val="100000"/>
                </a:srgbClr>
              </a:clrFrom>
              <a:clrTo>
                <a:srgbClr val="96FADD">
                  <a:alpha val="100000"/>
                  <a:alpha val="0"/>
                </a:srgbClr>
              </a:clrTo>
            </a:clrChange>
            <a:lum bright="-84000" contrast="-66000"/>
          </a:blip>
          <a:stretch>
            <a:fillRect/>
          </a:stretch>
        </p:blipFill>
        <p:spPr>
          <a:xfrm>
            <a:off x="77470" y="25400"/>
            <a:ext cx="12037695" cy="6807200"/>
          </a:xfrm>
          <a:prstGeom prst="rect">
            <a:avLst/>
          </a:prstGeom>
          <a:noFill/>
          <a:ln>
            <a:noFill/>
          </a:ln>
          <a:effectLst/>
        </p:spPr>
      </p:pic>
      <p:sp>
        <p:nvSpPr>
          <p:cNvPr id="2" name="Title 1"/>
          <p:cNvSpPr>
            <a:spLocks noGrp="1"/>
          </p:cNvSpPr>
          <p:nvPr>
            <p:ph type="ctrTitle"/>
          </p:nvPr>
        </p:nvSpPr>
        <p:spPr>
          <a:xfrm>
            <a:off x="2969260" y="603250"/>
            <a:ext cx="9024620" cy="2997200"/>
          </a:xfrm>
          <a:noFill/>
        </p:spPr>
        <p:txBody>
          <a:bodyPr>
            <a:noAutofit/>
          </a:bodyPr>
          <a:p>
            <a:pPr algn="r"/>
            <a:r>
              <a:rPr lang="x-none" altLang="en-US" b="1">
                <a:ln w="10160">
                  <a:solidFill>
                    <a:schemeClr val="accent5"/>
                  </a:solidFill>
                  <a:prstDash val="solid"/>
                </a:ln>
                <a:solidFill>
                  <a:srgbClr val="53F22E"/>
                </a:solidFill>
                <a:effectLst>
                  <a:outerShdw blurRad="38100" dist="22860" dir="5400000" algn="tl" rotWithShape="0">
                    <a:srgbClr val="000000">
                      <a:alpha val="30000"/>
                    </a:srgbClr>
                  </a:outerShdw>
                </a:effectLst>
                <a:latin typeface="Fira Code" panose="020B0609050000020004" charset="0"/>
                <a:cs typeface="Fira Code" panose="020B0609050000020004" charset="0"/>
              </a:rPr>
              <a:t>AN INTRODUCTION TO GDAL AND GRASS GIS</a:t>
            </a:r>
            <a:endParaRPr lang="x-none" altLang="en-US" b="1">
              <a:ln w="10160">
                <a:solidFill>
                  <a:schemeClr val="accent5"/>
                </a:solidFill>
                <a:prstDash val="solid"/>
              </a:ln>
              <a:solidFill>
                <a:srgbClr val="53F22E"/>
              </a:solidFill>
              <a:effectLst>
                <a:outerShdw blurRad="38100" dist="22860" dir="5400000" algn="tl" rotWithShape="0">
                  <a:srgbClr val="000000">
                    <a:alpha val="30000"/>
                  </a:srgbClr>
                </a:outerShdw>
              </a:effectLst>
              <a:latin typeface="Fira Code" panose="020B0609050000020004" charset="0"/>
              <a:cs typeface="Fira Code" panose="020B0609050000020004" charset="0"/>
            </a:endParaRPr>
          </a:p>
        </p:txBody>
      </p:sp>
      <p:pic>
        <p:nvPicPr>
          <p:cNvPr id="11" name="Picture 10" descr="drawing (copy)_1_1"/>
          <p:cNvPicPr>
            <a:picLocks noChangeAspect="1"/>
          </p:cNvPicPr>
          <p:nvPr/>
        </p:nvPicPr>
        <p:blipFill>
          <a:blip r:embed="rId1">
            <a:lum bright="-42000"/>
          </a:blip>
          <a:stretch>
            <a:fillRect/>
          </a:stretch>
        </p:blipFill>
        <p:spPr>
          <a:xfrm>
            <a:off x="4445" y="25400"/>
            <a:ext cx="4514215" cy="6503670"/>
          </a:xfrm>
          <a:prstGeom prst="rect">
            <a:avLst/>
          </a:prstGeom>
          <a:effectLst>
            <a:glow>
              <a:schemeClr val="accent1">
                <a:alpha val="40000"/>
              </a:schemeClr>
            </a:glow>
            <a:outerShdw blurRad="50800" dist="50800" dir="5400000" sx="1000" sy="1000" algn="ctr" rotWithShape="0">
              <a:srgbClr val="000000">
                <a:alpha val="100000"/>
              </a:srgbClr>
            </a:outerShdw>
          </a:effectLst>
        </p:spPr>
      </p:pic>
      <p:sp>
        <p:nvSpPr>
          <p:cNvPr id="3" name="Subtitle 2"/>
          <p:cNvSpPr>
            <a:spLocks noGrp="1"/>
          </p:cNvSpPr>
          <p:nvPr>
            <p:ph type="subTitle" idx="1"/>
          </p:nvPr>
        </p:nvSpPr>
        <p:spPr>
          <a:xfrm>
            <a:off x="2969260" y="6461760"/>
            <a:ext cx="9144000" cy="371475"/>
          </a:xfrm>
        </p:spPr>
        <p:txBody>
          <a:bodyPr/>
          <a:p>
            <a:pPr algn="r"/>
            <a:r>
              <a:rPr lang="x-none" altLang="en-US" i="1">
                <a:solidFill>
                  <a:schemeClr val="accent6">
                    <a:lumMod val="40000"/>
                    <a:lumOff val="60000"/>
                  </a:schemeClr>
                </a:solidFill>
                <a:latin typeface="Fira Code" panose="020B0609050000020004" charset="0"/>
                <a:cs typeface="Fira Code" panose="020B0609050000020004" charset="0"/>
              </a:rPr>
              <a:t>by  </a:t>
            </a:r>
            <a:r>
              <a:rPr lang="x-none" altLang="en-US" i="1" u="sng">
                <a:solidFill>
                  <a:schemeClr val="accent6">
                    <a:lumMod val="40000"/>
                    <a:lumOff val="60000"/>
                  </a:schemeClr>
                </a:solidFill>
                <a:latin typeface="Fira Code" panose="020B0609050000020004" charset="0"/>
                <a:cs typeface="Fira Code" panose="020B0609050000020004" charset="0"/>
              </a:rPr>
              <a:t>Brian</a:t>
            </a:r>
            <a:r>
              <a:rPr lang="x-none" altLang="en-US" i="1">
                <a:solidFill>
                  <a:schemeClr val="accent6">
                    <a:lumMod val="40000"/>
                    <a:lumOff val="60000"/>
                  </a:schemeClr>
                </a:solidFill>
                <a:latin typeface="Fira Code" panose="020B0609050000020004" charset="0"/>
                <a:cs typeface="Fira Code" panose="020B0609050000020004" charset="0"/>
              </a:rPr>
              <a:t> </a:t>
            </a:r>
            <a:r>
              <a:rPr lang="x-none" altLang="en-US" i="1" u="sng">
                <a:solidFill>
                  <a:schemeClr val="accent6">
                    <a:lumMod val="40000"/>
                    <a:lumOff val="60000"/>
                  </a:schemeClr>
                </a:solidFill>
                <a:latin typeface="Fira Code" panose="020B0609050000020004" charset="0"/>
                <a:cs typeface="Fira Code" panose="020B0609050000020004" charset="0"/>
              </a:rPr>
              <a:t>Pondi</a:t>
            </a:r>
            <a:r>
              <a:rPr lang="x-none" altLang="en-US" i="1">
                <a:solidFill>
                  <a:schemeClr val="accent6">
                    <a:lumMod val="40000"/>
                    <a:lumOff val="60000"/>
                  </a:schemeClr>
                </a:solidFill>
                <a:latin typeface="Fira Code" panose="020B0609050000020004" charset="0"/>
                <a:cs typeface="Fira Code" panose="020B0609050000020004" charset="0"/>
              </a:rPr>
              <a:t> </a:t>
            </a:r>
            <a:r>
              <a:rPr lang="x-none" altLang="en-US" i="1" u="sng">
                <a:solidFill>
                  <a:schemeClr val="accent6">
                    <a:lumMod val="40000"/>
                    <a:lumOff val="60000"/>
                  </a:schemeClr>
                </a:solidFill>
                <a:latin typeface="Fira Code" panose="020B0609050000020004" charset="0"/>
                <a:cs typeface="Fira Code" panose="020B0609050000020004" charset="0"/>
              </a:rPr>
              <a:t>and</a:t>
            </a:r>
            <a:r>
              <a:rPr lang="x-none" altLang="en-US" i="1">
                <a:solidFill>
                  <a:schemeClr val="accent6">
                    <a:lumMod val="40000"/>
                    <a:lumOff val="60000"/>
                  </a:schemeClr>
                </a:solidFill>
                <a:latin typeface="Fira Code" panose="020B0609050000020004" charset="0"/>
                <a:cs typeface="Fira Code" panose="020B0609050000020004" charset="0"/>
              </a:rPr>
              <a:t> </a:t>
            </a:r>
            <a:r>
              <a:rPr lang="x-none" altLang="en-US" i="1" u="sng">
                <a:solidFill>
                  <a:schemeClr val="accent6">
                    <a:lumMod val="40000"/>
                    <a:lumOff val="60000"/>
                  </a:schemeClr>
                </a:solidFill>
                <a:latin typeface="Fira Code" panose="020B0609050000020004" charset="0"/>
                <a:cs typeface="Fira Code" panose="020B0609050000020004" charset="0"/>
              </a:rPr>
              <a:t>Da</a:t>
            </a:r>
            <a:r>
              <a:rPr lang="x-none" altLang="en-US" i="1">
                <a:solidFill>
                  <a:schemeClr val="accent6">
                    <a:lumMod val="40000"/>
                    <a:lumOff val="60000"/>
                  </a:schemeClr>
                </a:solidFill>
                <a:latin typeface="Fira Code" panose="020B0609050000020004" charset="0"/>
                <a:cs typeface="Fira Code" panose="020B0609050000020004" charset="0"/>
              </a:rPr>
              <a:t> </a:t>
            </a:r>
            <a:r>
              <a:rPr lang="x-none" altLang="en-US" i="1" u="sng">
                <a:solidFill>
                  <a:schemeClr val="accent6">
                    <a:lumMod val="40000"/>
                    <a:lumOff val="60000"/>
                  </a:schemeClr>
                </a:solidFill>
                <a:latin typeface="Fira Code" panose="020B0609050000020004" charset="0"/>
                <a:cs typeface="Fira Code" panose="020B0609050000020004" charset="0"/>
              </a:rPr>
              <a:t>Vince</a:t>
            </a:r>
            <a:endParaRPr lang="x-none" altLang="en-US" i="1" u="sng">
              <a:solidFill>
                <a:schemeClr val="accent6">
                  <a:lumMod val="40000"/>
                  <a:lumOff val="60000"/>
                </a:schemeClr>
              </a:solidFill>
              <a:latin typeface="Fira Code" panose="020B0609050000020004" charset="0"/>
              <a:cs typeface="Fira Code" panose="020B06090500000200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12" name="Picture 11" descr="drawing (copy)_1_1"/>
          <p:cNvPicPr>
            <a:picLocks noChangeAspect="1"/>
          </p:cNvPicPr>
          <p:nvPr/>
        </p:nvPicPr>
        <p:blipFill>
          <a:blip r:embed="rId1">
            <a:clrChange>
              <a:clrFrom>
                <a:srgbClr val="96FADD">
                  <a:alpha val="100000"/>
                </a:srgbClr>
              </a:clrFrom>
              <a:clrTo>
                <a:srgbClr val="96FADD">
                  <a:alpha val="100000"/>
                  <a:alpha val="0"/>
                </a:srgbClr>
              </a:clrTo>
            </a:clrChange>
            <a:lum bright="-84000"/>
          </a:blip>
          <a:stretch>
            <a:fillRect/>
          </a:stretch>
        </p:blipFill>
        <p:spPr>
          <a:xfrm>
            <a:off x="136525" y="25400"/>
            <a:ext cx="11948160" cy="6807200"/>
          </a:xfrm>
          <a:prstGeom prst="rect">
            <a:avLst/>
          </a:prstGeom>
          <a:noFill/>
          <a:ln>
            <a:noFill/>
          </a:ln>
          <a:effectLst/>
        </p:spPr>
      </p:pic>
      <p:sp>
        <p:nvSpPr>
          <p:cNvPr id="5" name="Title 4"/>
          <p:cNvSpPr>
            <a:spLocks noGrp="1"/>
          </p:cNvSpPr>
          <p:nvPr>
            <p:ph type="title"/>
          </p:nvPr>
        </p:nvSpPr>
        <p:spPr>
          <a:xfrm>
            <a:off x="136525" y="178435"/>
            <a:ext cx="10515600" cy="1075055"/>
          </a:xfrm>
        </p:spPr>
        <p:txBody>
          <a:bodyPr/>
          <a:p>
            <a:r>
              <a:rPr lang="x-none" altLang="en-US" sz="3200">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rPr>
              <a:t>Speakers</a:t>
            </a:r>
            <a:r>
              <a:rPr lang="x-none" altLang="en-US">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rPr>
              <a:t>:</a:t>
            </a:r>
            <a:endParaRPr lang="x-none" altLang="en-US">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endParaRPr>
          </a:p>
        </p:txBody>
      </p:sp>
      <p:sp>
        <p:nvSpPr>
          <p:cNvPr id="7" name="Content Placeholder 6"/>
          <p:cNvSpPr>
            <a:spLocks noGrp="1"/>
          </p:cNvSpPr>
          <p:nvPr>
            <p:ph sz="half" idx="1"/>
          </p:nvPr>
        </p:nvSpPr>
        <p:spPr>
          <a:xfrm>
            <a:off x="136525" y="1333500"/>
            <a:ext cx="5692775" cy="4843780"/>
          </a:xfrm>
        </p:spPr>
        <p:txBody>
          <a:bodyPr/>
          <a:p>
            <a:pPr marL="0" indent="0">
              <a:buNone/>
            </a:pPr>
            <a:r>
              <a:rPr lang="x-none" altLang="en-US" u="sng">
                <a:solidFill>
                  <a:schemeClr val="accent6">
                    <a:lumMod val="40000"/>
                    <a:lumOff val="60000"/>
                  </a:schemeClr>
                </a:solidFill>
                <a:latin typeface="Fira Code" panose="020B0609050000020004" charset="0"/>
                <a:cs typeface="Fira Code" panose="020B0609050000020004" charset="0"/>
              </a:rPr>
              <a:t>Brian Pondi:</a:t>
            </a:r>
            <a:endParaRPr lang="x-none" altLang="en-US" u="sng">
              <a:latin typeface="Fira Code" panose="020B0609050000020004" charset="0"/>
              <a:cs typeface="Fira Code" panose="020B0609050000020004" charset="0"/>
            </a:endParaRPr>
          </a:p>
          <a:p>
            <a:pPr marL="0" indent="0">
              <a:buNone/>
            </a:pPr>
            <a:endParaRPr lang="x-none" altLang="en-US" u="sng">
              <a:latin typeface="Fira Code" panose="020B0609050000020004" charset="0"/>
              <a:cs typeface="Fira Code" panose="020B0609050000020004" charset="0"/>
            </a:endParaRPr>
          </a:p>
        </p:txBody>
      </p:sp>
      <p:sp>
        <p:nvSpPr>
          <p:cNvPr id="8" name="Content Placeholder 7"/>
          <p:cNvSpPr>
            <a:spLocks noGrp="1"/>
          </p:cNvSpPr>
          <p:nvPr>
            <p:ph sz="half" idx="2"/>
          </p:nvPr>
        </p:nvSpPr>
        <p:spPr>
          <a:xfrm>
            <a:off x="5981700" y="1253490"/>
            <a:ext cx="5904230" cy="5164455"/>
          </a:xfrm>
          <a:effectLst>
            <a:outerShdw blurRad="50800" dist="50800" dir="5400000" sx="98000" sy="98000" algn="ctr" rotWithShape="0">
              <a:srgbClr val="000000">
                <a:alpha val="100000"/>
              </a:srgbClr>
            </a:outerShdw>
          </a:effectLst>
        </p:spPr>
        <p:txBody>
          <a:bodyPr>
            <a:noAutofit/>
          </a:bodyPr>
          <a:p>
            <a:pPr marL="0" indent="0">
              <a:buNone/>
            </a:pPr>
            <a:r>
              <a:rPr lang="x-none" altLang="en-US" b="1" u="sng">
                <a:solidFill>
                  <a:schemeClr val="accent6">
                    <a:lumMod val="40000"/>
                    <a:lumOff val="60000"/>
                  </a:schemeClr>
                </a:solidFill>
                <a:latin typeface="Fira Code" panose="020B0609050000020004" charset="0"/>
                <a:cs typeface="Fira Code" panose="020B0609050000020004" charset="0"/>
              </a:rPr>
              <a:t>Da Vince Koyo(</a:t>
            </a:r>
            <a:r>
              <a:rPr lang="x-none" altLang="en-US">
                <a:solidFill>
                  <a:srgbClr val="92D050"/>
                </a:solidFill>
                <a:latin typeface="Fira Code" panose="020B0609050000020004" charset="0"/>
                <a:cs typeface="Fira Code" panose="020B0609050000020004" charset="0"/>
                <a:sym typeface="+mn-ea"/>
              </a:rPr>
              <a:t>@koyo_jakanees</a:t>
            </a:r>
            <a:r>
              <a:rPr lang="x-none" altLang="en-US" b="1" u="sng">
                <a:solidFill>
                  <a:schemeClr val="accent6">
                    <a:lumMod val="40000"/>
                    <a:lumOff val="60000"/>
                  </a:schemeClr>
                </a:solidFill>
                <a:latin typeface="Fira Code" panose="020B0609050000020004" charset="0"/>
                <a:cs typeface="Fira Code" panose="020B0609050000020004" charset="0"/>
              </a:rPr>
              <a:t>)</a:t>
            </a:r>
            <a:endParaRPr lang="x-none" altLang="en-US" sz="1800">
              <a:solidFill>
                <a:schemeClr val="tx1"/>
              </a:solidFill>
              <a:latin typeface="Fira Code" panose="020B0609050000020004" charset="0"/>
              <a:cs typeface="Fira Code" panose="020B0609050000020004" charset="0"/>
            </a:endParaRPr>
          </a:p>
          <a:p>
            <a:pPr marL="0" indent="0">
              <a:buNone/>
            </a:pPr>
            <a:r>
              <a:rPr lang="x-none" altLang="en-US" sz="1800">
                <a:solidFill>
                  <a:srgbClr val="92D050"/>
                </a:solidFill>
                <a:latin typeface="Fira Code" panose="020B0609050000020004" charset="0"/>
                <a:cs typeface="Fira Code" panose="020B0609050000020004" charset="0"/>
              </a:rPr>
              <a:t>Background: </a:t>
            </a:r>
            <a:r>
              <a:rPr lang="x-none" altLang="en-US" sz="1800" i="1">
                <a:solidFill>
                  <a:schemeClr val="accent6">
                    <a:lumMod val="75000"/>
                  </a:schemeClr>
                </a:solidFill>
                <a:latin typeface="Fira Code" panose="020B0609050000020004" charset="0"/>
                <a:cs typeface="Fira Code" panose="020B0609050000020004" charset="0"/>
              </a:rPr>
              <a:t>Geospatial and remote sensing</a:t>
            </a:r>
            <a:r>
              <a:rPr lang="x-none" altLang="en-US" sz="1800">
                <a:solidFill>
                  <a:schemeClr val="accent6">
                    <a:lumMod val="75000"/>
                  </a:schemeClr>
                </a:solidFill>
                <a:latin typeface="Fira Code" panose="020B0609050000020004" charset="0"/>
                <a:cs typeface="Fira Code" panose="020B0609050000020004" charset="0"/>
              </a:rPr>
              <a:t>.</a:t>
            </a:r>
            <a:endParaRPr lang="x-none" altLang="en-US" sz="1800">
              <a:solidFill>
                <a:schemeClr val="accent6">
                  <a:lumMod val="75000"/>
                </a:schemeClr>
              </a:solidFill>
              <a:latin typeface="Fira Code" panose="020B0609050000020004" charset="0"/>
              <a:cs typeface="Fira Code" panose="020B0609050000020004" charset="0"/>
            </a:endParaRPr>
          </a:p>
          <a:p>
            <a:pPr marL="0" indent="0">
              <a:buNone/>
            </a:pPr>
            <a:r>
              <a:rPr lang="x-none" altLang="en-US" sz="1800">
                <a:solidFill>
                  <a:schemeClr val="accent6">
                    <a:lumMod val="75000"/>
                  </a:schemeClr>
                </a:solidFill>
                <a:latin typeface="Fira Code" panose="020B0609050000020004" charset="0"/>
                <a:cs typeface="Fira Code" panose="020B0609050000020004" charset="0"/>
              </a:rPr>
              <a:t>formerly: </a:t>
            </a:r>
            <a:r>
              <a:rPr lang="x-none" altLang="en-US" sz="1800" i="1">
                <a:solidFill>
                  <a:schemeClr val="accent6">
                    <a:lumMod val="75000"/>
                  </a:schemeClr>
                </a:solidFill>
                <a:latin typeface="Fira Code" panose="020B0609050000020004" charset="0"/>
                <a:cs typeface="Fira Code" panose="020B0609050000020004" charset="0"/>
              </a:rPr>
              <a:t>Market and reasearch associate with focus on predictive modelling, location &amp; Business intelligence and forecasting products.</a:t>
            </a:r>
            <a:endParaRPr lang="x-none" altLang="en-US" sz="1800">
              <a:solidFill>
                <a:schemeClr val="accent6">
                  <a:lumMod val="40000"/>
                  <a:lumOff val="60000"/>
                </a:schemeClr>
              </a:solidFill>
              <a:latin typeface="Fira Code" panose="020B0609050000020004" charset="0"/>
              <a:cs typeface="Fira Code" panose="020B0609050000020004" charset="0"/>
            </a:endParaRPr>
          </a:p>
          <a:p>
            <a:pPr marL="0" indent="0">
              <a:buNone/>
            </a:pPr>
            <a:r>
              <a:rPr lang="x-none" altLang="en-US" sz="1800">
                <a:solidFill>
                  <a:srgbClr val="92D050"/>
                </a:solidFill>
                <a:latin typeface="Fira Code" panose="020B0609050000020004" charset="0"/>
                <a:cs typeface="Fira Code" panose="020B0609050000020004" charset="0"/>
              </a:rPr>
              <a:t>currently: </a:t>
            </a:r>
            <a:r>
              <a:rPr lang="x-none" altLang="en-US" sz="1800" i="1">
                <a:solidFill>
                  <a:schemeClr val="accent6">
                    <a:lumMod val="75000"/>
                  </a:schemeClr>
                </a:solidFill>
                <a:latin typeface="Fira Code" panose="020B0609050000020004" charset="0"/>
                <a:cs typeface="Fira Code" panose="020B0609050000020004" charset="0"/>
              </a:rPr>
              <a:t>Consulting, VGI and studying</a:t>
            </a:r>
            <a:endParaRPr lang="x-none" altLang="en-US" sz="1800" i="1">
              <a:solidFill>
                <a:srgbClr val="92D050"/>
              </a:solidFill>
              <a:latin typeface="Fira Code" panose="020B0609050000020004" charset="0"/>
              <a:cs typeface="Fira Code" panose="020B0609050000020004" charset="0"/>
            </a:endParaRPr>
          </a:p>
          <a:p>
            <a:pPr marL="0" indent="0">
              <a:buNone/>
            </a:pPr>
            <a:r>
              <a:rPr lang="x-none" altLang="en-US" sz="1800">
                <a:solidFill>
                  <a:srgbClr val="92D050"/>
                </a:solidFill>
                <a:latin typeface="Fira Code" panose="020B0609050000020004" charset="0"/>
                <a:cs typeface="Fira Code" panose="020B0609050000020004" charset="0"/>
              </a:rPr>
              <a:t>Generally: </a:t>
            </a:r>
            <a:r>
              <a:rPr lang="x-none" altLang="en-US" sz="1800" i="1">
                <a:solidFill>
                  <a:schemeClr val="accent6">
                    <a:lumMod val="75000"/>
                  </a:schemeClr>
                </a:solidFill>
                <a:latin typeface="Fira Code" panose="020B0609050000020004" charset="0"/>
                <a:cs typeface="Fira Code" panose="020B0609050000020004" charset="0"/>
              </a:rPr>
              <a:t>A tinkerer and a virtuoso</a:t>
            </a:r>
            <a:r>
              <a:rPr lang="x-none" altLang="en-US" sz="1800" i="1">
                <a:solidFill>
                  <a:schemeClr val="accent6">
                    <a:lumMod val="75000"/>
                  </a:schemeClr>
                </a:solidFill>
              </a:rPr>
              <a:t> </a:t>
            </a:r>
            <a:endParaRPr lang="x-none" altLang="en-US" sz="1800" i="1">
              <a:solidFill>
                <a:schemeClr val="accent6">
                  <a:lumMod val="75000"/>
                </a:schemeClr>
              </a:solidFill>
            </a:endParaRPr>
          </a:p>
          <a:p>
            <a:pPr marL="0" indent="0">
              <a:buNone/>
            </a:pPr>
            <a:endParaRPr lang="x-none" altLang="en-US" sz="1800" i="1">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12" name="Picture 11" descr="drawing (copy)_1_1"/>
          <p:cNvPicPr>
            <a:picLocks noChangeAspect="1"/>
          </p:cNvPicPr>
          <p:nvPr/>
        </p:nvPicPr>
        <p:blipFill>
          <a:blip r:embed="rId1">
            <a:clrChange>
              <a:clrFrom>
                <a:srgbClr val="96FADD">
                  <a:alpha val="100000"/>
                </a:srgbClr>
              </a:clrFrom>
              <a:clrTo>
                <a:srgbClr val="96FADD">
                  <a:alpha val="100000"/>
                  <a:alpha val="0"/>
                </a:srgbClr>
              </a:clrTo>
            </a:clrChange>
            <a:lum bright="-84000" contrast="6000"/>
          </a:blip>
          <a:stretch>
            <a:fillRect/>
          </a:stretch>
        </p:blipFill>
        <p:spPr>
          <a:xfrm>
            <a:off x="136525" y="25400"/>
            <a:ext cx="11948160" cy="6807200"/>
          </a:xfrm>
          <a:prstGeom prst="rect">
            <a:avLst/>
          </a:prstGeom>
          <a:noFill/>
          <a:ln>
            <a:noFill/>
          </a:ln>
          <a:effectLst/>
        </p:spPr>
      </p:pic>
      <p:sp>
        <p:nvSpPr>
          <p:cNvPr id="5" name="Title 4"/>
          <p:cNvSpPr>
            <a:spLocks noGrp="1"/>
          </p:cNvSpPr>
          <p:nvPr>
            <p:ph type="title"/>
          </p:nvPr>
        </p:nvSpPr>
        <p:spPr>
          <a:xfrm>
            <a:off x="136525" y="25400"/>
            <a:ext cx="10515600" cy="594360"/>
          </a:xfrm>
        </p:spPr>
        <p:txBody>
          <a:bodyPr/>
          <a:p>
            <a:r>
              <a:rPr lang="x-none" altLang="en-US" sz="3200">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rPr>
              <a:t>Introduction.</a:t>
            </a:r>
            <a:endParaRPr lang="x-none" altLang="en-US">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endParaRPr>
          </a:p>
        </p:txBody>
      </p:sp>
      <p:sp>
        <p:nvSpPr>
          <p:cNvPr id="8" name="Content Placeholder 7"/>
          <p:cNvSpPr>
            <a:spLocks noGrp="1"/>
          </p:cNvSpPr>
          <p:nvPr>
            <p:ph sz="half" idx="2"/>
          </p:nvPr>
        </p:nvSpPr>
        <p:spPr>
          <a:xfrm>
            <a:off x="136525" y="551815"/>
            <a:ext cx="11749405" cy="6209030"/>
          </a:xfrm>
          <a:effectLst>
            <a:outerShdw blurRad="50800" dist="50800" dir="5400000" sx="98000" sy="98000" algn="ctr" rotWithShape="0">
              <a:srgbClr val="000000">
                <a:alpha val="100000"/>
              </a:srgbClr>
            </a:outerShdw>
          </a:effectLst>
        </p:spPr>
        <p:txBody>
          <a:bodyPr>
            <a:noAutofit/>
          </a:bodyPr>
          <a:p>
            <a:pPr marL="0" indent="0">
              <a:buNone/>
            </a:pPr>
            <a:r>
              <a:rPr lang="x-none" altLang="en-US">
                <a:solidFill>
                  <a:schemeClr val="accent6">
                    <a:lumMod val="60000"/>
                    <a:lumOff val="40000"/>
                  </a:schemeClr>
                </a:solidFill>
                <a:latin typeface="Fira Code" panose="020B0609050000020004" charset="0"/>
                <a:cs typeface="Fira Code" panose="020B0609050000020004" charset="0"/>
                <a:sym typeface="+mn-ea"/>
              </a:rPr>
              <a:t>WHAT IS GRASS GIS AND GDAL ANYWAY? WHY CARE ABOUT THEM?</a:t>
            </a:r>
            <a:endParaRPr lang="x-none" altLang="en-US" sz="1800">
              <a:solidFill>
                <a:schemeClr val="accent6">
                  <a:lumMod val="40000"/>
                  <a:lumOff val="60000"/>
                </a:schemeClr>
              </a:solidFill>
              <a:latin typeface="Fira Code" panose="020B0609050000020004" charset="0"/>
              <a:cs typeface="Fira Code" panose="020B0609050000020004" charset="0"/>
            </a:endParaRPr>
          </a:p>
          <a:p>
            <a:pPr marL="0" indent="0">
              <a:buNone/>
            </a:pPr>
            <a:r>
              <a:rPr lang="x-none" altLang="en-US" sz="1800">
                <a:solidFill>
                  <a:srgbClr val="92D050"/>
                </a:solidFill>
                <a:latin typeface="Fira Code" panose="020B0609050000020004" charset="0"/>
                <a:cs typeface="Fira Code" panose="020B0609050000020004" charset="0"/>
              </a:rPr>
              <a:t>    &gt; Let's get the abbreviations out of the way.</a:t>
            </a:r>
            <a:endParaRPr lang="x-none" altLang="en-US" sz="1800">
              <a:solidFill>
                <a:srgbClr val="92D050"/>
              </a:solidFill>
              <a:latin typeface="Fira Code" panose="020B0609050000020004" charset="0"/>
              <a:cs typeface="Fira Code" panose="020B0609050000020004" charset="0"/>
            </a:endParaRPr>
          </a:p>
          <a:p>
            <a:pPr marL="0" indent="0">
              <a:buNone/>
            </a:pPr>
            <a:r>
              <a:rPr lang="x-none" altLang="en-US" sz="1800">
                <a:solidFill>
                  <a:srgbClr val="92D050"/>
                </a:solidFill>
                <a:latin typeface="Fira Code" panose="020B0609050000020004" charset="0"/>
                <a:cs typeface="Fira Code" panose="020B0609050000020004" charset="0"/>
              </a:rPr>
              <a:t>        &gt;&gt; GRASS GIS: </a:t>
            </a:r>
            <a:r>
              <a:rPr lang="x-none" altLang="en-US" sz="1600" i="1">
                <a:solidFill>
                  <a:schemeClr val="accent6">
                    <a:lumMod val="75000"/>
                  </a:schemeClr>
                </a:solidFill>
                <a:latin typeface="Fira Code" panose="020B0609050000020004" charset="0"/>
                <a:cs typeface="Fira Code" panose="020B0609050000020004" charset="0"/>
                <a:sym typeface="+mn-ea"/>
              </a:rPr>
              <a:t>Geospatial Data Abstraction Library </a:t>
            </a:r>
            <a:r>
              <a:rPr lang="x-none" altLang="en-US" sz="1600" i="1">
                <a:solidFill>
                  <a:srgbClr val="1B2910"/>
                </a:solidFill>
                <a:latin typeface="Fira Code" panose="020B0609050000020004" charset="0"/>
                <a:cs typeface="Fira Code" panose="020B0609050000020004" charset="0"/>
                <a:sym typeface="+mn-ea"/>
              </a:rPr>
              <a:t>[released in 1984]</a:t>
            </a:r>
            <a:endParaRPr lang="x-none" altLang="en-US" sz="1600">
              <a:solidFill>
                <a:srgbClr val="92D050"/>
              </a:solidFill>
              <a:latin typeface="Fira Code" panose="020B0609050000020004" charset="0"/>
              <a:cs typeface="Fira Code" panose="020B0609050000020004" charset="0"/>
            </a:endParaRPr>
          </a:p>
          <a:p>
            <a:pPr marL="0" indent="0">
              <a:buNone/>
            </a:pPr>
            <a:r>
              <a:rPr lang="x-none" altLang="en-US" sz="1800">
                <a:solidFill>
                  <a:srgbClr val="92D050"/>
                </a:solidFill>
                <a:latin typeface="Fira Code" panose="020B0609050000020004" charset="0"/>
                <a:cs typeface="Fira Code" panose="020B0609050000020004" charset="0"/>
              </a:rPr>
              <a:t>        &gt;&gt; GDAL: </a:t>
            </a:r>
            <a:r>
              <a:rPr lang="x-none" altLang="en-US" sz="1600" i="1">
                <a:solidFill>
                  <a:schemeClr val="accent6">
                    <a:lumMod val="75000"/>
                  </a:schemeClr>
                </a:solidFill>
                <a:latin typeface="Fira Code" panose="020B0609050000020004" charset="0"/>
                <a:cs typeface="Fira Code" panose="020B0609050000020004" charset="0"/>
                <a:sym typeface="+mn-ea"/>
              </a:rPr>
              <a:t>Geographic Resource Analysis Support System </a:t>
            </a:r>
            <a:r>
              <a:rPr lang="x-none" altLang="en-US" sz="1600" i="1">
                <a:solidFill>
                  <a:srgbClr val="1B2910"/>
                </a:solidFill>
                <a:latin typeface="Fira Code" panose="020B0609050000020004" charset="0"/>
                <a:cs typeface="Fira Code" panose="020B0609050000020004" charset="0"/>
                <a:sym typeface="+mn-ea"/>
              </a:rPr>
              <a:t>[released in 1998]</a:t>
            </a:r>
            <a:endParaRPr lang="x-none" altLang="en-US" sz="1600" i="1">
              <a:solidFill>
                <a:schemeClr val="accent6">
                  <a:lumMod val="50000"/>
                </a:schemeClr>
              </a:solidFill>
              <a:latin typeface="Fira Code" panose="020B0609050000020004" charset="0"/>
              <a:cs typeface="Fira Code" panose="020B0609050000020004" charset="0"/>
              <a:sym typeface="+mn-ea"/>
            </a:endParaRPr>
          </a:p>
          <a:p>
            <a:pPr marL="0" indent="0">
              <a:buNone/>
            </a:pPr>
            <a:r>
              <a:rPr lang="x-none" altLang="en-US" sz="1800" b="1">
                <a:solidFill>
                  <a:srgbClr val="92D050"/>
                </a:solidFill>
                <a:latin typeface="Fira Code" panose="020B0609050000020004" charset="0"/>
                <a:cs typeface="Fira Code" panose="020B0609050000020004" charset="0"/>
                <a:sym typeface="+mn-ea"/>
              </a:rPr>
              <a:t>        &gt;&gt; OGR:</a:t>
            </a:r>
            <a:r>
              <a:rPr lang="x-none" altLang="en-US" sz="1800" i="1">
                <a:solidFill>
                  <a:schemeClr val="accent6">
                    <a:lumMod val="75000"/>
                  </a:schemeClr>
                </a:solidFill>
                <a:latin typeface="Fira Code" panose="020B0609050000020004" charset="0"/>
                <a:cs typeface="Fira Code" panose="020B0609050000020004" charset="0"/>
                <a:sym typeface="+mn-ea"/>
              </a:rPr>
              <a:t> </a:t>
            </a:r>
            <a:r>
              <a:rPr lang="x-none" altLang="en-US" sz="1600" i="1">
                <a:solidFill>
                  <a:schemeClr val="accent6">
                    <a:lumMod val="75000"/>
                  </a:schemeClr>
                </a:solidFill>
                <a:latin typeface="Fira Code" panose="020B0609050000020004" charset="0"/>
                <a:cs typeface="Fira Code" panose="020B0609050000020004" charset="0"/>
                <a:sym typeface="+mn-ea"/>
              </a:rPr>
              <a:t>OGR Simple Feature Library, comes with GDAL </a:t>
            </a:r>
            <a:r>
              <a:rPr lang="x-none" altLang="en-US" sz="1600" i="1">
                <a:solidFill>
                  <a:srgbClr val="1B2910"/>
                </a:solidFill>
                <a:latin typeface="Fira Code" panose="020B0609050000020004" charset="0"/>
                <a:cs typeface="Fira Code" panose="020B0609050000020004" charset="0"/>
                <a:sym typeface="+mn-ea"/>
              </a:rPr>
              <a:t>(OpenGIS Simple Feature Reference Implementation)</a:t>
            </a:r>
            <a:endParaRPr lang="x-none" altLang="en-US" sz="1600">
              <a:solidFill>
                <a:srgbClr val="1B2910"/>
              </a:solidFill>
              <a:latin typeface="Fira Code" panose="020B0609050000020004" charset="0"/>
              <a:cs typeface="Fira Code" panose="020B0609050000020004" charset="0"/>
            </a:endParaRPr>
          </a:p>
          <a:p>
            <a:pPr marL="0" indent="0">
              <a:buNone/>
            </a:pPr>
            <a:r>
              <a:rPr lang="x-none" altLang="en-US" sz="1600">
                <a:solidFill>
                  <a:schemeClr val="accent6">
                    <a:lumMod val="50000"/>
                  </a:schemeClr>
                </a:solidFill>
                <a:latin typeface="Fira Code" panose="020B0609050000020004" charset="0"/>
                <a:cs typeface="Fira Code" panose="020B0609050000020004" charset="0"/>
              </a:rPr>
              <a:t>    &gt; </a:t>
            </a:r>
            <a:r>
              <a:rPr lang="x-none" altLang="en-US" sz="1600">
                <a:solidFill>
                  <a:schemeClr val="accent6">
                    <a:lumMod val="75000"/>
                  </a:schemeClr>
                </a:solidFill>
                <a:latin typeface="Fira Code" panose="020B0609050000020004" charset="0"/>
                <a:cs typeface="Fira Code" panose="020B0609050000020004" charset="0"/>
              </a:rPr>
              <a:t>Both GDAL and GRASS GIS are member/projects under the Open Source Geospatial Foundation</a:t>
            </a:r>
            <a:r>
              <a:rPr lang="x-none" altLang="en-US" sz="1600">
                <a:solidFill>
                  <a:srgbClr val="92D050"/>
                </a:solidFill>
                <a:latin typeface="Fira Code" panose="020B0609050000020004" charset="0"/>
                <a:cs typeface="Fira Code" panose="020B0609050000020004" charset="0"/>
              </a:rPr>
              <a:t>(OSGeo)</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400">
                <a:solidFill>
                  <a:schemeClr val="accent6">
                    <a:lumMod val="50000"/>
                  </a:schemeClr>
                </a:solidFill>
                <a:latin typeface="Fira Code" panose="020B0609050000020004" charset="0"/>
                <a:cs typeface="Fira Code" panose="020B0609050000020004" charset="0"/>
              </a:rPr>
              <a:t>     &gt; </a:t>
            </a:r>
            <a:r>
              <a:rPr lang="x-none" altLang="en-US" sz="1400">
                <a:solidFill>
                  <a:schemeClr val="accent6">
                    <a:lumMod val="75000"/>
                  </a:schemeClr>
                </a:solidFill>
                <a:latin typeface="Fira Code" panose="020B0609050000020004" charset="0"/>
                <a:cs typeface="Fira Code" panose="020B0609050000020004" charset="0"/>
              </a:rPr>
              <a:t>Free and open source cross-platform and runs on major operating systems </a:t>
            </a:r>
            <a:r>
              <a:rPr lang="x-none" altLang="en-US" sz="1600">
                <a:solidFill>
                  <a:schemeClr val="accent6">
                    <a:lumMod val="75000"/>
                  </a:schemeClr>
                </a:solidFill>
                <a:latin typeface="Fira Code" panose="020B0609050000020004" charset="0"/>
                <a:cs typeface="Fira Code" panose="020B0609050000020004" charset="0"/>
              </a:rPr>
              <a:t>written in</a:t>
            </a:r>
            <a:r>
              <a:rPr lang="x-none" altLang="en-US" sz="1600">
                <a:solidFill>
                  <a:schemeClr val="accent6">
                    <a:lumMod val="50000"/>
                  </a:schemeClr>
                </a:solidFill>
                <a:latin typeface="Fira Code" panose="020B0609050000020004" charset="0"/>
                <a:cs typeface="Fira Code" panose="020B0609050000020004" charset="0"/>
              </a:rPr>
              <a:t> </a:t>
            </a:r>
            <a:r>
              <a:rPr lang="x-none" altLang="en-US" sz="1600">
                <a:solidFill>
                  <a:srgbClr val="92D050"/>
                </a:solidFill>
                <a:latin typeface="Fira Code" panose="020B0609050000020004" charset="0"/>
                <a:cs typeface="Fira Code" panose="020B0609050000020004" charset="0"/>
              </a:rPr>
              <a:t>C, C++</a:t>
            </a:r>
            <a:r>
              <a:rPr lang="x-none" altLang="en-US" sz="1600">
                <a:solidFill>
                  <a:schemeClr val="accent6">
                    <a:lumMod val="50000"/>
                  </a:schemeClr>
                </a:solidFill>
                <a:latin typeface="Fira Code" panose="020B0609050000020004" charset="0"/>
                <a:cs typeface="Fira Code" panose="020B0609050000020004" charset="0"/>
              </a:rPr>
              <a:t> </a:t>
            </a:r>
            <a:r>
              <a:rPr lang="x-none" altLang="en-US" sz="1600">
                <a:solidFill>
                  <a:schemeClr val="accent6">
                    <a:lumMod val="75000"/>
                  </a:schemeClr>
                </a:solidFill>
                <a:latin typeface="Fira Code" panose="020B0609050000020004" charset="0"/>
                <a:cs typeface="Fira Code" panose="020B0609050000020004" charset="0"/>
              </a:rPr>
              <a:t>with      great</a:t>
            </a:r>
            <a:r>
              <a:rPr lang="x-none" altLang="en-US" sz="1600">
                <a:solidFill>
                  <a:schemeClr val="accent6">
                    <a:lumMod val="50000"/>
                  </a:schemeClr>
                </a:solidFill>
                <a:latin typeface="Fira Code" panose="020B0609050000020004" charset="0"/>
                <a:cs typeface="Fira Code" panose="020B0609050000020004" charset="0"/>
              </a:rPr>
              <a:t> </a:t>
            </a:r>
            <a:r>
              <a:rPr lang="x-none" altLang="en-US" sz="1600">
                <a:solidFill>
                  <a:srgbClr val="92D050"/>
                </a:solidFill>
                <a:latin typeface="Fira Code" panose="020B0609050000020004" charset="0"/>
                <a:cs typeface="Fira Code" panose="020B0609050000020004" charset="0"/>
              </a:rPr>
              <a:t>python</a:t>
            </a:r>
            <a:r>
              <a:rPr lang="x-none" altLang="en-US" sz="1600">
                <a:solidFill>
                  <a:schemeClr val="accent6">
                    <a:lumMod val="50000"/>
                  </a:schemeClr>
                </a:solidFill>
                <a:latin typeface="Fira Code" panose="020B0609050000020004" charset="0"/>
                <a:cs typeface="Fira Code" panose="020B0609050000020004" charset="0"/>
              </a:rPr>
              <a:t> </a:t>
            </a:r>
            <a:r>
              <a:rPr lang="x-none" altLang="en-US" sz="1600">
                <a:solidFill>
                  <a:schemeClr val="accent6">
                    <a:lumMod val="75000"/>
                  </a:schemeClr>
                </a:solidFill>
                <a:latin typeface="Fira Code" panose="020B0609050000020004" charset="0"/>
                <a:cs typeface="Fira Code" panose="020B0609050000020004" charset="0"/>
              </a:rPr>
              <a:t>api bindings and wrappers</a:t>
            </a:r>
            <a:endParaRPr lang="x-none" altLang="en-US" sz="1600">
              <a:solidFill>
                <a:schemeClr val="accent6">
                  <a:lumMod val="50000"/>
                </a:schemeClr>
              </a:solidFill>
              <a:latin typeface="Fira Code" panose="020B0609050000020004" charset="0"/>
              <a:cs typeface="Fira Code" panose="020B0609050000020004" charset="0"/>
            </a:endParaRPr>
          </a:p>
          <a:p>
            <a:pPr marL="0" indent="0">
              <a:buNone/>
            </a:pPr>
            <a:r>
              <a:rPr lang="x-none" altLang="en-US" sz="1600">
                <a:solidFill>
                  <a:schemeClr val="accent6">
                    <a:lumMod val="50000"/>
                  </a:schemeClr>
                </a:solidFill>
                <a:latin typeface="Fira Code" panose="020B0609050000020004" charset="0"/>
                <a:cs typeface="Fira Code" panose="020B0609050000020004" charset="0"/>
              </a:rPr>
              <a:t>    &gt; </a:t>
            </a:r>
            <a:r>
              <a:rPr lang="x-none" altLang="en-US" sz="1600">
                <a:solidFill>
                  <a:schemeClr val="accent6">
                    <a:lumMod val="75000"/>
                  </a:schemeClr>
                </a:solidFill>
                <a:latin typeface="Fira Code" panose="020B0609050000020004" charset="0"/>
                <a:cs typeface="Fira Code" panose="020B0609050000020004" charset="0"/>
              </a:rPr>
              <a:t>Not as popular as QGIS and ArcGIS is with desktop users. Maybe cause they are more</a:t>
            </a:r>
            <a:r>
              <a:rPr lang="x-none" altLang="en-US" sz="1600">
                <a:solidFill>
                  <a:schemeClr val="accent6">
                    <a:lumMod val="50000"/>
                  </a:schemeClr>
                </a:solidFill>
                <a:latin typeface="Fira Code" panose="020B0609050000020004" charset="0"/>
                <a:cs typeface="Fira Code" panose="020B0609050000020004" charset="0"/>
              </a:rPr>
              <a:t> </a:t>
            </a:r>
            <a:r>
              <a:rPr lang="x-none" altLang="en-US" sz="1600">
                <a:solidFill>
                  <a:srgbClr val="92D050"/>
                </a:solidFill>
                <a:latin typeface="Fira Code" panose="020B0609050000020004" charset="0"/>
                <a:cs typeface="Fira Code" panose="020B0609050000020004" charset="0"/>
              </a:rPr>
              <a:t>CLI </a:t>
            </a:r>
            <a:r>
              <a:rPr lang="x-none" altLang="en-US" sz="1600">
                <a:solidFill>
                  <a:schemeClr val="accent6">
                    <a:lumMod val="75000"/>
                  </a:schemeClr>
                </a:solidFill>
                <a:latin typeface="Fira Code" panose="020B0609050000020004" charset="0"/>
                <a:cs typeface="Fira Code" panose="020B0609050000020004" charset="0"/>
              </a:rPr>
              <a:t>oriented? Although grass offers a GUI through</a:t>
            </a:r>
            <a:r>
              <a:rPr lang="x-none" altLang="en-US" sz="1600">
                <a:solidFill>
                  <a:schemeClr val="accent6">
                    <a:lumMod val="50000"/>
                  </a:schemeClr>
                </a:solidFill>
                <a:latin typeface="Fira Code" panose="020B0609050000020004" charset="0"/>
                <a:cs typeface="Fira Code" panose="020B0609050000020004" charset="0"/>
              </a:rPr>
              <a:t> </a:t>
            </a:r>
            <a:r>
              <a:rPr lang="x-none" altLang="en-US" sz="1600">
                <a:solidFill>
                  <a:srgbClr val="92D050"/>
                </a:solidFill>
                <a:latin typeface="Fira Code" panose="020B0609050000020004" charset="0"/>
                <a:cs typeface="Fira Code" panose="020B0609050000020004" charset="0"/>
              </a:rPr>
              <a:t>WxWidgets</a:t>
            </a:r>
            <a:r>
              <a:rPr lang="x-none" altLang="en-US" sz="1600">
                <a:solidFill>
                  <a:schemeClr val="accent6">
                    <a:lumMod val="50000"/>
                  </a:schemeClr>
                </a:solidFill>
                <a:latin typeface="Fira Code" panose="020B0609050000020004" charset="0"/>
                <a:cs typeface="Fira Code" panose="020B0609050000020004" charset="0"/>
              </a:rPr>
              <a:t> </a:t>
            </a:r>
            <a:r>
              <a:rPr lang="x-none" altLang="en-US" sz="1600">
                <a:solidFill>
                  <a:schemeClr val="accent6">
                    <a:lumMod val="75000"/>
                  </a:schemeClr>
                </a:solidFill>
                <a:latin typeface="Fira Code" panose="020B0609050000020004" charset="0"/>
                <a:cs typeface="Fira Code" panose="020B0609050000020004" charset="0"/>
              </a:rPr>
              <a:t>python api</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&gt; Provide tools for both </a:t>
            </a:r>
            <a:r>
              <a:rPr lang="x-none" altLang="en-US" sz="1600">
                <a:solidFill>
                  <a:srgbClr val="92D050"/>
                </a:solidFill>
                <a:latin typeface="Fira Code" panose="020B0609050000020004" charset="0"/>
                <a:cs typeface="Fira Code" panose="020B0609050000020004" charset="0"/>
              </a:rPr>
              <a:t>raster</a:t>
            </a:r>
            <a:r>
              <a:rPr lang="x-none" altLang="en-US" sz="1600">
                <a:solidFill>
                  <a:schemeClr val="accent6">
                    <a:lumMod val="75000"/>
                  </a:schemeClr>
                </a:solidFill>
                <a:latin typeface="Fira Code" panose="020B0609050000020004" charset="0"/>
                <a:cs typeface="Fira Code" panose="020B0609050000020004" charset="0"/>
              </a:rPr>
              <a:t> and </a:t>
            </a:r>
            <a:r>
              <a:rPr lang="x-none" altLang="en-US" sz="1600">
                <a:solidFill>
                  <a:srgbClr val="92D050"/>
                </a:solidFill>
                <a:latin typeface="Fira Code" panose="020B0609050000020004" charset="0"/>
                <a:cs typeface="Fira Code" panose="020B0609050000020004" charset="0"/>
              </a:rPr>
              <a:t>vector</a:t>
            </a:r>
            <a:r>
              <a:rPr lang="x-none" altLang="en-US" sz="1600">
                <a:solidFill>
                  <a:schemeClr val="accent6">
                    <a:lumMod val="75000"/>
                  </a:schemeClr>
                </a:solidFill>
                <a:latin typeface="Fira Code" panose="020B0609050000020004" charset="0"/>
                <a:cs typeface="Fira Code" panose="020B0609050000020004" charset="0"/>
              </a:rPr>
              <a:t> data reading, manipulation and processing</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12" name="Picture 11" descr="drawing (copy)_1_1"/>
          <p:cNvPicPr>
            <a:picLocks noChangeAspect="1"/>
          </p:cNvPicPr>
          <p:nvPr/>
        </p:nvPicPr>
        <p:blipFill>
          <a:blip r:embed="rId1">
            <a:clrChange>
              <a:clrFrom>
                <a:srgbClr val="96FADD">
                  <a:alpha val="100000"/>
                </a:srgbClr>
              </a:clrFrom>
              <a:clrTo>
                <a:srgbClr val="96FADD">
                  <a:alpha val="100000"/>
                  <a:alpha val="0"/>
                </a:srgbClr>
              </a:clrTo>
            </a:clrChange>
            <a:lum bright="-84000" contrast="6000"/>
          </a:blip>
          <a:stretch>
            <a:fillRect/>
          </a:stretch>
        </p:blipFill>
        <p:spPr>
          <a:xfrm>
            <a:off x="136525" y="25400"/>
            <a:ext cx="11948160" cy="6807200"/>
          </a:xfrm>
          <a:prstGeom prst="rect">
            <a:avLst/>
          </a:prstGeom>
          <a:noFill/>
          <a:ln>
            <a:noFill/>
          </a:ln>
          <a:effectLst/>
        </p:spPr>
      </p:pic>
      <p:sp>
        <p:nvSpPr>
          <p:cNvPr id="8" name="Content Placeholder 7"/>
          <p:cNvSpPr>
            <a:spLocks noGrp="1"/>
          </p:cNvSpPr>
          <p:nvPr>
            <p:ph sz="half" idx="2"/>
          </p:nvPr>
        </p:nvSpPr>
        <p:spPr>
          <a:xfrm>
            <a:off x="39370" y="26035"/>
            <a:ext cx="12045315" cy="6806565"/>
          </a:xfrm>
          <a:effectLst>
            <a:outerShdw blurRad="50800" dist="50800" dir="5400000" sx="98000" sy="98000" algn="ctr" rotWithShape="0">
              <a:srgbClr val="000000">
                <a:alpha val="100000"/>
              </a:srgbClr>
            </a:outerShdw>
          </a:effectLst>
        </p:spPr>
        <p:txBody>
          <a:bodyPr>
            <a:noAutofit/>
          </a:bodyPr>
          <a:p>
            <a:pPr marL="0" indent="0">
              <a:buNone/>
            </a:pPr>
            <a:r>
              <a:rPr lang="x-none" altLang="en-US" sz="1800">
                <a:solidFill>
                  <a:srgbClr val="92D050"/>
                </a:solidFill>
                <a:latin typeface="Fira Code" panose="020B0609050000020004" charset="0"/>
                <a:cs typeface="Fira Code" panose="020B0609050000020004" charset="0"/>
              </a:rPr>
              <a:t>    &gt; You probably have been using them.</a:t>
            </a:r>
            <a:endParaRPr lang="x-none" altLang="en-US" sz="1600">
              <a:solidFill>
                <a:schemeClr val="accent6">
                  <a:lumMod val="50000"/>
                </a:schemeClr>
              </a:solidFill>
              <a:latin typeface="Fira Code" panose="020B0609050000020004" charset="0"/>
              <a:cs typeface="Fira Code" panose="020B0609050000020004" charset="0"/>
            </a:endParaRPr>
          </a:p>
          <a:p>
            <a:pPr marL="0" indent="0">
              <a:buNone/>
            </a:pPr>
            <a:r>
              <a:rPr lang="x-none" altLang="en-US" sz="1600">
                <a:solidFill>
                  <a:schemeClr val="accent6">
                    <a:lumMod val="50000"/>
                  </a:schemeClr>
                </a:solidFill>
                <a:latin typeface="Fira Code" panose="020B0609050000020004" charset="0"/>
                <a:cs typeface="Fira Code" panose="020B0609050000020004" charset="0"/>
              </a:rPr>
              <a:t>        &gt;&gt; </a:t>
            </a:r>
            <a:r>
              <a:rPr lang="x-none" altLang="en-US" sz="1600">
                <a:solidFill>
                  <a:schemeClr val="accent6">
                    <a:lumMod val="75000"/>
                  </a:schemeClr>
                </a:solidFill>
                <a:latin typeface="Fira Code" panose="020B0609050000020004" charset="0"/>
                <a:cs typeface="Fira Code" panose="020B0609050000020004" charset="0"/>
              </a:rPr>
              <a:t>Fast, free, open, flexible and extensible software</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400">
                <a:solidFill>
                  <a:schemeClr val="accent6">
                    <a:lumMod val="50000"/>
                  </a:schemeClr>
                </a:solidFill>
                <a:latin typeface="Fira Code" panose="020B0609050000020004" charset="0"/>
                <a:cs typeface="Fira Code" panose="020B0609050000020004" charset="0"/>
              </a:rPr>
              <a:t>         &gt;&gt; </a:t>
            </a:r>
            <a:r>
              <a:rPr lang="x-none" altLang="en-US" sz="1400">
                <a:solidFill>
                  <a:schemeClr val="accent6">
                    <a:lumMod val="75000"/>
                  </a:schemeClr>
                </a:solidFill>
                <a:latin typeface="Fira Code" panose="020B0609050000020004" charset="0"/>
                <a:cs typeface="Fira Code" panose="020B0609050000020004" charset="0"/>
              </a:rPr>
              <a:t>Support and Interoperable with other OSGeo member projects such as QGIS, PostGIS among others.</a:t>
            </a:r>
            <a:endParaRPr lang="x-none" altLang="en-US" sz="1400">
              <a:solidFill>
                <a:schemeClr val="accent6">
                  <a:lumMod val="75000"/>
                </a:schemeClr>
              </a:solidFill>
              <a:latin typeface="Fira Code" panose="020B0609050000020004" charset="0"/>
              <a:cs typeface="Fira Code" panose="020B0609050000020004" charset="0"/>
            </a:endParaRPr>
          </a:p>
          <a:p>
            <a:pPr marL="0" indent="0">
              <a:buNone/>
            </a:pPr>
            <a:r>
              <a:rPr lang="x-none" altLang="en-US" sz="1400">
                <a:solidFill>
                  <a:schemeClr val="accent6">
                    <a:lumMod val="75000"/>
                  </a:schemeClr>
                </a:solidFill>
                <a:latin typeface="Fira Code" panose="020B0609050000020004" charset="0"/>
                <a:cs typeface="Fira Code" panose="020B0609050000020004" charset="0"/>
              </a:rPr>
              <a:t>         &gt;&gt; Supported by some GIS service providers and incorporated in their solution stack.</a:t>
            </a:r>
            <a:endParaRPr lang="x-none" altLang="en-US" sz="1400">
              <a:solidFill>
                <a:schemeClr val="accent6">
                  <a:lumMod val="75000"/>
                </a:schemeClr>
              </a:solidFill>
              <a:latin typeface="Fira Code" panose="020B0609050000020004" charset="0"/>
              <a:cs typeface="Fira Code" panose="020B0609050000020004" charset="0"/>
            </a:endParaRPr>
          </a:p>
          <a:p>
            <a:pPr marL="0" indent="0">
              <a:buNone/>
            </a:pPr>
            <a:r>
              <a:rPr lang="x-none" altLang="en-US" sz="1400">
                <a:solidFill>
                  <a:schemeClr val="accent6">
                    <a:lumMod val="75000"/>
                  </a:schemeClr>
                </a:solidFill>
                <a:latin typeface="Fira Code" panose="020B0609050000020004" charset="0"/>
                <a:cs typeface="Fira Code" panose="020B0609050000020004" charset="0"/>
              </a:rPr>
              <a:t>         &gt;&gt; Feature rich scriptable using CLI utilities</a:t>
            </a:r>
            <a:endParaRPr lang="x-none" altLang="en-US" sz="1400">
              <a:solidFill>
                <a:schemeClr val="accent6">
                  <a:lumMod val="75000"/>
                </a:schemeClr>
              </a:solidFill>
              <a:latin typeface="Fira Code" panose="020B0609050000020004" charset="0"/>
              <a:cs typeface="Fira Code" panose="020B0609050000020004" charset="0"/>
            </a:endParaRPr>
          </a:p>
          <a:p>
            <a:pPr marL="0" indent="0">
              <a:buNone/>
            </a:pPr>
            <a:r>
              <a:rPr lang="x-none" altLang="en-US" sz="1400">
                <a:solidFill>
                  <a:schemeClr val="accent6">
                    <a:lumMod val="75000"/>
                  </a:schemeClr>
                </a:solidFill>
                <a:latin typeface="Fira Code" panose="020B0609050000020004" charset="0"/>
                <a:cs typeface="Fira Code" panose="020B0609050000020004" charset="0"/>
              </a:rPr>
              <a:t>         &gt;&gt; Run batch and bulk processes, a plus if familiar with any cli scripting language. Bash, Python, tcl, perl, php</a:t>
            </a:r>
            <a:endParaRPr lang="x-none" altLang="en-US" sz="1600">
              <a:solidFill>
                <a:schemeClr val="accent6">
                  <a:lumMod val="50000"/>
                </a:schemeClr>
              </a:solidFill>
              <a:latin typeface="Fira Code" panose="020B0609050000020004" charset="0"/>
              <a:cs typeface="Fira Code" panose="020B0609050000020004" charset="0"/>
            </a:endParaRPr>
          </a:p>
          <a:p>
            <a:pPr marL="0" indent="0">
              <a:buNone/>
            </a:pPr>
            <a:r>
              <a:rPr lang="x-none" altLang="en-US" sz="1600">
                <a:solidFill>
                  <a:schemeClr val="accent6">
                    <a:lumMod val="50000"/>
                  </a:schemeClr>
                </a:solidFill>
                <a:latin typeface="Fira Code" panose="020B0609050000020004" charset="0"/>
                <a:cs typeface="Fira Code" panose="020B0609050000020004" charset="0"/>
              </a:rPr>
              <a:t>    </a:t>
            </a:r>
            <a:r>
              <a:rPr lang="x-none" altLang="en-US" sz="1600">
                <a:solidFill>
                  <a:srgbClr val="92D050"/>
                </a:solidFill>
                <a:latin typeface="Fira Code" panose="020B0609050000020004" charset="0"/>
                <a:cs typeface="Fira Code" panose="020B0609050000020004" charset="0"/>
                <a:sym typeface="+mn-ea"/>
              </a:rPr>
              <a:t>&gt; What the talk is not about.</a:t>
            </a:r>
            <a:endParaRPr lang="x-none" altLang="en-US" sz="1600">
              <a:solidFill>
                <a:srgbClr val="92D050"/>
              </a:solidFill>
              <a:latin typeface="Fira Code" panose="020B0609050000020004" charset="0"/>
              <a:cs typeface="Fira Code" panose="020B0609050000020004" charset="0"/>
              <a:sym typeface="+mn-ea"/>
            </a:endParaRPr>
          </a:p>
          <a:p>
            <a:pPr marL="0" indent="0">
              <a:buNone/>
            </a:pPr>
            <a:r>
              <a:rPr lang="x-none" altLang="en-US" sz="1600">
                <a:solidFill>
                  <a:srgbClr val="92D050"/>
                </a:solidFill>
                <a:latin typeface="Fira Code" panose="020B0609050000020004" charset="0"/>
                <a:cs typeface="Fira Code" panose="020B0609050000020004" charset="0"/>
                <a:sym typeface="+mn-ea"/>
              </a:rPr>
              <a:t>        </a:t>
            </a:r>
            <a:r>
              <a:rPr lang="x-none" altLang="en-US" sz="1600">
                <a:solidFill>
                  <a:schemeClr val="accent6">
                    <a:lumMod val="75000"/>
                  </a:schemeClr>
                </a:solidFill>
                <a:latin typeface="Fira Code" panose="020B0609050000020004" charset="0"/>
                <a:cs typeface="Fira Code" panose="020B0609050000020004" charset="0"/>
              </a:rPr>
              <a:t>&gt;&gt; A comparison between the two software</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&gt;&gt; Promoting their use compared to others stack </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a:t>
            </a:r>
            <a:r>
              <a:rPr lang="x-none" altLang="en-US" sz="1600">
                <a:solidFill>
                  <a:srgbClr val="92D050"/>
                </a:solidFill>
                <a:latin typeface="Fira Code" panose="020B0609050000020004" charset="0"/>
                <a:cs typeface="Fira Code" panose="020B0609050000020004" charset="0"/>
                <a:sym typeface="+mn-ea"/>
              </a:rPr>
              <a:t>&gt; Who is without a flaw(s)?</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&gt;&gt; Not really many articles/docs on the direct usage. The most common ones are using bindings or wrappers using other languages python, R, java, javascript</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&gt;&gt; The CLI/text based interfaces can be daunting to beginners</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&gt;&gt; Grass GUI and workflow can be involving if not used to it.</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12" name="Picture 11" descr="drawing (copy)_1_1"/>
          <p:cNvPicPr>
            <a:picLocks noChangeAspect="1"/>
          </p:cNvPicPr>
          <p:nvPr/>
        </p:nvPicPr>
        <p:blipFill>
          <a:blip r:embed="rId1">
            <a:clrChange>
              <a:clrFrom>
                <a:srgbClr val="96FADD">
                  <a:alpha val="100000"/>
                </a:srgbClr>
              </a:clrFrom>
              <a:clrTo>
                <a:srgbClr val="96FADD">
                  <a:alpha val="100000"/>
                  <a:alpha val="0"/>
                </a:srgbClr>
              </a:clrTo>
            </a:clrChange>
            <a:lum bright="-84000" contrast="6000"/>
          </a:blip>
          <a:stretch>
            <a:fillRect/>
          </a:stretch>
        </p:blipFill>
        <p:spPr>
          <a:xfrm>
            <a:off x="136525" y="25400"/>
            <a:ext cx="11948160" cy="6807200"/>
          </a:xfrm>
          <a:prstGeom prst="rect">
            <a:avLst/>
          </a:prstGeom>
          <a:noFill/>
          <a:ln>
            <a:noFill/>
          </a:ln>
          <a:effectLst/>
        </p:spPr>
      </p:pic>
      <p:sp>
        <p:nvSpPr>
          <p:cNvPr id="5" name="Title 4"/>
          <p:cNvSpPr>
            <a:spLocks noGrp="1"/>
          </p:cNvSpPr>
          <p:nvPr>
            <p:ph type="title"/>
          </p:nvPr>
        </p:nvSpPr>
        <p:spPr>
          <a:xfrm>
            <a:off x="136525" y="25400"/>
            <a:ext cx="10515600" cy="415925"/>
          </a:xfrm>
        </p:spPr>
        <p:txBody>
          <a:bodyPr>
            <a:normAutofit fontScale="90000"/>
          </a:bodyPr>
          <a:p>
            <a:r>
              <a:rPr lang="x-none" altLang="en-US" sz="3200">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rPr>
              <a:t>cont'd.</a:t>
            </a:r>
            <a:endParaRPr lang="x-none" altLang="en-US">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endParaRPr>
          </a:p>
        </p:txBody>
      </p:sp>
      <p:sp>
        <p:nvSpPr>
          <p:cNvPr id="8" name="Content Placeholder 7"/>
          <p:cNvSpPr>
            <a:spLocks noGrp="1"/>
          </p:cNvSpPr>
          <p:nvPr>
            <p:ph sz="half" idx="2"/>
          </p:nvPr>
        </p:nvSpPr>
        <p:spPr>
          <a:xfrm>
            <a:off x="136525" y="347980"/>
            <a:ext cx="11749405" cy="6484620"/>
          </a:xfrm>
          <a:effectLst>
            <a:outerShdw blurRad="50800" dist="50800" dir="5400000" sx="98000" sy="98000" algn="ctr" rotWithShape="0">
              <a:srgbClr val="000000">
                <a:alpha val="100000"/>
              </a:srgbClr>
            </a:outerShdw>
          </a:effectLst>
        </p:spPr>
        <p:txBody>
          <a:bodyPr>
            <a:noAutofit/>
          </a:bodyPr>
          <a:p>
            <a:pPr marL="0" indent="0">
              <a:buNone/>
            </a:pPr>
            <a:r>
              <a:rPr lang="x-none" altLang="en-US" sz="1800">
                <a:solidFill>
                  <a:srgbClr val="92D050"/>
                </a:solidFill>
                <a:latin typeface="Fira Code" panose="020B0609050000020004" charset="0"/>
                <a:cs typeface="Fira Code" panose="020B0609050000020004" charset="0"/>
              </a:rPr>
              <a:t>    &gt; Expected outcome.</a:t>
            </a:r>
            <a:endParaRPr lang="x-none" altLang="en-US" sz="1600">
              <a:solidFill>
                <a:schemeClr val="accent6">
                  <a:lumMod val="50000"/>
                </a:schemeClr>
              </a:solidFill>
              <a:latin typeface="Fira Code" panose="020B0609050000020004" charset="0"/>
              <a:cs typeface="Fira Code" panose="020B0609050000020004" charset="0"/>
            </a:endParaRPr>
          </a:p>
          <a:p>
            <a:pPr marL="0" indent="0">
              <a:buNone/>
            </a:pPr>
            <a:r>
              <a:rPr lang="x-none" altLang="en-US" sz="1600">
                <a:solidFill>
                  <a:schemeClr val="accent6">
                    <a:lumMod val="50000"/>
                  </a:schemeClr>
                </a:solidFill>
                <a:latin typeface="Fira Code" panose="020B0609050000020004" charset="0"/>
                <a:cs typeface="Fira Code" panose="020B0609050000020004" charset="0"/>
              </a:rPr>
              <a:t>        &gt;&gt; </a:t>
            </a:r>
            <a:r>
              <a:rPr lang="x-none" altLang="en-US" sz="1600">
                <a:solidFill>
                  <a:schemeClr val="accent6">
                    <a:lumMod val="75000"/>
                  </a:schemeClr>
                </a:solidFill>
                <a:latin typeface="Fira Code" panose="020B0609050000020004" charset="0"/>
                <a:cs typeface="Fira Code" panose="020B0609050000020004" charset="0"/>
              </a:rPr>
              <a:t>To be comfortable with some of the common cmd</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400">
                <a:solidFill>
                  <a:schemeClr val="accent6">
                    <a:lumMod val="50000"/>
                  </a:schemeClr>
                </a:solidFill>
                <a:latin typeface="Fira Code" panose="020B0609050000020004" charset="0"/>
                <a:cs typeface="Fira Code" panose="020B0609050000020004" charset="0"/>
              </a:rPr>
              <a:t>         &gt;&gt; </a:t>
            </a:r>
            <a:r>
              <a:rPr lang="x-none" altLang="en-US" sz="1400">
                <a:solidFill>
                  <a:schemeClr val="accent6">
                    <a:lumMod val="75000"/>
                  </a:schemeClr>
                </a:solidFill>
                <a:latin typeface="Fira Code" panose="020B0609050000020004" charset="0"/>
                <a:cs typeface="Fira Code" panose="020B0609050000020004" charset="0"/>
              </a:rPr>
              <a:t>Perform some of basic spatial operations using both tool</a:t>
            </a:r>
            <a:endParaRPr lang="x-none" altLang="en-US" sz="1400">
              <a:solidFill>
                <a:schemeClr val="accent6">
                  <a:lumMod val="75000"/>
                </a:schemeClr>
              </a:solidFill>
              <a:latin typeface="Fira Code" panose="020B0609050000020004" charset="0"/>
              <a:cs typeface="Fira Code" panose="020B0609050000020004" charset="0"/>
            </a:endParaRPr>
          </a:p>
          <a:p>
            <a:pPr marL="0" indent="0">
              <a:buNone/>
            </a:pPr>
            <a:r>
              <a:rPr lang="x-none" altLang="en-US" sz="1400">
                <a:solidFill>
                  <a:schemeClr val="accent6">
                    <a:lumMod val="75000"/>
                  </a:schemeClr>
                </a:solidFill>
                <a:latin typeface="Fira Code" panose="020B0609050000020004" charset="0"/>
                <a:cs typeface="Fira Code" panose="020B0609050000020004" charset="0"/>
              </a:rPr>
              <a:t>         &gt;&gt; Understanding of the various workflow.</a:t>
            </a:r>
            <a:endParaRPr lang="x-none" altLang="en-US" sz="1400">
              <a:solidFill>
                <a:schemeClr val="accent6">
                  <a:lumMod val="75000"/>
                </a:schemeClr>
              </a:solidFill>
              <a:latin typeface="Fira Code" panose="020B0609050000020004" charset="0"/>
              <a:cs typeface="Fira Code" panose="020B0609050000020004" charset="0"/>
            </a:endParaRPr>
          </a:p>
          <a:p>
            <a:pPr marL="0" indent="0">
              <a:buNone/>
            </a:pPr>
            <a:r>
              <a:rPr lang="x-none" altLang="en-US" sz="1400">
                <a:solidFill>
                  <a:schemeClr val="accent6">
                    <a:lumMod val="75000"/>
                  </a:schemeClr>
                </a:solidFill>
                <a:latin typeface="Fira Code" panose="020B0609050000020004" charset="0"/>
                <a:cs typeface="Fira Code" panose="020B0609050000020004" charset="0"/>
              </a:rPr>
              <a:t>         &gt;&gt; Be dangerous enough to make your colleague think you're a hacker</a:t>
            </a:r>
            <a:endParaRPr lang="x-none" altLang="en-US" sz="1400">
              <a:solidFill>
                <a:schemeClr val="accent6">
                  <a:lumMod val="75000"/>
                </a:schemeClr>
              </a:solidFill>
              <a:latin typeface="Fira Code" panose="020B0609050000020004" charset="0"/>
              <a:cs typeface="Fira Code" panose="020B0609050000020004" charset="0"/>
            </a:endParaRPr>
          </a:p>
          <a:p>
            <a:pPr marL="0" indent="0">
              <a:buNone/>
            </a:pPr>
            <a:r>
              <a:rPr lang="x-none" altLang="en-US" sz="1400">
                <a:solidFill>
                  <a:schemeClr val="accent6">
                    <a:lumMod val="75000"/>
                  </a:schemeClr>
                </a:solidFill>
                <a:latin typeface="Fira Code" panose="020B0609050000020004" charset="0"/>
                <a:cs typeface="Fira Code" panose="020B0609050000020004" charset="0"/>
              </a:rPr>
              <a:t>         &gt;&gt; Desirable: start chaining your analysis and processing into reproducible programs or scripts</a:t>
            </a:r>
            <a:endParaRPr lang="x-none" altLang="en-US" sz="1600">
              <a:solidFill>
                <a:schemeClr val="accent6">
                  <a:lumMod val="50000"/>
                </a:schemeClr>
              </a:solidFill>
              <a:latin typeface="Fira Code" panose="020B0609050000020004" charset="0"/>
              <a:cs typeface="Fira Code" panose="020B0609050000020004" charset="0"/>
            </a:endParaRPr>
          </a:p>
          <a:p>
            <a:pPr marL="0" indent="0">
              <a:buNone/>
            </a:pPr>
            <a:r>
              <a:rPr lang="x-none" altLang="en-US" sz="1600">
                <a:solidFill>
                  <a:schemeClr val="accent6">
                    <a:lumMod val="50000"/>
                  </a:schemeClr>
                </a:solidFill>
                <a:latin typeface="Fira Code" panose="020B0609050000020004" charset="0"/>
                <a:cs typeface="Fira Code" panose="020B0609050000020004" charset="0"/>
              </a:rPr>
              <a:t>    </a:t>
            </a:r>
            <a:r>
              <a:rPr lang="x-none" altLang="en-US" sz="1600">
                <a:solidFill>
                  <a:srgbClr val="92D050"/>
                </a:solidFill>
                <a:latin typeface="Fira Code" panose="020B0609050000020004" charset="0"/>
                <a:cs typeface="Fira Code" panose="020B0609050000020004" charset="0"/>
                <a:sym typeface="+mn-ea"/>
              </a:rPr>
              <a:t>&gt; What the talk is not about.</a:t>
            </a:r>
            <a:endParaRPr lang="x-none" altLang="en-US" sz="1600">
              <a:solidFill>
                <a:srgbClr val="92D050"/>
              </a:solidFill>
              <a:latin typeface="Fira Code" panose="020B0609050000020004" charset="0"/>
              <a:cs typeface="Fira Code" panose="020B0609050000020004" charset="0"/>
              <a:sym typeface="+mn-ea"/>
            </a:endParaRPr>
          </a:p>
          <a:p>
            <a:pPr marL="0" indent="0">
              <a:buNone/>
            </a:pPr>
            <a:r>
              <a:rPr lang="x-none" altLang="en-US" sz="1600">
                <a:solidFill>
                  <a:srgbClr val="92D050"/>
                </a:solidFill>
                <a:latin typeface="Fira Code" panose="020B0609050000020004" charset="0"/>
                <a:cs typeface="Fira Code" panose="020B0609050000020004" charset="0"/>
                <a:sym typeface="+mn-ea"/>
              </a:rPr>
              <a:t>        </a:t>
            </a:r>
            <a:r>
              <a:rPr lang="x-none" altLang="en-US" sz="1600">
                <a:solidFill>
                  <a:schemeClr val="accent6">
                    <a:lumMod val="75000"/>
                  </a:schemeClr>
                </a:solidFill>
                <a:latin typeface="Fira Code" panose="020B0609050000020004" charset="0"/>
                <a:cs typeface="Fira Code" panose="020B0609050000020004" charset="0"/>
              </a:rPr>
              <a:t>&gt;&gt; A comparison between the two software</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&gt;&gt; Promoting their use compared to others stack </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a:t>
            </a:r>
            <a:r>
              <a:rPr lang="x-none" altLang="en-US" sz="1600">
                <a:solidFill>
                  <a:srgbClr val="92D050"/>
                </a:solidFill>
                <a:latin typeface="Fira Code" panose="020B0609050000020004" charset="0"/>
                <a:cs typeface="Fira Code" panose="020B0609050000020004" charset="0"/>
                <a:sym typeface="+mn-ea"/>
              </a:rPr>
              <a:t>&gt; What to bring or consider: </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&gt;&gt; Be aware of others           &gt;&gt; Be open to all questions and viewpoints</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&gt;&gt; Be friendly and patient      &gt;&gt; Be understanding of differences </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&gt;&gt; Be welcoming and respectful  &gt;&gt; Be Kind and considerate to others</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12" name="Picture 11" descr="drawing (copy)_1_1"/>
          <p:cNvPicPr>
            <a:picLocks noChangeAspect="1"/>
          </p:cNvPicPr>
          <p:nvPr/>
        </p:nvPicPr>
        <p:blipFill>
          <a:blip r:embed="rId1">
            <a:clrChange>
              <a:clrFrom>
                <a:srgbClr val="96FADD">
                  <a:alpha val="100000"/>
                </a:srgbClr>
              </a:clrFrom>
              <a:clrTo>
                <a:srgbClr val="96FADD">
                  <a:alpha val="100000"/>
                  <a:alpha val="0"/>
                </a:srgbClr>
              </a:clrTo>
            </a:clrChange>
            <a:lum bright="-84000" contrast="6000"/>
          </a:blip>
          <a:stretch>
            <a:fillRect/>
          </a:stretch>
        </p:blipFill>
        <p:spPr>
          <a:xfrm>
            <a:off x="136525" y="25400"/>
            <a:ext cx="11948160" cy="6807200"/>
          </a:xfrm>
          <a:prstGeom prst="rect">
            <a:avLst/>
          </a:prstGeom>
          <a:noFill/>
          <a:ln>
            <a:noFill/>
          </a:ln>
          <a:effectLst/>
        </p:spPr>
      </p:pic>
      <p:sp>
        <p:nvSpPr>
          <p:cNvPr id="5" name="Title 4"/>
          <p:cNvSpPr>
            <a:spLocks noGrp="1"/>
          </p:cNvSpPr>
          <p:nvPr>
            <p:ph type="title"/>
          </p:nvPr>
        </p:nvSpPr>
        <p:spPr>
          <a:xfrm>
            <a:off x="136525" y="25400"/>
            <a:ext cx="10515600" cy="415925"/>
          </a:xfrm>
        </p:spPr>
        <p:txBody>
          <a:bodyPr>
            <a:normAutofit fontScale="90000"/>
          </a:bodyPr>
          <a:p>
            <a:r>
              <a:rPr lang="x-none" altLang="en-US" sz="3200">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rPr>
              <a:t>cont'd.</a:t>
            </a:r>
            <a:endParaRPr lang="x-none" altLang="en-US">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endParaRPr>
          </a:p>
        </p:txBody>
      </p:sp>
      <p:sp>
        <p:nvSpPr>
          <p:cNvPr id="8" name="Content Placeholder 7"/>
          <p:cNvSpPr>
            <a:spLocks noGrp="1"/>
          </p:cNvSpPr>
          <p:nvPr>
            <p:ph sz="half" idx="2"/>
          </p:nvPr>
        </p:nvSpPr>
        <p:spPr>
          <a:xfrm>
            <a:off x="136525" y="347980"/>
            <a:ext cx="11749405" cy="6484620"/>
          </a:xfrm>
          <a:effectLst>
            <a:outerShdw blurRad="50800" dist="50800" dir="5400000" sx="98000" sy="98000" algn="ctr" rotWithShape="0">
              <a:srgbClr val="000000">
                <a:alpha val="100000"/>
              </a:srgbClr>
            </a:outerShdw>
          </a:effectLst>
        </p:spPr>
        <p:txBody>
          <a:bodyPr>
            <a:noAutofit/>
          </a:bodyPr>
          <a:p>
            <a:pPr marL="0" indent="0">
              <a:buNone/>
            </a:pPr>
            <a:r>
              <a:rPr lang="x-none" altLang="en-US" sz="1800">
                <a:solidFill>
                  <a:srgbClr val="92D050"/>
                </a:solidFill>
                <a:latin typeface="Fira Code" panose="020B0609050000020004" charset="0"/>
                <a:cs typeface="Fira Code" panose="020B0609050000020004" charset="0"/>
              </a:rPr>
              <a:t>    &gt; Expected outcome.</a:t>
            </a:r>
            <a:endParaRPr lang="x-none" altLang="en-US" sz="1600">
              <a:solidFill>
                <a:schemeClr val="accent6">
                  <a:lumMod val="50000"/>
                </a:schemeClr>
              </a:solidFill>
              <a:latin typeface="Fira Code" panose="020B0609050000020004" charset="0"/>
              <a:cs typeface="Fira Code" panose="020B0609050000020004" charset="0"/>
            </a:endParaRPr>
          </a:p>
          <a:p>
            <a:pPr marL="0" indent="0">
              <a:buNone/>
            </a:pPr>
            <a:r>
              <a:rPr lang="x-none" altLang="en-US" sz="1600">
                <a:solidFill>
                  <a:schemeClr val="accent6">
                    <a:lumMod val="50000"/>
                  </a:schemeClr>
                </a:solidFill>
                <a:latin typeface="Fira Code" panose="020B0609050000020004" charset="0"/>
                <a:cs typeface="Fira Code" panose="020B0609050000020004" charset="0"/>
              </a:rPr>
              <a:t>        &gt;&gt; </a:t>
            </a:r>
            <a:r>
              <a:rPr lang="x-none" altLang="en-US" sz="1600">
                <a:solidFill>
                  <a:schemeClr val="accent6">
                    <a:lumMod val="75000"/>
                  </a:schemeClr>
                </a:solidFill>
                <a:latin typeface="Fira Code" panose="020B0609050000020004" charset="0"/>
                <a:cs typeface="Fira Code" panose="020B0609050000020004" charset="0"/>
              </a:rPr>
              <a:t>To be comfortable with some of the common cmd</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400">
                <a:solidFill>
                  <a:schemeClr val="accent6">
                    <a:lumMod val="50000"/>
                  </a:schemeClr>
                </a:solidFill>
                <a:latin typeface="Fira Code" panose="020B0609050000020004" charset="0"/>
                <a:cs typeface="Fira Code" panose="020B0609050000020004" charset="0"/>
              </a:rPr>
              <a:t>         &gt;&gt; </a:t>
            </a:r>
            <a:r>
              <a:rPr lang="x-none" altLang="en-US" sz="1400">
                <a:solidFill>
                  <a:schemeClr val="accent6">
                    <a:lumMod val="75000"/>
                  </a:schemeClr>
                </a:solidFill>
                <a:latin typeface="Fira Code" panose="020B0609050000020004" charset="0"/>
                <a:cs typeface="Fira Code" panose="020B0609050000020004" charset="0"/>
              </a:rPr>
              <a:t>Perform some of basic spatial operations using both tool</a:t>
            </a:r>
            <a:endParaRPr lang="x-none" altLang="en-US" sz="1400">
              <a:solidFill>
                <a:schemeClr val="accent6">
                  <a:lumMod val="75000"/>
                </a:schemeClr>
              </a:solidFill>
              <a:latin typeface="Fira Code" panose="020B0609050000020004" charset="0"/>
              <a:cs typeface="Fira Code" panose="020B0609050000020004" charset="0"/>
            </a:endParaRPr>
          </a:p>
          <a:p>
            <a:pPr marL="0" indent="0">
              <a:buNone/>
            </a:pPr>
            <a:r>
              <a:rPr lang="x-none" altLang="en-US" sz="1400">
                <a:solidFill>
                  <a:schemeClr val="accent6">
                    <a:lumMod val="75000"/>
                  </a:schemeClr>
                </a:solidFill>
                <a:latin typeface="Fira Code" panose="020B0609050000020004" charset="0"/>
                <a:cs typeface="Fira Code" panose="020B0609050000020004" charset="0"/>
              </a:rPr>
              <a:t>         &gt;&gt; Understanding of the various workflow.</a:t>
            </a:r>
            <a:endParaRPr lang="x-none" altLang="en-US" sz="1400">
              <a:solidFill>
                <a:schemeClr val="accent6">
                  <a:lumMod val="75000"/>
                </a:schemeClr>
              </a:solidFill>
              <a:latin typeface="Fira Code" panose="020B0609050000020004" charset="0"/>
              <a:cs typeface="Fira Code" panose="020B0609050000020004" charset="0"/>
            </a:endParaRPr>
          </a:p>
          <a:p>
            <a:pPr marL="0" indent="0">
              <a:buNone/>
            </a:pPr>
            <a:r>
              <a:rPr lang="x-none" altLang="en-US" sz="1400">
                <a:solidFill>
                  <a:schemeClr val="accent6">
                    <a:lumMod val="75000"/>
                  </a:schemeClr>
                </a:solidFill>
                <a:latin typeface="Fira Code" panose="020B0609050000020004" charset="0"/>
                <a:cs typeface="Fira Code" panose="020B0609050000020004" charset="0"/>
              </a:rPr>
              <a:t>         &gt;&gt; Be dangerous enough to make your colleague think you're a hacker</a:t>
            </a:r>
            <a:endParaRPr lang="x-none" altLang="en-US" sz="1400">
              <a:solidFill>
                <a:schemeClr val="accent6">
                  <a:lumMod val="75000"/>
                </a:schemeClr>
              </a:solidFill>
              <a:latin typeface="Fira Code" panose="020B0609050000020004" charset="0"/>
              <a:cs typeface="Fira Code" panose="020B0609050000020004" charset="0"/>
            </a:endParaRPr>
          </a:p>
          <a:p>
            <a:pPr marL="0" indent="0">
              <a:buNone/>
            </a:pPr>
            <a:r>
              <a:rPr lang="x-none" altLang="en-US" sz="1400">
                <a:solidFill>
                  <a:schemeClr val="accent6">
                    <a:lumMod val="75000"/>
                  </a:schemeClr>
                </a:solidFill>
                <a:latin typeface="Fira Code" panose="020B0609050000020004" charset="0"/>
                <a:cs typeface="Fira Code" panose="020B0609050000020004" charset="0"/>
              </a:rPr>
              <a:t>         &gt;&gt; Desirable: start chaining your analysis and processing into reproducible programs or scripts</a:t>
            </a:r>
            <a:endParaRPr lang="x-none" altLang="en-US" sz="1600">
              <a:solidFill>
                <a:schemeClr val="accent6">
                  <a:lumMod val="50000"/>
                </a:schemeClr>
              </a:solidFill>
              <a:latin typeface="Fira Code" panose="020B0609050000020004" charset="0"/>
              <a:cs typeface="Fira Code" panose="020B0609050000020004" charset="0"/>
            </a:endParaRPr>
          </a:p>
          <a:p>
            <a:pPr marL="0" indent="0">
              <a:buNone/>
            </a:pPr>
            <a:r>
              <a:rPr lang="x-none" altLang="en-US" sz="1600">
                <a:solidFill>
                  <a:schemeClr val="accent6">
                    <a:lumMod val="50000"/>
                  </a:schemeClr>
                </a:solidFill>
                <a:latin typeface="Fira Code" panose="020B0609050000020004" charset="0"/>
                <a:cs typeface="Fira Code" panose="020B0609050000020004" charset="0"/>
              </a:rPr>
              <a:t>    </a:t>
            </a:r>
            <a:r>
              <a:rPr lang="x-none" altLang="en-US" sz="1600">
                <a:solidFill>
                  <a:srgbClr val="92D050"/>
                </a:solidFill>
                <a:latin typeface="Fira Code" panose="020B0609050000020004" charset="0"/>
                <a:cs typeface="Fira Code" panose="020B0609050000020004" charset="0"/>
                <a:sym typeface="+mn-ea"/>
              </a:rPr>
              <a:t>&gt; What the talk is not about.</a:t>
            </a:r>
            <a:endParaRPr lang="x-none" altLang="en-US" sz="1600">
              <a:solidFill>
                <a:srgbClr val="92D050"/>
              </a:solidFill>
              <a:latin typeface="Fira Code" panose="020B0609050000020004" charset="0"/>
              <a:cs typeface="Fira Code" panose="020B0609050000020004" charset="0"/>
              <a:sym typeface="+mn-ea"/>
            </a:endParaRPr>
          </a:p>
          <a:p>
            <a:pPr marL="0" indent="0">
              <a:buNone/>
            </a:pPr>
            <a:r>
              <a:rPr lang="x-none" altLang="en-US" sz="1600">
                <a:solidFill>
                  <a:srgbClr val="92D050"/>
                </a:solidFill>
                <a:latin typeface="Fira Code" panose="020B0609050000020004" charset="0"/>
                <a:cs typeface="Fira Code" panose="020B0609050000020004" charset="0"/>
                <a:sym typeface="+mn-ea"/>
              </a:rPr>
              <a:t>        </a:t>
            </a:r>
            <a:r>
              <a:rPr lang="x-none" altLang="en-US" sz="1600">
                <a:solidFill>
                  <a:schemeClr val="accent6">
                    <a:lumMod val="75000"/>
                  </a:schemeClr>
                </a:solidFill>
                <a:latin typeface="Fira Code" panose="020B0609050000020004" charset="0"/>
                <a:cs typeface="Fira Code" panose="020B0609050000020004" charset="0"/>
              </a:rPr>
              <a:t>&gt;&gt; A comparison between the two software</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&gt;&gt; Promoting their use compared to others stack </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a:t>
            </a:r>
            <a:r>
              <a:rPr lang="x-none" altLang="en-US" sz="1600">
                <a:solidFill>
                  <a:srgbClr val="92D050"/>
                </a:solidFill>
                <a:latin typeface="Fira Code" panose="020B0609050000020004" charset="0"/>
                <a:cs typeface="Fira Code" panose="020B0609050000020004" charset="0"/>
                <a:sym typeface="+mn-ea"/>
              </a:rPr>
              <a:t>&gt; What to bring or consider: </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&gt;&gt; Be aware of others           &gt;&gt; Be open to all questions and viewpoints</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&gt;&gt; Be friendly and patient      &gt;&gt; Be understanding of differences </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a:solidFill>
                  <a:schemeClr val="accent6">
                    <a:lumMod val="75000"/>
                  </a:schemeClr>
                </a:solidFill>
                <a:latin typeface="Fira Code" panose="020B0609050000020004" charset="0"/>
                <a:cs typeface="Fira Code" panose="020B0609050000020004" charset="0"/>
              </a:rPr>
              <a:t>       &gt;&gt; Be welcoming and respectful  &gt;&gt; Be Kind and considerate to others</a:t>
            </a:r>
            <a:endParaRPr lang="x-none" altLang="en-US" sz="1600">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Traditionally, the name "GDAL" was used to refer to the raster-related half of the library, while "OGR" referred to the vector part. You may commonly hear people use both "GDAL" and "GDAL/OGR" to refer to this library - but in all cases, the toolset being referenced is the same.</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Installation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Visit this page for installation &amp; setup instructions. When you're finished, come back to this page to learn more.</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Commonly-used commands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Once you've verified GDAL has been installed successfully, let's take a look at the different CLI commands you will use in this tutorial:</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ogrinfo Get information about a vector dataset</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gdalinfo Get information about a raster dataset</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ogr2ogr Convert vector data between file formats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gdal_translate Convert raster data between file formats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There are other commands available, but these four are the most common. We'll start by learning some of the most-common ways you might use these commands.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Examples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Because GDAL is a CLI, all of your interaction with it will be via your command line (or Terminal). For Windows users who followed this tutorial's installation instructions, you'll use the OSGeo4W Shell here.</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If you need a refresher course on types of geospatial data, check out this tutorial.</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Working with vector data</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GDAL can read dozens of file types. To see a full list of the vector data filetypes supported by your current GDAL installation, do:</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ogrinfo --formats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In the following examples, we'll use GeoJSON files -- but you could also read KML, Shapefile, Geopackage, and more.</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Exploring data</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To get basic information about your dataset, do:</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ogrinfo mydata.geojson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Which will return something like this: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INFO: Open of `mydata.geojson'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using driver `GeoJSON' successful.</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1: mydata (Polygon)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What this tells you:</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Your dataset, mydata.geojson, has one layer of data, called mydata, which contains Polygon features.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To learn more about that layer of Polygon features, do:</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ogrinfo -so mydata.geojson mydata</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Which will return something like his: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INFO: Open of `mydata.geojson'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using driver `GeoJSON' successful.</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Layer name: mydata </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Geometry: Polygon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Feature Count: 1</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ExtentV: (-86.484375, 18.979026) - (-14.414062, 52.482780)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Layer SRS WKT:</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GEOGCS["WGS 84",</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DATUM["WGS_1984",</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SPHEROID["WGS 84",6378137,298.257223563,</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AUTHORITY["EPSG","7030"]],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AUTHORITY["EPSG","6326"]],</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PRIMEM["Greenwich",0,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AUTHORITY["EPSG","8901"]],</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UNIT["degree",0.0174532925199433,</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AUTHORITY["EPSG","9122"]],</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AUTHORITY["EPSG","4326"]]</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What this tells you:</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There is 1 feature (a single polygon) in this dataset's layer</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The Extent (bounding box) of the dataset is given as a coordinate pair</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The SRS (spatial reference) of this dataset, printed as WKT (Well-Known Text)</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Converting data</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One of the most convenient features of GDAL is its ability to quickly and painlessly convert data between file types. In fact, even if you use GDAL for nothing else, data conversion alone is worth the price of admission.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To convert a vector dataset from one format to another, the basic command pattern is: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ogr2ogr -f &lt;output format&gt; &lt;destination filename&gt; &lt;source filename&gt;</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To see a list of valid output formats, do:</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ogr2ogr --formats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Note: the formats supported by a given GDAL instance can vary, depending on the installation process -- but generally, support for common filetypes like Shapefile, GeoJSON, etc. will always be available.</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Let's say we have a shapefile, mydata.shp, which we'd like to convert to a GeoJSON dataset. To do this, we would run: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ogr2ogr -f GeoJSON myconverteddata.geojson mydata.shp</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Working with raster data</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Just as we learned that GDAL can read and write dozens of vector data types, the same is true for raster data. To see a full list of the raster data filetypes supported by your current GDAL installation, do:</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gdalinfo --formats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For the following examples, we'll use GeoTIFF data for demonstration purposes.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Exploring data</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To get information about your dataset, do:</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ogrinfo mydata.tif</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Which will return something like this: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Driver: GTiff/GeoTIFF</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Files: mydata.tif</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Size is 8879, 4392</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Coordinate System is: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PROJCS["WGS 84 / UTM zone 38N",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GEOGCS["WGS 84",</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DATUM["WGS_1984",</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SPHEROID["WGS 84",6378137,298.257223563,</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AUTHORITY["EPSG","7030"]],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AUTHORITY["EPSG","6326"]],</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PRIMEM["Greenwich",0,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AUTHORITY["EPSG","8901"]],</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UNIT["degree",0.0174532925199433,</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    AUTHORITY["EPSG","9122"]],</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AUTHORITY["EPSG","4326"]],</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PROJECTION["Transverse_Mercator"],</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PARAMETER["latitude_of_origin",0],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PARAMETER["central_meridian",45],</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PARAMETER["scale_factor",0.9996],</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PARAMETER["false_easting",500000],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PARAMETER["false_northing",0],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UNIT["metre",1,</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AUTHORITY["EPSG","9001"]],</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AXIS["Easting",EAST],</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AXIS["Northing",NORTH],</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AUTHORITY["EPSG","32638"]]</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Origin = (494265.000000000000000,2729640.000000000000000)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Pixel Size = (3.000000000000000,-3.000000000000000)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Metadata:</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AREA_OR_POINT=Area</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TIFFTAG_DATETIME=2017:10:03 06:53:18</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Image Structure Metadata:</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COMPRESSION=LZW</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INTERLEAVE=PIXEL</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Corner Coordinates: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Upper Left  (  494265.000, 2729640.000) ( 44d56'35.92"E, 24d40'52.01"N)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Lower Left  (  494265.000, 2716464.000) ( 44d56'36.12"E, 24d33'43.62"N)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Upper Right (  520902.000, 2729640.000) ( 45d12'23.78"E, 24d40'51.54"N)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Lower Right (  520902.000, 2716464.000) ( 45d12'23.07"E, 24d33'43.14"N)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Center      (  507583.500, 2723052.000) ( 45d 4'29.72"E, 24d37'17.79"N)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Band 1 Block=256x256 Type=UInt16, ColorInterp=Red</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NoData Value=0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Overviews: 2960x1464, 987x488, 329x163</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Band 2 Block=256x256 Type=UInt16, ColorInterp=Green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NoData Value=0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Overviews: 2960x1464, 987x488, 329x163</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Band 3 Block=256x256 Type=UInt16, ColorInterp=Blue</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NoData Value=0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Overviews: 2960x1464, 987x488, 329x163</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Band 4 Block=256x256 Type=UInt16, ColorInterp=Undefined</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NoData Value=0</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Overviews: 2960x1464, 987x488, 329x163</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What this tells you:</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Converting data</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We can also use GDAL to convert raster data from one file format to another, just as we learned to do with vector data.</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To convert a raster dataset from one format to another, the basic command pattern is: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gdal_translate -of &lt;output format&gt; &lt;source filename&gt; &lt;destination filename&gt;</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Note! this command is similar, but not quite the same, as ogr2ogr: notice the output format is indicated by -of, and the ordering of source &amp; destination filenames is reversed from the ogr2ogr command.</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To see a list of valid output formats, do:</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gdal_translate --formats</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As an example, let's transform a GeoTIFF raster dataset mydata.tif into a georeferenced PNG. To do that, we would run:</a:t>
            </a: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endParaRPr lang="x-none" altLang="en-US" sz="1600" i="1">
              <a:solidFill>
                <a:schemeClr val="accent6">
                  <a:lumMod val="75000"/>
                </a:schemeClr>
              </a:solidFill>
              <a:latin typeface="Fira Code" panose="020B0609050000020004" charset="0"/>
              <a:cs typeface="Fira Code" panose="020B0609050000020004" charset="0"/>
            </a:endParaRPr>
          </a:p>
          <a:p>
            <a:pPr marL="0" indent="0">
              <a:buNone/>
            </a:pPr>
            <a:r>
              <a:rPr lang="x-none" altLang="en-US" sz="1600" i="1">
                <a:solidFill>
                  <a:schemeClr val="accent6">
                    <a:lumMod val="75000"/>
                  </a:schemeClr>
                </a:solidFill>
                <a:latin typeface="Fira Code" panose="020B0609050000020004" charset="0"/>
                <a:cs typeface="Fira Code" panose="020B0609050000020004" charset="0"/>
              </a:rPr>
              <a:t>gdal_translate -of png mydata.tif myconverteddata.png</a:t>
            </a:r>
            <a:endParaRPr lang="x-none" altLang="en-US" sz="1600" i="1">
              <a:solidFill>
                <a:schemeClr val="accent6">
                  <a:lumMod val="75000"/>
                </a:schemeClr>
              </a:solidFill>
              <a:latin typeface="Fira Code" panose="020B0609050000020004" charset="0"/>
              <a:cs typeface="Fira Code" panose="020B06090500000200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2" name="Picture 1" descr="grasshd_p"/>
          <p:cNvPicPr>
            <a:picLocks noChangeAspect="1"/>
          </p:cNvPicPr>
          <p:nvPr/>
        </p:nvPicPr>
        <p:blipFill>
          <a:blip r:embed="rId1">
            <a:lum bright="-78000"/>
          </a:blip>
          <a:stretch>
            <a:fillRect/>
          </a:stretch>
        </p:blipFill>
        <p:spPr>
          <a:xfrm>
            <a:off x="1085850" y="131445"/>
            <a:ext cx="9909175" cy="6595110"/>
          </a:xfrm>
          <a:prstGeom prst="rect">
            <a:avLst/>
          </a:prstGeom>
        </p:spPr>
      </p:pic>
      <p:sp>
        <p:nvSpPr>
          <p:cNvPr id="5" name="Title 4"/>
          <p:cNvSpPr>
            <a:spLocks noGrp="1"/>
          </p:cNvSpPr>
          <p:nvPr>
            <p:ph type="title"/>
          </p:nvPr>
        </p:nvSpPr>
        <p:spPr>
          <a:xfrm>
            <a:off x="136525" y="178435"/>
            <a:ext cx="10515600" cy="1075055"/>
          </a:xfrm>
        </p:spPr>
        <p:txBody>
          <a:bodyPr/>
          <a:p>
            <a:r>
              <a:rPr lang="x-none" altLang="en-US" sz="3200">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rPr>
              <a:t>Grass temp</a:t>
            </a:r>
            <a:r>
              <a:rPr lang="x-none" altLang="en-US">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rPr>
              <a:t>:</a:t>
            </a:r>
            <a:endParaRPr lang="x-none" altLang="en-US">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endParaRPr>
          </a:p>
        </p:txBody>
      </p:sp>
      <p:sp>
        <p:nvSpPr>
          <p:cNvPr id="7" name="Content Placeholder 6"/>
          <p:cNvSpPr>
            <a:spLocks noGrp="1"/>
          </p:cNvSpPr>
          <p:nvPr>
            <p:ph sz="half" idx="1"/>
          </p:nvPr>
        </p:nvSpPr>
        <p:spPr>
          <a:xfrm>
            <a:off x="136525" y="1333500"/>
            <a:ext cx="5692775" cy="4843780"/>
          </a:xfrm>
        </p:spPr>
        <p:txBody>
          <a:bodyPr/>
          <a:p>
            <a:pPr marL="0" indent="0">
              <a:buNone/>
            </a:pPr>
            <a:r>
              <a:rPr lang="x-none" altLang="en-US" u="sng">
                <a:solidFill>
                  <a:schemeClr val="accent6">
                    <a:lumMod val="40000"/>
                    <a:lumOff val="60000"/>
                  </a:schemeClr>
                </a:solidFill>
                <a:latin typeface="Fira Code" panose="020B0609050000020004" charset="0"/>
                <a:cs typeface="Fira Code" panose="020B0609050000020004" charset="0"/>
              </a:rPr>
              <a:t>Brian Pondi:</a:t>
            </a:r>
            <a:endParaRPr lang="x-none" altLang="en-US" u="sng">
              <a:latin typeface="Fira Code" panose="020B0609050000020004" charset="0"/>
              <a:cs typeface="Fira Code" panose="020B0609050000020004" charset="0"/>
            </a:endParaRPr>
          </a:p>
          <a:p>
            <a:pPr marL="0" indent="0">
              <a:buNone/>
            </a:pPr>
            <a:endParaRPr lang="x-none" altLang="en-US" u="sng">
              <a:latin typeface="Fira Code" panose="020B0609050000020004" charset="0"/>
              <a:cs typeface="Fira Code" panose="020B0609050000020004" charset="0"/>
            </a:endParaRPr>
          </a:p>
        </p:txBody>
      </p:sp>
      <p:sp>
        <p:nvSpPr>
          <p:cNvPr id="8" name="Content Placeholder 7"/>
          <p:cNvSpPr>
            <a:spLocks noGrp="1"/>
          </p:cNvSpPr>
          <p:nvPr>
            <p:ph sz="half" idx="2"/>
          </p:nvPr>
        </p:nvSpPr>
        <p:spPr>
          <a:xfrm>
            <a:off x="5981700" y="1253490"/>
            <a:ext cx="5904230" cy="5164455"/>
          </a:xfrm>
          <a:effectLst>
            <a:outerShdw blurRad="50800" dist="50800" dir="5400000" sx="98000" sy="98000" algn="ctr" rotWithShape="0">
              <a:srgbClr val="000000">
                <a:alpha val="100000"/>
              </a:srgbClr>
            </a:outerShdw>
          </a:effectLst>
        </p:spPr>
        <p:txBody>
          <a:bodyPr>
            <a:noAutofit/>
          </a:bodyPr>
          <a:p>
            <a:pPr marL="0" indent="0">
              <a:buNone/>
            </a:pPr>
            <a:r>
              <a:rPr lang="x-none" altLang="en-US" b="1" u="sng">
                <a:solidFill>
                  <a:schemeClr val="accent6">
                    <a:lumMod val="40000"/>
                    <a:lumOff val="60000"/>
                  </a:schemeClr>
                </a:solidFill>
                <a:latin typeface="Fira Code" panose="020B0609050000020004" charset="0"/>
                <a:cs typeface="Fira Code" panose="020B0609050000020004" charset="0"/>
              </a:rPr>
              <a:t>Da Vince Koyo:</a:t>
            </a:r>
            <a:endParaRPr lang="x-none" altLang="en-US" sz="1800">
              <a:solidFill>
                <a:schemeClr val="tx1"/>
              </a:solidFill>
              <a:latin typeface="Fira Code" panose="020B0609050000020004" charset="0"/>
              <a:cs typeface="Fira Code" panose="020B0609050000020004" charset="0"/>
            </a:endParaRPr>
          </a:p>
          <a:p>
            <a:pPr marL="0" indent="0">
              <a:buNone/>
            </a:pPr>
            <a:r>
              <a:rPr lang="x-none" altLang="en-US" sz="1800">
                <a:solidFill>
                  <a:srgbClr val="92D050"/>
                </a:solidFill>
                <a:latin typeface="Fira Code" panose="020B0609050000020004" charset="0"/>
                <a:cs typeface="Fira Code" panose="020B0609050000020004" charset="0"/>
              </a:rPr>
              <a:t>Background: </a:t>
            </a:r>
            <a:r>
              <a:rPr lang="x-none" altLang="en-US" sz="1800" i="1">
                <a:solidFill>
                  <a:schemeClr val="accent6">
                    <a:lumMod val="75000"/>
                  </a:schemeClr>
                </a:solidFill>
                <a:latin typeface="Fira Code" panose="020B0609050000020004" charset="0"/>
                <a:cs typeface="Fira Code" panose="020B0609050000020004" charset="0"/>
              </a:rPr>
              <a:t>Geospatial and remote sensing</a:t>
            </a:r>
            <a:r>
              <a:rPr lang="x-none" altLang="en-US" sz="1800">
                <a:solidFill>
                  <a:schemeClr val="accent6">
                    <a:lumMod val="75000"/>
                  </a:schemeClr>
                </a:solidFill>
                <a:latin typeface="Fira Code" panose="020B0609050000020004" charset="0"/>
                <a:cs typeface="Fira Code" panose="020B0609050000020004" charset="0"/>
              </a:rPr>
              <a:t>.</a:t>
            </a:r>
            <a:endParaRPr lang="x-none" altLang="en-US" sz="1800">
              <a:solidFill>
                <a:schemeClr val="accent6">
                  <a:lumMod val="75000"/>
                </a:schemeClr>
              </a:solidFill>
              <a:latin typeface="Fira Code" panose="020B0609050000020004" charset="0"/>
              <a:cs typeface="Fira Code" panose="020B0609050000020004" charset="0"/>
            </a:endParaRPr>
          </a:p>
          <a:p>
            <a:pPr marL="0" indent="0">
              <a:buNone/>
            </a:pPr>
            <a:r>
              <a:rPr lang="x-none" altLang="en-US" sz="1800">
                <a:solidFill>
                  <a:schemeClr val="accent6">
                    <a:lumMod val="75000"/>
                  </a:schemeClr>
                </a:solidFill>
                <a:latin typeface="Fira Code" panose="020B0609050000020004" charset="0"/>
                <a:cs typeface="Fira Code" panose="020B0609050000020004" charset="0"/>
              </a:rPr>
              <a:t>formerly: </a:t>
            </a:r>
            <a:r>
              <a:rPr lang="x-none" altLang="en-US" sz="1800" i="1">
                <a:solidFill>
                  <a:schemeClr val="accent6">
                    <a:lumMod val="75000"/>
                  </a:schemeClr>
                </a:solidFill>
                <a:latin typeface="Fira Code" panose="020B0609050000020004" charset="0"/>
                <a:cs typeface="Fira Code" panose="020B0609050000020004" charset="0"/>
              </a:rPr>
              <a:t>Market and reasearch associate with focus on predictive modelling, location &amp; Business intelligence and forecasting products.</a:t>
            </a:r>
            <a:endParaRPr lang="x-none" altLang="en-US" sz="1800">
              <a:solidFill>
                <a:schemeClr val="accent6">
                  <a:lumMod val="40000"/>
                  <a:lumOff val="60000"/>
                </a:schemeClr>
              </a:solidFill>
              <a:latin typeface="Fira Code" panose="020B0609050000020004" charset="0"/>
              <a:cs typeface="Fira Code" panose="020B0609050000020004" charset="0"/>
            </a:endParaRPr>
          </a:p>
          <a:p>
            <a:pPr marL="0" indent="0">
              <a:buNone/>
            </a:pPr>
            <a:r>
              <a:rPr lang="x-none" altLang="en-US" sz="1800">
                <a:solidFill>
                  <a:srgbClr val="92D050"/>
                </a:solidFill>
                <a:latin typeface="Fira Code" panose="020B0609050000020004" charset="0"/>
                <a:cs typeface="Fira Code" panose="020B0609050000020004" charset="0"/>
              </a:rPr>
              <a:t>currently: </a:t>
            </a:r>
            <a:r>
              <a:rPr lang="x-none" altLang="en-US" sz="1800" i="1">
                <a:solidFill>
                  <a:schemeClr val="accent6">
                    <a:lumMod val="75000"/>
                  </a:schemeClr>
                </a:solidFill>
                <a:latin typeface="Fira Code" panose="020B0609050000020004" charset="0"/>
                <a:cs typeface="Fira Code" panose="020B0609050000020004" charset="0"/>
              </a:rPr>
              <a:t>Consulting and studying</a:t>
            </a:r>
            <a:endParaRPr lang="x-none" altLang="en-US" sz="1800" i="1">
              <a:solidFill>
                <a:srgbClr val="92D050"/>
              </a:solidFill>
              <a:latin typeface="Fira Code" panose="020B0609050000020004" charset="0"/>
              <a:cs typeface="Fira Code" panose="020B0609050000020004" charset="0"/>
            </a:endParaRPr>
          </a:p>
          <a:p>
            <a:pPr marL="0" indent="0">
              <a:buNone/>
            </a:pPr>
            <a:r>
              <a:rPr lang="x-none" altLang="en-US" sz="1800">
                <a:solidFill>
                  <a:srgbClr val="92D050"/>
                </a:solidFill>
                <a:latin typeface="Fira Code" panose="020B0609050000020004" charset="0"/>
                <a:cs typeface="Fira Code" panose="020B0609050000020004" charset="0"/>
              </a:rPr>
              <a:t>Generally: </a:t>
            </a:r>
            <a:r>
              <a:rPr lang="x-none" altLang="en-US" sz="1800" i="1">
                <a:solidFill>
                  <a:schemeClr val="accent6">
                    <a:lumMod val="75000"/>
                  </a:schemeClr>
                </a:solidFill>
                <a:latin typeface="Fira Code" panose="020B0609050000020004" charset="0"/>
                <a:cs typeface="Fira Code" panose="020B0609050000020004" charset="0"/>
              </a:rPr>
              <a:t>A tinkerer and a virtuoso</a:t>
            </a:r>
            <a:r>
              <a:rPr lang="x-none" altLang="en-US" sz="1800" i="1">
                <a:solidFill>
                  <a:schemeClr val="accent6">
                    <a:lumMod val="75000"/>
                  </a:schemeClr>
                </a:solidFill>
              </a:rPr>
              <a:t> </a:t>
            </a:r>
            <a:endParaRPr lang="x-none" altLang="en-US" sz="1800" i="1">
              <a:solidFill>
                <a:schemeClr val="accent6">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3" name="Picture 2" descr="gdal_g"/>
          <p:cNvPicPr>
            <a:picLocks noChangeAspect="1"/>
          </p:cNvPicPr>
          <p:nvPr/>
        </p:nvPicPr>
        <p:blipFill>
          <a:blip r:embed="rId1">
            <a:clrChange>
              <a:clrFrom>
                <a:srgbClr val="6AEC50">
                  <a:alpha val="100000"/>
                </a:srgbClr>
              </a:clrFrom>
              <a:clrTo>
                <a:srgbClr val="6AEC50">
                  <a:alpha val="100000"/>
                  <a:alpha val="0"/>
                </a:srgbClr>
              </a:clrTo>
            </a:clrChange>
            <a:lum bright="-100000" contrast="100000"/>
          </a:blip>
          <a:stretch>
            <a:fillRect/>
          </a:stretch>
        </p:blipFill>
        <p:spPr>
          <a:xfrm>
            <a:off x="80645" y="114935"/>
            <a:ext cx="12030710" cy="6628130"/>
          </a:xfrm>
          <a:prstGeom prst="rect">
            <a:avLst/>
          </a:prstGeom>
        </p:spPr>
      </p:pic>
      <p:sp>
        <p:nvSpPr>
          <p:cNvPr id="5" name="Title 4"/>
          <p:cNvSpPr>
            <a:spLocks noGrp="1"/>
          </p:cNvSpPr>
          <p:nvPr>
            <p:ph type="title"/>
          </p:nvPr>
        </p:nvSpPr>
        <p:spPr>
          <a:xfrm>
            <a:off x="80010" y="48260"/>
            <a:ext cx="10572115" cy="894080"/>
          </a:xfrm>
        </p:spPr>
        <p:txBody>
          <a:bodyPr/>
          <a:p>
            <a:r>
              <a:rPr lang="x-none" altLang="en-US" sz="3200">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rPr>
              <a:t>Gdal temp</a:t>
            </a:r>
            <a:r>
              <a:rPr lang="x-none" altLang="en-US">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rPr>
              <a:t>:</a:t>
            </a:r>
            <a:endParaRPr lang="x-none" altLang="en-US">
              <a:solidFill>
                <a:srgbClr val="53F22E"/>
              </a:solidFill>
              <a:effectLst>
                <a:outerShdw blurRad="38100" dist="19050" dir="2700000" algn="tl" rotWithShape="0">
                  <a:schemeClr val="dk1">
                    <a:alpha val="40000"/>
                  </a:schemeClr>
                </a:outerShdw>
              </a:effectLst>
              <a:latin typeface="Fira Code" panose="020B0609050000020004" charset="0"/>
              <a:cs typeface="Fira Code" panose="020B0609050000020004" charset="0"/>
            </a:endParaRPr>
          </a:p>
        </p:txBody>
      </p:sp>
      <p:pic>
        <p:nvPicPr>
          <p:cNvPr id="4" name="Picture 3" descr="gdal_g.png"/>
          <p:cNvPicPr>
            <a:picLocks noChangeAspect="1"/>
          </p:cNvPicPr>
          <p:nvPr/>
        </p:nvPicPr>
        <p:blipFill>
          <a:blip r:embed="rId2">
            <a:clrChange>
              <a:clrFrom>
                <a:srgbClr val="3DE555">
                  <a:alpha val="100000"/>
                </a:srgbClr>
              </a:clrFrom>
              <a:clrTo>
                <a:srgbClr val="3DE555">
                  <a:alpha val="100000"/>
                  <a:alpha val="0"/>
                </a:srgbClr>
              </a:clrTo>
            </a:clrChange>
            <a:lum bright="-84000"/>
          </a:blip>
          <a:stretch>
            <a:fillRect/>
          </a:stretch>
        </p:blipFill>
        <p:spPr>
          <a:xfrm>
            <a:off x="1953260" y="114935"/>
            <a:ext cx="8382635" cy="6757670"/>
          </a:xfrm>
          <a:prstGeom prst="rect">
            <a:avLst/>
          </a:prstGeom>
        </p:spPr>
      </p:pic>
      <p:sp>
        <p:nvSpPr>
          <p:cNvPr id="7" name="Content Placeholder 6"/>
          <p:cNvSpPr>
            <a:spLocks noGrp="1"/>
          </p:cNvSpPr>
          <p:nvPr>
            <p:ph sz="half" idx="1"/>
          </p:nvPr>
        </p:nvSpPr>
        <p:spPr>
          <a:xfrm>
            <a:off x="136525" y="1333500"/>
            <a:ext cx="5692775" cy="4843780"/>
          </a:xfrm>
        </p:spPr>
        <p:txBody>
          <a:bodyPr/>
          <a:p>
            <a:pPr marL="0" indent="0">
              <a:buNone/>
            </a:pPr>
            <a:r>
              <a:rPr lang="x-none" altLang="en-US" u="sng">
                <a:solidFill>
                  <a:schemeClr val="accent6">
                    <a:lumMod val="40000"/>
                    <a:lumOff val="60000"/>
                  </a:schemeClr>
                </a:solidFill>
                <a:latin typeface="Fira Code" panose="020B0609050000020004" charset="0"/>
                <a:cs typeface="Fira Code" panose="020B0609050000020004" charset="0"/>
              </a:rPr>
              <a:t>Brian Pondi:</a:t>
            </a:r>
            <a:endParaRPr lang="x-none" altLang="en-US" u="sng">
              <a:latin typeface="Fira Code" panose="020B0609050000020004" charset="0"/>
              <a:cs typeface="Fira Code" panose="020B0609050000020004" charset="0"/>
            </a:endParaRPr>
          </a:p>
          <a:p>
            <a:pPr marL="0" indent="0">
              <a:buNone/>
            </a:pPr>
            <a:endParaRPr lang="x-none" altLang="en-US" u="sng">
              <a:latin typeface="Fira Code" panose="020B0609050000020004" charset="0"/>
              <a:cs typeface="Fira Code" panose="020B0609050000020004" charset="0"/>
            </a:endParaRPr>
          </a:p>
        </p:txBody>
      </p:sp>
      <p:sp>
        <p:nvSpPr>
          <p:cNvPr id="8" name="Content Placeholder 7"/>
          <p:cNvSpPr>
            <a:spLocks noGrp="1"/>
          </p:cNvSpPr>
          <p:nvPr>
            <p:ph sz="half" idx="2"/>
          </p:nvPr>
        </p:nvSpPr>
        <p:spPr>
          <a:xfrm>
            <a:off x="5981700" y="1253490"/>
            <a:ext cx="5904230" cy="5164455"/>
          </a:xfrm>
          <a:effectLst>
            <a:outerShdw blurRad="50800" dist="50800" dir="5400000" sx="98000" sy="98000" algn="ctr" rotWithShape="0">
              <a:srgbClr val="000000">
                <a:alpha val="100000"/>
              </a:srgbClr>
            </a:outerShdw>
          </a:effectLst>
        </p:spPr>
        <p:txBody>
          <a:bodyPr>
            <a:noAutofit/>
          </a:bodyPr>
          <a:p>
            <a:pPr marL="0" indent="0">
              <a:buNone/>
            </a:pPr>
            <a:r>
              <a:rPr lang="x-none" altLang="en-US" b="1" u="sng">
                <a:solidFill>
                  <a:schemeClr val="accent6">
                    <a:lumMod val="40000"/>
                    <a:lumOff val="60000"/>
                  </a:schemeClr>
                </a:solidFill>
                <a:latin typeface="Fira Code" panose="020B0609050000020004" charset="0"/>
                <a:cs typeface="Fira Code" panose="020B0609050000020004" charset="0"/>
              </a:rPr>
              <a:t>Da Vince Koyo:</a:t>
            </a:r>
            <a:endParaRPr lang="x-none" altLang="en-US" sz="1800">
              <a:solidFill>
                <a:schemeClr val="tx1"/>
              </a:solidFill>
              <a:latin typeface="Fira Code" panose="020B0609050000020004" charset="0"/>
              <a:cs typeface="Fira Code" panose="020B0609050000020004" charset="0"/>
            </a:endParaRPr>
          </a:p>
          <a:p>
            <a:pPr marL="0" indent="0">
              <a:buNone/>
            </a:pPr>
            <a:r>
              <a:rPr lang="x-none" altLang="en-US" sz="1800">
                <a:solidFill>
                  <a:srgbClr val="92D050"/>
                </a:solidFill>
                <a:latin typeface="Fira Code" panose="020B0609050000020004" charset="0"/>
                <a:cs typeface="Fira Code" panose="020B0609050000020004" charset="0"/>
              </a:rPr>
              <a:t>Background: </a:t>
            </a:r>
            <a:r>
              <a:rPr lang="x-none" altLang="en-US" sz="1800" i="1">
                <a:solidFill>
                  <a:schemeClr val="accent6">
                    <a:lumMod val="75000"/>
                  </a:schemeClr>
                </a:solidFill>
                <a:latin typeface="Fira Code" panose="020B0609050000020004" charset="0"/>
                <a:cs typeface="Fira Code" panose="020B0609050000020004" charset="0"/>
              </a:rPr>
              <a:t>Geospatial and remote sensing</a:t>
            </a:r>
            <a:r>
              <a:rPr lang="x-none" altLang="en-US" sz="1800">
                <a:solidFill>
                  <a:schemeClr val="accent6">
                    <a:lumMod val="75000"/>
                  </a:schemeClr>
                </a:solidFill>
                <a:latin typeface="Fira Code" panose="020B0609050000020004" charset="0"/>
                <a:cs typeface="Fira Code" panose="020B0609050000020004" charset="0"/>
              </a:rPr>
              <a:t>.</a:t>
            </a:r>
            <a:endParaRPr lang="x-none" altLang="en-US" sz="1800">
              <a:solidFill>
                <a:schemeClr val="accent6">
                  <a:lumMod val="75000"/>
                </a:schemeClr>
              </a:solidFill>
              <a:latin typeface="Fira Code" panose="020B0609050000020004" charset="0"/>
              <a:cs typeface="Fira Code" panose="020B0609050000020004" charset="0"/>
            </a:endParaRPr>
          </a:p>
          <a:p>
            <a:pPr marL="0" indent="0">
              <a:buNone/>
            </a:pPr>
            <a:r>
              <a:rPr lang="x-none" altLang="en-US" sz="1800">
                <a:solidFill>
                  <a:schemeClr val="accent6">
                    <a:lumMod val="75000"/>
                  </a:schemeClr>
                </a:solidFill>
                <a:latin typeface="Fira Code" panose="020B0609050000020004" charset="0"/>
                <a:cs typeface="Fira Code" panose="020B0609050000020004" charset="0"/>
              </a:rPr>
              <a:t>formerly: </a:t>
            </a:r>
            <a:r>
              <a:rPr lang="x-none" altLang="en-US" sz="1800" i="1">
                <a:solidFill>
                  <a:schemeClr val="accent6">
                    <a:lumMod val="75000"/>
                  </a:schemeClr>
                </a:solidFill>
                <a:latin typeface="Fira Code" panose="020B0609050000020004" charset="0"/>
                <a:cs typeface="Fira Code" panose="020B0609050000020004" charset="0"/>
              </a:rPr>
              <a:t>Market and reasearch associate with focus on predictive modelling, location &amp; Business intelligence and forecasting products.</a:t>
            </a:r>
            <a:endParaRPr lang="x-none" altLang="en-US" sz="1800">
              <a:solidFill>
                <a:schemeClr val="accent6">
                  <a:lumMod val="40000"/>
                  <a:lumOff val="60000"/>
                </a:schemeClr>
              </a:solidFill>
              <a:latin typeface="Fira Code" panose="020B0609050000020004" charset="0"/>
              <a:cs typeface="Fira Code" panose="020B0609050000020004" charset="0"/>
            </a:endParaRPr>
          </a:p>
          <a:p>
            <a:pPr marL="0" indent="0">
              <a:buNone/>
            </a:pPr>
            <a:r>
              <a:rPr lang="x-none" altLang="en-US" sz="1800">
                <a:solidFill>
                  <a:srgbClr val="92D050"/>
                </a:solidFill>
                <a:latin typeface="Fira Code" panose="020B0609050000020004" charset="0"/>
                <a:cs typeface="Fira Code" panose="020B0609050000020004" charset="0"/>
              </a:rPr>
              <a:t>currently: </a:t>
            </a:r>
            <a:r>
              <a:rPr lang="x-none" altLang="en-US" sz="1800" i="1">
                <a:solidFill>
                  <a:schemeClr val="accent6">
                    <a:lumMod val="75000"/>
                  </a:schemeClr>
                </a:solidFill>
                <a:latin typeface="Fira Code" panose="020B0609050000020004" charset="0"/>
                <a:cs typeface="Fira Code" panose="020B0609050000020004" charset="0"/>
              </a:rPr>
              <a:t>Consulting and studying</a:t>
            </a:r>
            <a:endParaRPr lang="x-none" altLang="en-US" sz="1800" i="1">
              <a:solidFill>
                <a:srgbClr val="92D050"/>
              </a:solidFill>
              <a:latin typeface="Fira Code" panose="020B0609050000020004" charset="0"/>
              <a:cs typeface="Fira Code" panose="020B0609050000020004" charset="0"/>
            </a:endParaRPr>
          </a:p>
          <a:p>
            <a:pPr marL="0" indent="0">
              <a:buNone/>
            </a:pPr>
            <a:r>
              <a:rPr lang="x-none" altLang="en-US" sz="1800">
                <a:solidFill>
                  <a:srgbClr val="92D050"/>
                </a:solidFill>
                <a:latin typeface="Fira Code" panose="020B0609050000020004" charset="0"/>
                <a:cs typeface="Fira Code" panose="020B0609050000020004" charset="0"/>
              </a:rPr>
              <a:t>Generally: </a:t>
            </a:r>
            <a:r>
              <a:rPr lang="x-none" altLang="en-US" sz="1800" i="1">
                <a:solidFill>
                  <a:schemeClr val="accent6">
                    <a:lumMod val="75000"/>
                  </a:schemeClr>
                </a:solidFill>
                <a:latin typeface="Fira Code" panose="020B0609050000020004" charset="0"/>
                <a:cs typeface="Fira Code" panose="020B0609050000020004" charset="0"/>
              </a:rPr>
              <a:t>A tinkerer and a virtuoso</a:t>
            </a:r>
            <a:r>
              <a:rPr lang="x-none" altLang="en-US" sz="1800" i="1">
                <a:solidFill>
                  <a:schemeClr val="accent6">
                    <a:lumMod val="75000"/>
                  </a:schemeClr>
                </a:solidFill>
              </a:rPr>
              <a:t> </a:t>
            </a:r>
            <a:endParaRPr lang="x-none" altLang="en-US" sz="1800" i="1">
              <a:solidFill>
                <a:schemeClr val="accent6">
                  <a:lumMod val="75000"/>
                </a:schemeClr>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10766</Words>
  <Application>WPS Presentation</Application>
  <PresentationFormat>宽屏</PresentationFormat>
  <Paragraphs>276</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Fira Code</vt:lpstr>
      <vt:lpstr>微软雅黑</vt:lpstr>
      <vt:lpstr>Arial Unicode MS</vt:lpstr>
      <vt:lpstr>Arial Black</vt:lpstr>
      <vt:lpstr>SimSun</vt:lpstr>
      <vt:lpstr>Droid Sans Fallback</vt:lpstr>
      <vt:lpstr>MT Extra</vt:lpstr>
      <vt:lpstr>Times New Roman</vt:lpstr>
      <vt:lpstr>Office 主题​​</vt:lpstr>
      <vt:lpstr>PowerPoint 演示文稿</vt:lpstr>
      <vt:lpstr>AN INTRODUCTION TO GDAL AND GRASS GIS</vt:lpstr>
      <vt:lpstr>Speakers:</vt:lpstr>
      <vt:lpstr>Introduction.</vt:lpstr>
      <vt:lpstr>cont'd.</vt:lpstr>
      <vt:lpstr>cont'd.</vt:lpstr>
      <vt:lpstr>cont'd.</vt:lpstr>
      <vt:lpstr>Grass temp:</vt:lpstr>
      <vt:lpstr>Gdal temp:</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geopro</dc:creator>
  <cp:lastModifiedBy>geopro</cp:lastModifiedBy>
  <cp:revision>45</cp:revision>
  <dcterms:created xsi:type="dcterms:W3CDTF">2021-01-21T16:08:42Z</dcterms:created>
  <dcterms:modified xsi:type="dcterms:W3CDTF">2021-01-21T16:08:42Z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