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6" r:id="rId4"/>
    <p:sldId id="258" r:id="rId5"/>
    <p:sldId id="264" r:id="rId6"/>
    <p:sldId id="265" r:id="rId7"/>
    <p:sldId id="266" r:id="rId8"/>
    <p:sldId id="270" r:id="rId9"/>
    <p:sldId id="263" r:id="rId10"/>
    <p:sldId id="274" r:id="rId11"/>
    <p:sldId id="260" r:id="rId12"/>
    <p:sldId id="25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1B2910"/>
    <a:srgbClr val="53F22E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1423035" y="72390"/>
            <a:ext cx="9543415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rasshd_p"/>
          <p:cNvPicPr>
            <a:picLocks noChangeAspect="1"/>
          </p:cNvPicPr>
          <p:nvPr/>
        </p:nvPicPr>
        <p:blipFill>
          <a:blip r:embed="rId1">
            <a:lum bright="-90000"/>
          </a:blip>
          <a:stretch>
            <a:fillRect/>
          </a:stretch>
        </p:blipFill>
        <p:spPr>
          <a:xfrm>
            <a:off x="1085850" y="131445"/>
            <a:ext cx="9909175" cy="65951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8738235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595" y="1253490"/>
            <a:ext cx="11824335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grasshd_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7110" y="114300"/>
            <a:ext cx="96393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-66000"/>
          </a:blip>
          <a:stretch>
            <a:fillRect/>
          </a:stretch>
        </p:blipFill>
        <p:spPr>
          <a:xfrm>
            <a:off x="2155825" y="25400"/>
            <a:ext cx="912812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rgbClr val="53F22E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hJax_Main" charset="0"/>
                <a:cs typeface="MathJax_Main" charset="0"/>
              </a:rPr>
              <a:t>AN INTRODUCTION TO GDAL AND GRASS GIS</a:t>
            </a:r>
            <a:endParaRPr lang="x-none" altLang="en-US" b="1">
              <a:ln w="10160">
                <a:solidFill>
                  <a:srgbClr val="53F22E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athJax_Main" charset="0"/>
              <a:cs typeface="MathJax_Main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266065" y="25400"/>
            <a:ext cx="572071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by 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Brian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Pondi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and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Da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Vince</a:t>
            </a:r>
            <a:endParaRPr lang="x-none" altLang="en-US" i="1" u="sng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503555" y="25400"/>
            <a:ext cx="1062672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thJax_Main" charset="0"/>
              <a:cs typeface="MathJax_Main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Brian Pondi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(</a:t>
            </a: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@PondiB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)</a:t>
            </a:r>
            <a:endParaRPr lang="x-none" altLang="en-US" u="sng"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u="sng">
              <a:latin typeface="MathJax_Main" charset="0"/>
              <a:cs typeface="MathJax_Main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Da Vince Koyo(</a:t>
            </a: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@koyo_jakanees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)</a:t>
            </a:r>
            <a:endParaRPr lang="x-none" altLang="en-US" sz="1800">
              <a:solidFill>
                <a:schemeClr val="tx1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Background: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Geospatial and remote sensing</a:t>
            </a: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.</a:t>
            </a:r>
            <a:endParaRPr lang="x-none" altLang="en-US" sz="18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formerly: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currently:</a:t>
            </a: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Consulting, VGI and student</a:t>
            </a:r>
            <a:endParaRPr lang="x-none" altLang="en-US" sz="1800" i="1">
              <a:solidFill>
                <a:schemeClr val="bg1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Generally: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 tinkerer and a virtuoso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Affiliation: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None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Introduction.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thJax_Main" charset="0"/>
              <a:cs typeface="MathJax_Main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WHAT IS GRASS GIS AND GDAL ANYWAY? WHY CARE ABOUT THEM?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Let's get the abbreviations out of the way.</a:t>
            </a:r>
            <a:endParaRPr lang="x-none" altLang="en-US" sz="1800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 &gt;&gt; GDAL: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Geospatial Data Abstraction Library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[released in 1998]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&gt;&gt; GRASS GIS: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Geographic Resource Analysis Support System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[released in 1984]</a:t>
            </a: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800" b="1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  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&gt;&gt; OGR: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OGR Simple Feature Library, comes with GDAL</a:t>
            </a:r>
            <a:r>
              <a:rPr lang="x-none" altLang="en-US" sz="1600" i="1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(OpenGIS Simple Feature Reference Implementation)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Both GDAL and GRASS GIS are member/projects under the Open Source Geospatial Foundation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(OSGeo)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&gt; Free and open source cross-platform and runs on major operating systems written in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C, C++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with great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python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api bindings and wrappers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&gt; Not as popular as QGIS and ArcGIS is with desktop users. Maybe cause they are more CLI oriented? Although grass offers a GUI through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python api</a:t>
            </a:r>
            <a:endParaRPr lang="x-none" altLang="en-US" sz="1600">
              <a:solidFill>
                <a:schemeClr val="bg1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Provide tools for both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and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data reading, manipulation and processing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370" y="26035"/>
            <a:ext cx="12045315" cy="680656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&gt; You probably have been using them.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Fast, free, open, flexible and extensible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Support and Interoperable with other OSGeo member projects such as QGIS, PostGIS among others.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Supported by some GIS service providers and incorporated in their solution stack.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Feature rich scriptable using CLI utilities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Run batch and bulk processes, a plus if familiar with any cli scripting language. Bash, Python, tcl, perl, php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A comparison between the two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Promoting their use compared to others stack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Who is without a flaw(s)?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Not really many articles/docs on the direct usage. The most common ones are using bindings or wrappers using other languages python, R, java, javascript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The CLI/text based interfaces can be daunting to beginners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Grass GUI and workflow can be involving if not used to it.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24765"/>
            <a:ext cx="11749405" cy="680783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Expected outcome.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To be comfortable with some of the common cmd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Perform some of basic spatial operations using both tool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Understanding of the various workflow.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Be dangerous enough to make your colleague think you're a hacker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Desirable: start chaining your analysis and processing into reproducible programs or scripts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A comparison between the two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to bring or consider: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aware of others                       &gt;&gt; Be open to all questions and viewpoints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friendly and patient              &gt;&gt; Be understanding of differences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welcoming and respectful     &gt;&gt; Be Kind and considerate to others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&gt;&gt; Have Gdal, grass, grass gui and grass-gdal-plugin alreasy installed to try some examples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25400"/>
            <a:ext cx="11948160" cy="680720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Outline GDAL:</a:t>
            </a:r>
            <a:endParaRPr lang="x-none" altLang="en-US" sz="1800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Introduction and installation gotchas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``Hello World``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in Gdal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Common Gdal commands and operations with examples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Common ogr &amp; osr commands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Extras and api in other language {osgeo, rgdal, rasterio etc}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Further resources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8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Outline Grass GIS.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&gt;&gt; introduction and installation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Start your first grass session from Grass dataset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``Location and mapset``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using  GUI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Creating your own Mapsets  using GUI and through CLI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Loading datasets to your new mapset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Nice to have: an actual modelling case study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" y="56515"/>
            <a:ext cx="3331210" cy="894080"/>
          </a:xfrm>
        </p:spPr>
        <p:txBody>
          <a:bodyPr/>
          <a:p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2156460" y="114935"/>
            <a:ext cx="8171180" cy="67576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5260" y="223520"/>
            <a:ext cx="11710670" cy="639762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A translator library for raster and vector data formats released under X/MIT style Open Source License by the Open Source Geospatial Foundation.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As a library, it presents a single raster abstract data model and single vector abstract data model to the calling application for all supported formats. It also comes with a variety of useful command line utilities for data translation and processing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 https://gdal.org/)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latest release GDAL/OGR 3.2.1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the capabilities are also accessible programmatically using the api.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support for a variety of raster formats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(147 drivers)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and  vector formats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(90 drivers)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at the time of writing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 u="sng">
                <a:solidFill>
                  <a:srgbClr val="92D050"/>
                </a:solidFill>
                <a:latin typeface="MathJax_Main" charset="0"/>
                <a:cs typeface="MathJax_Main" charset="0"/>
              </a:rPr>
              <a:t>Installation: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Methods vary based on your operating system.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Conda: </a:t>
            </a:r>
            <a:r>
              <a:rPr lang="x-none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conda install -c conda-forge gdal=[version] 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should work across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OSX</a:t>
            </a:r>
            <a:r>
              <a:rPr lang="x-none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: you know better than I do. 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(https://medium.com/planet-stories/a-gentle-introduction-to-gdal-part-1-a3253eb96082)</a:t>
            </a:r>
            <a:endParaRPr lang="x-none" altLang="en-US" sz="1600" i="1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Windows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: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through OSGeo4W graphical installer or follow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(https://sandbox.idre.ucla.edu/sandbox/tutorials/installing-gdal-for-windows)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rem to use the right versions. 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Linux distro:  pacman -S gdal,  sudo apt install gdal-bin libgdal-dev  “better try googling the solution that'll work for you”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9" name="Picture 8" descr="gdal_g.png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407775" y="56515"/>
            <a:ext cx="769620" cy="761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" y="56515"/>
            <a:ext cx="3331210" cy="894080"/>
          </a:xfrm>
        </p:spPr>
        <p:txBody>
          <a:bodyPr/>
          <a:p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2156460" y="114935"/>
            <a:ext cx="8171180" cy="67576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5260" y="223520"/>
            <a:ext cx="11710670" cy="639762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Because GDAL is a CLI, all of your interaction with it will be via your command line (or Terminal). For Windows users who followed this tutorial's installation instructions, you'll use the OSGeo4W Shell here.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 ogrinfo Get information about a vector dataset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gdalinfo Get information about a raster dataset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ogr2ogr Convert vector data between file formats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What this tells you: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Converting data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We can also use GDAL to convert raster data from one file format to another, just as we learned to do with vector data.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convert a raster dataset from one format to another, the basic command pattern is: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gdal_translate -of &lt;output format&gt; &lt;source filename&gt; &lt;destination filename&gt;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Note! this command is similar, but not quite the same, as ogr2ogr: notice the output format is indicated by -of, and the ordering of source &amp; destination filenames is reversed from the ogr2ogr command.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see a list of valid output formats, do: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gdal_translate --formats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As an example, let's transform a GeoTIFF raster dataset mydata.tif into a georeferenced PNG. To do that, we would run: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gdal_translate -of png mydata.tif myconverteddata.png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gdal_translate Convert raster data between file formats&gt; As a library, it presents a single raster abstract data model and single vector abstract data model to the calling application for all supported formats. It also comes with a variety of useful command line utilities for data translation and processing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 https://gdal.org/) 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latest release GDAL/OGR 3.2.1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the capabilities are also accessible programmatically using the api.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support for a variety of raster formats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(147 drivers)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and  vector formats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(90 drivers)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at the time of writing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700" u="sng">
                <a:solidFill>
                  <a:srgbClr val="92D050"/>
                </a:solidFill>
                <a:latin typeface="MathJax_Main" charset="0"/>
                <a:cs typeface="MathJax_Main" charset="0"/>
              </a:rPr>
              <a:t>Installation:</a:t>
            </a:r>
            <a:endParaRPr lang="x-none" altLang="en-US" sz="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Methods vary based on your operating system.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Conda: </a:t>
            </a:r>
            <a:r>
              <a:rPr lang="x-none" altLang="en-US" sz="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conda install -c conda-forge gdal=[version]  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should work across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OSX</a:t>
            </a:r>
            <a:r>
              <a:rPr lang="x-none" altLang="en-US" sz="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: you know better than I do. 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(https://medium.com/planet-stories/a-gentle-introduction-to-gdal-part-1-a3253eb96082)</a:t>
            </a:r>
            <a:endParaRPr lang="x-none" altLang="en-US" sz="600" i="1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Windows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: 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through OSGeo4W graphical installer or follow</a:t>
            </a:r>
            <a:r>
              <a:rPr lang="x-none" altLang="en-US" sz="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(https://sandbox.idre.ucla.edu/sandbox/tutorials/installing-gdal-for-windows)</a:t>
            </a: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rem to use the right versions. 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Linux distro:  pacman -S gdal,  sudo apt install gdal-bin libgdal-dev  “better try googling the solution that'll work for you”</a:t>
            </a: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9" name="Picture 8" descr="gdal_g.png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407775" y="56515"/>
            <a:ext cx="769620" cy="761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7421</Words>
  <Application>WPS Presentation</Application>
  <PresentationFormat>宽屏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62" baseType="lpstr">
      <vt:lpstr>Arial</vt:lpstr>
      <vt:lpstr>SimSun</vt:lpstr>
      <vt:lpstr>Wingdings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FuraCode NF</vt:lpstr>
      <vt:lpstr>FuraMono NF</vt:lpstr>
      <vt:lpstr>FuraMono Nerd Font</vt:lpstr>
      <vt:lpstr>Fira Mono for Powerline</vt:lpstr>
      <vt:lpstr>esint10</vt:lpstr>
      <vt:lpstr>Inconsolata for Powerline</vt:lpstr>
      <vt:lpstr>Impact</vt:lpstr>
      <vt:lpstr>Inconsolata-dz for Powerline</vt:lpstr>
      <vt:lpstr>Inconsolata-g for Powerline</vt:lpstr>
      <vt:lpstr>IPAexGothic</vt:lpstr>
      <vt:lpstr>KacstDecorative</vt:lpstr>
      <vt:lpstr>KacstPoster</vt:lpstr>
      <vt:lpstr>KacstQurn</vt:lpstr>
      <vt:lpstr>Kalimati</vt:lpstr>
      <vt:lpstr>Karumbi</vt:lpstr>
      <vt:lpstr>Kinnari</vt:lpstr>
      <vt:lpstr>Latin Modern Mono</vt:lpstr>
      <vt:lpstr>Latin Modern Roman Unslanted</vt:lpstr>
      <vt:lpstr>Liberation Mono for Powerline</vt:lpstr>
      <vt:lpstr>Lato</vt:lpstr>
      <vt:lpstr>Liberation Mono</vt:lpstr>
      <vt:lpstr>Linux Libertine Mono O</vt:lpstr>
      <vt:lpstr>Linux Libertine Display O</vt:lpstr>
      <vt:lpstr>Linux Libertine Initials O</vt:lpstr>
      <vt:lpstr>LKLUG</vt:lpstr>
      <vt:lpstr>MathJax_Caligraphic</vt:lpstr>
      <vt:lpstr>MathJax_SansSerif</vt:lpstr>
      <vt:lpstr>MathJax_Math</vt:lpstr>
      <vt:lpstr>MathJax_Main</vt:lpstr>
      <vt:lpstr>MathJax_Size3</vt:lpstr>
      <vt:lpstr>MathJax_Typewriter</vt:lpstr>
      <vt:lpstr>MathJax_Vector</vt:lpstr>
      <vt:lpstr>MathJax_Vector-Bold</vt:lpstr>
      <vt:lpstr>Meslo LG M DZ for Powerline</vt:lpstr>
      <vt:lpstr>Noto Sans CJK SC</vt:lpstr>
      <vt:lpstr>Nimbus Sans L</vt:lpstr>
      <vt:lpstr>Gubbi</vt:lpstr>
      <vt:lpstr>Nakula</vt:lpstr>
      <vt:lpstr>Lohit Malayalam</vt:lpstr>
      <vt:lpstr>Office 主题​​</vt:lpstr>
      <vt:lpstr>PowerPoint 演示文稿</vt:lpstr>
      <vt:lpstr>AN INTRODUCTION TO GDAL AND GRASS GIS</vt:lpstr>
      <vt:lpstr>Speakers:</vt:lpstr>
      <vt:lpstr>Introduction.</vt:lpstr>
      <vt:lpstr>PowerPoint 演示文稿</vt:lpstr>
      <vt:lpstr>cont'd.</vt:lpstr>
      <vt:lpstr>cont'd.</vt:lpstr>
      <vt:lpstr>Gdal temp:</vt:lpstr>
      <vt:lpstr> </vt:lpstr>
      <vt:lpstr>Grass temp: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78</cp:revision>
  <dcterms:created xsi:type="dcterms:W3CDTF">2021-01-22T13:26:24Z</dcterms:created>
  <dcterms:modified xsi:type="dcterms:W3CDTF">2021-01-22T13:26:24Z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