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300" r:id="rId3"/>
    <p:sldId id="301" r:id="rId4"/>
    <p:sldId id="265" r:id="rId5"/>
    <p:sldId id="266" r:id="rId6"/>
    <p:sldId id="276" r:id="rId7"/>
    <p:sldId id="277" r:id="rId8"/>
    <p:sldId id="275" r:id="rId9"/>
    <p:sldId id="278" r:id="rId10"/>
    <p:sldId id="279" r:id="rId11"/>
    <p:sldId id="280" r:id="rId12"/>
    <p:sldId id="302" r:id="rId13"/>
    <p:sldId id="283" r:id="rId14"/>
    <p:sldId id="282" r:id="rId15"/>
    <p:sldId id="285" r:id="rId16"/>
    <p:sldId id="269" r:id="rId17"/>
    <p:sldId id="270" r:id="rId18"/>
    <p:sldId id="287" r:id="rId19"/>
    <p:sldId id="288" r:id="rId20"/>
    <p:sldId id="298" r:id="rId21"/>
    <p:sldId id="289" r:id="rId22"/>
    <p:sldId id="268" r:id="rId23"/>
    <p:sldId id="290" r:id="rId24"/>
    <p:sldId id="291" r:id="rId25"/>
    <p:sldId id="292" r:id="rId26"/>
    <p:sldId id="293" r:id="rId27"/>
    <p:sldId id="299" r:id="rId28"/>
    <p:sldId id="29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snapToObjects="1">
      <p:cViewPr varScale="1">
        <p:scale>
          <a:sx n="103" d="100"/>
          <a:sy n="103" d="100"/>
        </p:scale>
        <p:origin x="14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RNN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F1-Score</c:v>
                </c:pt>
                <c:pt idx="3">
                  <c:v>Accuracy</c:v>
                </c:pt>
              </c:strCache>
            </c:strRef>
          </c:cat>
          <c:val>
            <c:numRef>
              <c:f>Sheet1!$B$2:$B$5</c:f>
              <c:numCache>
                <c:formatCode>General</c:formatCode>
                <c:ptCount val="4"/>
                <c:pt idx="0">
                  <c:v>0.81</c:v>
                </c:pt>
                <c:pt idx="1">
                  <c:v>0.81</c:v>
                </c:pt>
                <c:pt idx="2">
                  <c:v>0.81</c:v>
                </c:pt>
                <c:pt idx="3">
                  <c:v>0</c:v>
                </c:pt>
              </c:numCache>
            </c:numRef>
          </c:val>
          <c:extLst>
            <c:ext xmlns:c16="http://schemas.microsoft.com/office/drawing/2014/chart" uri="{C3380CC4-5D6E-409C-BE32-E72D297353CC}">
              <c16:uniqueId val="{00000000-2824-4698-9CA5-9113E1CB129C}"/>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F1-Score</c:v>
                </c:pt>
                <c:pt idx="3">
                  <c:v>Accuracy</c:v>
                </c:pt>
              </c:strCache>
            </c:strRef>
          </c:cat>
          <c:val>
            <c:numRef>
              <c:f>Sheet1!$C$2:$C$5</c:f>
              <c:numCache>
                <c:formatCode>General</c:formatCode>
                <c:ptCount val="4"/>
                <c:pt idx="0">
                  <c:v>0.83</c:v>
                </c:pt>
                <c:pt idx="1">
                  <c:v>0.83</c:v>
                </c:pt>
                <c:pt idx="2">
                  <c:v>0.83</c:v>
                </c:pt>
                <c:pt idx="3">
                  <c:v>0</c:v>
                </c:pt>
              </c:numCache>
            </c:numRef>
          </c:val>
          <c:extLst>
            <c:ext xmlns:c16="http://schemas.microsoft.com/office/drawing/2014/chart" uri="{C3380CC4-5D6E-409C-BE32-E72D297353CC}">
              <c16:uniqueId val="{00000001-2824-4698-9CA5-9113E1CB129C}"/>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F1-Score</c:v>
                </c:pt>
                <c:pt idx="3">
                  <c:v>Accuracy</c:v>
                </c:pt>
              </c:strCache>
            </c:strRef>
          </c:cat>
          <c:val>
            <c:numRef>
              <c:f>Sheet1!$D$2:$D$5</c:f>
              <c:numCache>
                <c:formatCode>General</c:formatCode>
                <c:ptCount val="4"/>
                <c:pt idx="0">
                  <c:v>0</c:v>
                </c:pt>
                <c:pt idx="1">
                  <c:v>0</c:v>
                </c:pt>
                <c:pt idx="2">
                  <c:v>0.82</c:v>
                </c:pt>
                <c:pt idx="3">
                  <c:v>0.82</c:v>
                </c:pt>
              </c:numCache>
            </c:numRef>
          </c:val>
          <c:extLst>
            <c:ext xmlns:c16="http://schemas.microsoft.com/office/drawing/2014/chart" uri="{C3380CC4-5D6E-409C-BE32-E72D297353CC}">
              <c16:uniqueId val="{00000002-2824-4698-9CA5-9113E1CB129C}"/>
            </c:ext>
          </c:extLst>
        </c:ser>
        <c:dLbls>
          <c:showLegendKey val="0"/>
          <c:showVal val="0"/>
          <c:showCatName val="0"/>
          <c:showSerName val="0"/>
          <c:showPercent val="0"/>
          <c:showBubbleSize val="0"/>
        </c:dLbls>
        <c:gapWidth val="219"/>
        <c:overlap val="-27"/>
        <c:axId val="1194255840"/>
        <c:axId val="1191131568"/>
      </c:barChart>
      <c:catAx>
        <c:axId val="1194255840"/>
        <c:scaling>
          <c:orientation val="minMax"/>
        </c:scaling>
        <c:delete val="1"/>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crossAx val="1191131568"/>
        <c:crosses val="autoZero"/>
        <c:auto val="1"/>
        <c:lblAlgn val="ctr"/>
        <c:lblOffset val="100"/>
        <c:noMultiLvlLbl val="0"/>
      </c:catAx>
      <c:valAx>
        <c:axId val="11911315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25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SVM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 Score</c:v>
                </c:pt>
                <c:pt idx="3">
                  <c:v>Accuracy</c:v>
                </c:pt>
              </c:strCache>
            </c:strRef>
          </c:cat>
          <c:val>
            <c:numRef>
              <c:f>Sheet1!$B$2:$B$5</c:f>
              <c:numCache>
                <c:formatCode>General</c:formatCode>
                <c:ptCount val="4"/>
                <c:pt idx="0">
                  <c:v>0.84</c:v>
                </c:pt>
                <c:pt idx="1">
                  <c:v>0.84</c:v>
                </c:pt>
                <c:pt idx="2">
                  <c:v>0.84</c:v>
                </c:pt>
                <c:pt idx="3">
                  <c:v>0</c:v>
                </c:pt>
              </c:numCache>
            </c:numRef>
          </c:val>
          <c:extLst>
            <c:ext xmlns:c16="http://schemas.microsoft.com/office/drawing/2014/chart" uri="{C3380CC4-5D6E-409C-BE32-E72D297353CC}">
              <c16:uniqueId val="{00000000-493F-4C8C-A713-7149175EA20F}"/>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 Score</c:v>
                </c:pt>
                <c:pt idx="3">
                  <c:v>Accuracy</c:v>
                </c:pt>
              </c:strCache>
            </c:strRef>
          </c:cat>
          <c:val>
            <c:numRef>
              <c:f>Sheet1!$C$2:$C$5</c:f>
              <c:numCache>
                <c:formatCode>General</c:formatCode>
                <c:ptCount val="4"/>
                <c:pt idx="0">
                  <c:v>0.85</c:v>
                </c:pt>
                <c:pt idx="1">
                  <c:v>0.84</c:v>
                </c:pt>
                <c:pt idx="2">
                  <c:v>0.85</c:v>
                </c:pt>
                <c:pt idx="3">
                  <c:v>0</c:v>
                </c:pt>
              </c:numCache>
            </c:numRef>
          </c:val>
          <c:extLst>
            <c:ext xmlns:c16="http://schemas.microsoft.com/office/drawing/2014/chart" uri="{C3380CC4-5D6E-409C-BE32-E72D297353CC}">
              <c16:uniqueId val="{00000001-493F-4C8C-A713-7149175EA20F}"/>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 Score</c:v>
                </c:pt>
                <c:pt idx="3">
                  <c:v>Accuracy</c:v>
                </c:pt>
              </c:strCache>
            </c:strRef>
          </c:cat>
          <c:val>
            <c:numRef>
              <c:f>Sheet1!$D$2:$D$5</c:f>
              <c:numCache>
                <c:formatCode>General</c:formatCode>
                <c:ptCount val="4"/>
                <c:pt idx="0">
                  <c:v>0</c:v>
                </c:pt>
                <c:pt idx="1">
                  <c:v>0</c:v>
                </c:pt>
                <c:pt idx="2">
                  <c:v>0.84</c:v>
                </c:pt>
                <c:pt idx="3">
                  <c:v>0.84</c:v>
                </c:pt>
              </c:numCache>
            </c:numRef>
          </c:val>
          <c:extLst>
            <c:ext xmlns:c16="http://schemas.microsoft.com/office/drawing/2014/chart" uri="{C3380CC4-5D6E-409C-BE32-E72D297353CC}">
              <c16:uniqueId val="{00000002-493F-4C8C-A713-7149175EA20F}"/>
            </c:ext>
          </c:extLst>
        </c:ser>
        <c:dLbls>
          <c:showLegendKey val="0"/>
          <c:showVal val="0"/>
          <c:showCatName val="0"/>
          <c:showSerName val="0"/>
          <c:showPercent val="0"/>
          <c:showBubbleSize val="0"/>
        </c:dLbls>
        <c:gapWidth val="219"/>
        <c:overlap val="-27"/>
        <c:axId val="1501939840"/>
        <c:axId val="1191126160"/>
      </c:barChart>
      <c:catAx>
        <c:axId val="1501939840"/>
        <c:scaling>
          <c:orientation val="minMax"/>
        </c:scaling>
        <c:delete val="1"/>
        <c:axPos val="b"/>
        <c:numFmt formatCode="General" sourceLinked="1"/>
        <c:majorTickMark val="none"/>
        <c:minorTickMark val="none"/>
        <c:tickLblPos val="nextTo"/>
        <c:crossAx val="1191126160"/>
        <c:crosses val="autoZero"/>
        <c:auto val="1"/>
        <c:lblAlgn val="ctr"/>
        <c:lblOffset val="100"/>
        <c:noMultiLvlLbl val="0"/>
      </c:catAx>
      <c:valAx>
        <c:axId val="119112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3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Naïve Bayes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 Score</c:v>
                </c:pt>
                <c:pt idx="3">
                  <c:v>Accuracy</c:v>
                </c:pt>
              </c:strCache>
            </c:strRef>
          </c:cat>
          <c:val>
            <c:numRef>
              <c:f>Sheet1!$B$2:$B$5</c:f>
              <c:numCache>
                <c:formatCode>General</c:formatCode>
                <c:ptCount val="4"/>
                <c:pt idx="0">
                  <c:v>0.83</c:v>
                </c:pt>
                <c:pt idx="1">
                  <c:v>0.8</c:v>
                </c:pt>
                <c:pt idx="2">
                  <c:v>0.81</c:v>
                </c:pt>
                <c:pt idx="3">
                  <c:v>0</c:v>
                </c:pt>
              </c:numCache>
            </c:numRef>
          </c:val>
          <c:extLst>
            <c:ext xmlns:c16="http://schemas.microsoft.com/office/drawing/2014/chart" uri="{C3380CC4-5D6E-409C-BE32-E72D297353CC}">
              <c16:uniqueId val="{00000000-9017-4C64-B01C-D99DD1D334A6}"/>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 Score</c:v>
                </c:pt>
                <c:pt idx="3">
                  <c:v>Accuracy</c:v>
                </c:pt>
              </c:strCache>
            </c:strRef>
          </c:cat>
          <c:val>
            <c:numRef>
              <c:f>Sheet1!$C$2:$C$5</c:f>
              <c:numCache>
                <c:formatCode>General</c:formatCode>
                <c:ptCount val="4"/>
                <c:pt idx="0">
                  <c:v>0.82</c:v>
                </c:pt>
                <c:pt idx="1">
                  <c:v>0.84</c:v>
                </c:pt>
                <c:pt idx="2">
                  <c:v>0.83</c:v>
                </c:pt>
                <c:pt idx="3">
                  <c:v>0</c:v>
                </c:pt>
              </c:numCache>
            </c:numRef>
          </c:val>
          <c:extLst>
            <c:ext xmlns:c16="http://schemas.microsoft.com/office/drawing/2014/chart" uri="{C3380CC4-5D6E-409C-BE32-E72D297353CC}">
              <c16:uniqueId val="{00000001-9017-4C64-B01C-D99DD1D334A6}"/>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 Score</c:v>
                </c:pt>
                <c:pt idx="3">
                  <c:v>Accuracy</c:v>
                </c:pt>
              </c:strCache>
            </c:strRef>
          </c:cat>
          <c:val>
            <c:numRef>
              <c:f>Sheet1!$D$2:$D$5</c:f>
              <c:numCache>
                <c:formatCode>General</c:formatCode>
                <c:ptCount val="4"/>
                <c:pt idx="0">
                  <c:v>0</c:v>
                </c:pt>
                <c:pt idx="1">
                  <c:v>0</c:v>
                </c:pt>
                <c:pt idx="2">
                  <c:v>0.82</c:v>
                </c:pt>
                <c:pt idx="3">
                  <c:v>0.82</c:v>
                </c:pt>
              </c:numCache>
            </c:numRef>
          </c:val>
          <c:extLst>
            <c:ext xmlns:c16="http://schemas.microsoft.com/office/drawing/2014/chart" uri="{C3380CC4-5D6E-409C-BE32-E72D297353CC}">
              <c16:uniqueId val="{00000002-9017-4C64-B01C-D99DD1D334A6}"/>
            </c:ext>
          </c:extLst>
        </c:ser>
        <c:dLbls>
          <c:showLegendKey val="0"/>
          <c:showVal val="0"/>
          <c:showCatName val="0"/>
          <c:showSerName val="0"/>
          <c:showPercent val="0"/>
          <c:showBubbleSize val="0"/>
        </c:dLbls>
        <c:gapWidth val="219"/>
        <c:overlap val="-27"/>
        <c:axId val="1501934640"/>
        <c:axId val="1191134896"/>
      </c:barChart>
      <c:catAx>
        <c:axId val="1501934640"/>
        <c:scaling>
          <c:orientation val="minMax"/>
        </c:scaling>
        <c:delete val="1"/>
        <c:axPos val="b"/>
        <c:numFmt formatCode="General" sourceLinked="1"/>
        <c:majorTickMark val="none"/>
        <c:minorTickMark val="none"/>
        <c:tickLblPos val="nextTo"/>
        <c:crossAx val="1191134896"/>
        <c:crosses val="autoZero"/>
        <c:auto val="1"/>
        <c:lblAlgn val="ctr"/>
        <c:lblOffset val="100"/>
        <c:noMultiLvlLbl val="0"/>
      </c:catAx>
      <c:valAx>
        <c:axId val="119113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3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3">
                <a:lumMod val="75000"/>
              </a:schemeClr>
            </a:solidFill>
            <a:ln>
              <a:noFill/>
            </a:ln>
            <a:effectLst/>
          </c:spPr>
          <c:invertIfNegative val="0"/>
          <c:cat>
            <c:strRef>
              <c:f>Sheet1!$A$2:$A$4</c:f>
              <c:strCache>
                <c:ptCount val="3"/>
                <c:pt idx="0">
                  <c:v>RNN</c:v>
                </c:pt>
                <c:pt idx="1">
                  <c:v>SVM</c:v>
                </c:pt>
                <c:pt idx="2">
                  <c:v>Naïve Bayes </c:v>
                </c:pt>
              </c:strCache>
            </c:strRef>
          </c:cat>
          <c:val>
            <c:numRef>
              <c:f>Sheet1!$B$2:$B$4</c:f>
              <c:numCache>
                <c:formatCode>General</c:formatCode>
                <c:ptCount val="3"/>
                <c:pt idx="0">
                  <c:v>0.82</c:v>
                </c:pt>
                <c:pt idx="1">
                  <c:v>0.84</c:v>
                </c:pt>
                <c:pt idx="2">
                  <c:v>0.82</c:v>
                </c:pt>
              </c:numCache>
            </c:numRef>
          </c:val>
          <c:extLst>
            <c:ext xmlns:c16="http://schemas.microsoft.com/office/drawing/2014/chart" uri="{C3380CC4-5D6E-409C-BE32-E72D297353CC}">
              <c16:uniqueId val="{00000000-4CD3-4630-8302-0E0F3230AD48}"/>
            </c:ext>
          </c:extLst>
        </c:ser>
        <c:dLbls>
          <c:showLegendKey val="0"/>
          <c:showVal val="0"/>
          <c:showCatName val="0"/>
          <c:showSerName val="0"/>
          <c:showPercent val="0"/>
          <c:showBubbleSize val="0"/>
        </c:dLbls>
        <c:gapWidth val="219"/>
        <c:overlap val="-27"/>
        <c:axId val="1501926240"/>
        <c:axId val="1584744832"/>
      </c:barChart>
      <c:catAx>
        <c:axId val="150192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4744832"/>
        <c:crosses val="autoZero"/>
        <c:auto val="1"/>
        <c:lblAlgn val="ctr"/>
        <c:lblOffset val="100"/>
        <c:noMultiLvlLbl val="0"/>
      </c:catAx>
      <c:valAx>
        <c:axId val="15847448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26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drawings/drawing1.xml><?xml version="1.0" encoding="utf-8"?>
<c:userShapes xmlns:c="http://schemas.openxmlformats.org/drawingml/2006/chart">
  <cdr:relSizeAnchor xmlns:cdr="http://schemas.openxmlformats.org/drawingml/2006/chartDrawing">
    <cdr:from>
      <cdr:x>0.8625</cdr:x>
      <cdr:y>0.88333</cdr:y>
    </cdr:from>
    <cdr:to>
      <cdr:x>0.96318</cdr:x>
      <cdr:y>0.93987</cdr:y>
    </cdr:to>
    <cdr:pic>
      <cdr:nvPicPr>
        <cdr:cNvPr id="5" name="chart">
          <a:extLst xmlns:a="http://schemas.openxmlformats.org/drawingml/2006/main">
            <a:ext uri="{FF2B5EF4-FFF2-40B4-BE49-F238E27FC236}">
              <a16:creationId xmlns:a16="http://schemas.microsoft.com/office/drawing/2014/main" id="{BAA0B467-360D-4C48-A80B-ED1140F50DA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732020" y="2827020"/>
          <a:ext cx="552381" cy="180952"/>
        </a:xfrm>
        <a:prstGeom xmlns:a="http://schemas.openxmlformats.org/drawingml/2006/main" prst="rect">
          <a:avLst/>
        </a:prstGeom>
      </cdr:spPr>
    </cdr:pic>
  </cdr:relSizeAnchor>
  <cdr:relSizeAnchor xmlns:cdr="http://schemas.openxmlformats.org/drawingml/2006/chartDrawing">
    <cdr:from>
      <cdr:x>0.34028</cdr:x>
      <cdr:y>0.89048</cdr:y>
    </cdr:from>
    <cdr:to>
      <cdr:x>0.40798</cdr:x>
      <cdr:y>0.93809</cdr:y>
    </cdr:to>
    <cdr:pic>
      <cdr:nvPicPr>
        <cdr:cNvPr id="7" name="chart">
          <a:extLst xmlns:a="http://schemas.openxmlformats.org/drawingml/2006/main">
            <a:ext uri="{FF2B5EF4-FFF2-40B4-BE49-F238E27FC236}">
              <a16:creationId xmlns:a16="http://schemas.microsoft.com/office/drawing/2014/main" id="{727488D4-3B16-401D-8871-34C30987B23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866900" y="2849880"/>
          <a:ext cx="371429" cy="152381"/>
        </a:xfrm>
        <a:prstGeom xmlns:a="http://schemas.openxmlformats.org/drawingml/2006/main" prst="rect">
          <a:avLst/>
        </a:prstGeom>
      </cdr:spPr>
    </cdr:pic>
  </cdr:relSizeAnchor>
  <cdr:relSizeAnchor xmlns:cdr="http://schemas.openxmlformats.org/drawingml/2006/chartDrawing">
    <cdr:from>
      <cdr:x>0.55139</cdr:x>
      <cdr:y>0.88095</cdr:y>
    </cdr:from>
    <cdr:to>
      <cdr:x>0.65554</cdr:x>
      <cdr:y>0.92856</cdr:y>
    </cdr:to>
    <cdr:pic>
      <cdr:nvPicPr>
        <cdr:cNvPr id="9" name="chart">
          <a:extLst xmlns:a="http://schemas.openxmlformats.org/drawingml/2006/main">
            <a:ext uri="{FF2B5EF4-FFF2-40B4-BE49-F238E27FC236}">
              <a16:creationId xmlns:a16="http://schemas.microsoft.com/office/drawing/2014/main" id="{6DB9E0FB-C241-4B1A-ABC8-2B488FD4282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25158" y="2819395"/>
          <a:ext cx="571409" cy="152371"/>
        </a:xfrm>
        <a:prstGeom xmlns:a="http://schemas.openxmlformats.org/drawingml/2006/main" prst="rect">
          <a:avLst/>
        </a:prstGeom>
      </cdr:spPr>
    </cdr:pic>
  </cdr:relSizeAnchor>
  <cdr:relSizeAnchor xmlns:cdr="http://schemas.openxmlformats.org/drawingml/2006/chartDrawing">
    <cdr:from>
      <cdr:x>0.10833</cdr:x>
      <cdr:y>0.89286</cdr:y>
    </cdr:from>
    <cdr:to>
      <cdr:x>0.20381</cdr:x>
      <cdr:y>0.93452</cdr:y>
    </cdr:to>
    <cdr:pic>
      <cdr:nvPicPr>
        <cdr:cNvPr id="10" name="chart">
          <a:extLst xmlns:a="http://schemas.openxmlformats.org/drawingml/2006/main">
            <a:ext uri="{FF2B5EF4-FFF2-40B4-BE49-F238E27FC236}">
              <a16:creationId xmlns:a16="http://schemas.microsoft.com/office/drawing/2014/main" id="{E8CD6695-944C-4BEE-AF4B-7493E8A87C4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594360" y="2857500"/>
          <a:ext cx="523810" cy="13333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0.87593</cdr:x>
      <cdr:y>0.8754</cdr:y>
    </cdr:from>
    <cdr:to>
      <cdr:x>0.97661</cdr:x>
      <cdr:y>0.93194</cdr:y>
    </cdr:to>
    <cdr:pic>
      <cdr:nvPicPr>
        <cdr:cNvPr id="2" name="chart">
          <a:extLst xmlns:a="http://schemas.openxmlformats.org/drawingml/2006/main">
            <a:ext uri="{FF2B5EF4-FFF2-40B4-BE49-F238E27FC236}">
              <a16:creationId xmlns:a16="http://schemas.microsoft.com/office/drawing/2014/main" id="{4870517E-D36F-4CE1-9CED-E4487023F0F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805680" y="2801620"/>
          <a:ext cx="552381" cy="180952"/>
        </a:xfrm>
        <a:prstGeom xmlns:a="http://schemas.openxmlformats.org/drawingml/2006/main" prst="rect">
          <a:avLst/>
        </a:prstGeom>
      </cdr:spPr>
    </cdr:pic>
  </cdr:relSizeAnchor>
  <cdr:relSizeAnchor xmlns:cdr="http://schemas.openxmlformats.org/drawingml/2006/chartDrawing">
    <cdr:from>
      <cdr:x>0.3537</cdr:x>
      <cdr:y>0.88254</cdr:y>
    </cdr:from>
    <cdr:to>
      <cdr:x>0.4214</cdr:x>
      <cdr:y>0.93015</cdr:y>
    </cdr:to>
    <cdr:pic>
      <cdr:nvPicPr>
        <cdr:cNvPr id="3" name="chart">
          <a:extLst xmlns:a="http://schemas.openxmlformats.org/drawingml/2006/main">
            <a:ext uri="{FF2B5EF4-FFF2-40B4-BE49-F238E27FC236}">
              <a16:creationId xmlns:a16="http://schemas.microsoft.com/office/drawing/2014/main" id="{9B368C48-9DF7-4961-8E6C-26B834F9E35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940560" y="2824480"/>
          <a:ext cx="371429" cy="152381"/>
        </a:xfrm>
        <a:prstGeom xmlns:a="http://schemas.openxmlformats.org/drawingml/2006/main" prst="rect">
          <a:avLst/>
        </a:prstGeom>
      </cdr:spPr>
    </cdr:pic>
  </cdr:relSizeAnchor>
  <cdr:relSizeAnchor xmlns:cdr="http://schemas.openxmlformats.org/drawingml/2006/chartDrawing">
    <cdr:from>
      <cdr:x>0.55509</cdr:x>
      <cdr:y>0.87063</cdr:y>
    </cdr:from>
    <cdr:to>
      <cdr:x>0.65925</cdr:x>
      <cdr:y>0.91825</cdr:y>
    </cdr:to>
    <cdr:pic>
      <cdr:nvPicPr>
        <cdr:cNvPr id="4" name="chart">
          <a:extLst xmlns:a="http://schemas.openxmlformats.org/drawingml/2006/main">
            <a:ext uri="{FF2B5EF4-FFF2-40B4-BE49-F238E27FC236}">
              <a16:creationId xmlns:a16="http://schemas.microsoft.com/office/drawing/2014/main" id="{11129B2C-1199-4242-89AB-F812546221C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45460" y="2786380"/>
          <a:ext cx="571429" cy="152381"/>
        </a:xfrm>
        <a:prstGeom xmlns:a="http://schemas.openxmlformats.org/drawingml/2006/main" prst="rect">
          <a:avLst/>
        </a:prstGeom>
      </cdr:spPr>
    </cdr:pic>
  </cdr:relSizeAnchor>
  <cdr:relSizeAnchor xmlns:cdr="http://schemas.openxmlformats.org/drawingml/2006/chartDrawing">
    <cdr:from>
      <cdr:x>0.12176</cdr:x>
      <cdr:y>0.88492</cdr:y>
    </cdr:from>
    <cdr:to>
      <cdr:x>0.21723</cdr:x>
      <cdr:y>0.92658</cdr:y>
    </cdr:to>
    <cdr:pic>
      <cdr:nvPicPr>
        <cdr:cNvPr id="5" name="chart">
          <a:extLst xmlns:a="http://schemas.openxmlformats.org/drawingml/2006/main">
            <a:ext uri="{FF2B5EF4-FFF2-40B4-BE49-F238E27FC236}">
              <a16:creationId xmlns:a16="http://schemas.microsoft.com/office/drawing/2014/main" id="{CE678515-54FE-48F3-BB55-7A96633D3A0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668020" y="2832100"/>
          <a:ext cx="523810" cy="133333"/>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0.86065</cdr:x>
      <cdr:y>0.87063</cdr:y>
    </cdr:from>
    <cdr:to>
      <cdr:x>0.96133</cdr:x>
      <cdr:y>0.92718</cdr:y>
    </cdr:to>
    <cdr:pic>
      <cdr:nvPicPr>
        <cdr:cNvPr id="6" name="chart">
          <a:extLst xmlns:a="http://schemas.openxmlformats.org/drawingml/2006/main">
            <a:ext uri="{FF2B5EF4-FFF2-40B4-BE49-F238E27FC236}">
              <a16:creationId xmlns:a16="http://schemas.microsoft.com/office/drawing/2014/main" id="{7C8C249D-6A7C-4318-814D-C19C4E4714C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721860" y="2786380"/>
          <a:ext cx="552381" cy="180952"/>
        </a:xfrm>
        <a:prstGeom xmlns:a="http://schemas.openxmlformats.org/drawingml/2006/main" prst="rect">
          <a:avLst/>
        </a:prstGeom>
      </cdr:spPr>
    </cdr:pic>
  </cdr:relSizeAnchor>
  <cdr:relSizeAnchor xmlns:cdr="http://schemas.openxmlformats.org/drawingml/2006/chartDrawing">
    <cdr:from>
      <cdr:x>0.34398</cdr:x>
      <cdr:y>0.88016</cdr:y>
    </cdr:from>
    <cdr:to>
      <cdr:x>0.41168</cdr:x>
      <cdr:y>0.92777</cdr:y>
    </cdr:to>
    <cdr:pic>
      <cdr:nvPicPr>
        <cdr:cNvPr id="7" name="chart">
          <a:extLst xmlns:a="http://schemas.openxmlformats.org/drawingml/2006/main">
            <a:ext uri="{FF2B5EF4-FFF2-40B4-BE49-F238E27FC236}">
              <a16:creationId xmlns:a16="http://schemas.microsoft.com/office/drawing/2014/main" id="{0ED13C6C-F33C-4F73-BA9B-F9313D0B9BD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887220" y="2816860"/>
          <a:ext cx="371429" cy="152381"/>
        </a:xfrm>
        <a:prstGeom xmlns:a="http://schemas.openxmlformats.org/drawingml/2006/main" prst="rect">
          <a:avLst/>
        </a:prstGeom>
      </cdr:spPr>
    </cdr:pic>
  </cdr:relSizeAnchor>
  <cdr:relSizeAnchor xmlns:cdr="http://schemas.openxmlformats.org/drawingml/2006/chartDrawing">
    <cdr:from>
      <cdr:x>0.55648</cdr:x>
      <cdr:y>0.86825</cdr:y>
    </cdr:from>
    <cdr:to>
      <cdr:x>0.66064</cdr:x>
      <cdr:y>0.91587</cdr:y>
    </cdr:to>
    <cdr:pic>
      <cdr:nvPicPr>
        <cdr:cNvPr id="8" name="chart">
          <a:extLst xmlns:a="http://schemas.openxmlformats.org/drawingml/2006/main">
            <a:ext uri="{FF2B5EF4-FFF2-40B4-BE49-F238E27FC236}">
              <a16:creationId xmlns:a16="http://schemas.microsoft.com/office/drawing/2014/main" id="{3491F1E8-E2EB-4C00-8695-4C8087AC6E1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53080" y="2778760"/>
          <a:ext cx="571429" cy="152381"/>
        </a:xfrm>
        <a:prstGeom xmlns:a="http://schemas.openxmlformats.org/drawingml/2006/main" prst="rect">
          <a:avLst/>
        </a:prstGeom>
      </cdr:spPr>
    </cdr:pic>
  </cdr:relSizeAnchor>
  <cdr:relSizeAnchor xmlns:cdr="http://schemas.openxmlformats.org/drawingml/2006/chartDrawing">
    <cdr:from>
      <cdr:x>0.10648</cdr:x>
      <cdr:y>0.88016</cdr:y>
    </cdr:from>
    <cdr:to>
      <cdr:x>0.20196</cdr:x>
      <cdr:y>0.92182</cdr:y>
    </cdr:to>
    <cdr:pic>
      <cdr:nvPicPr>
        <cdr:cNvPr id="9" name="chart">
          <a:extLst xmlns:a="http://schemas.openxmlformats.org/drawingml/2006/main">
            <a:ext uri="{FF2B5EF4-FFF2-40B4-BE49-F238E27FC236}">
              <a16:creationId xmlns:a16="http://schemas.microsoft.com/office/drawing/2014/main" id="{7049C27E-220E-46BC-8032-7105A102A0E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584200" y="2816860"/>
          <a:ext cx="523810" cy="133333"/>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F6472-C02F-4738-9024-7F5794259E07}" type="datetimeFigureOut">
              <a:rPr lang="en-GB" smtClean="0"/>
              <a:t>03/08/2020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C9080-B9AA-4EE2-845A-B702BAA7368B}" type="slidenum">
              <a:rPr lang="en-GB" smtClean="0"/>
              <a:t>‹#›</a:t>
            </a:fld>
            <a:endParaRPr lang="en-GB"/>
          </a:p>
        </p:txBody>
      </p:sp>
    </p:spTree>
    <p:extLst>
      <p:ext uri="{BB962C8B-B14F-4D97-AF65-F5344CB8AC3E}">
        <p14:creationId xmlns:p14="http://schemas.microsoft.com/office/powerpoint/2010/main" val="355727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7B18B-E02E-44BB-B275-ADD23ECB1ABE}" type="datetime1">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D5639-E6AA-4C32-B819-7A110FC021EC}" type="datetime1">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E45DC-6A47-4315-BDF5-6C5DDA416ADA}" type="datetime1">
              <a:rPr lang="en-US" smtClean="0"/>
              <a:t>8/3/2020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DA54B-ADB7-4A15-A6EF-685E690BD141}" type="datetime1">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369F7-A5BB-44E2-90A8-163886EF39B0}" type="datetime1">
              <a:rPr lang="en-US" smtClean="0"/>
              <a:t>8/3/2020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758152-9D5E-4119-B4F8-F915C5014D51}" type="datetime1">
              <a:rPr lang="en-US" smtClean="0"/>
              <a:t>8/3/2020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3596DAB-8F2B-4822-8F96-5C17901D528F}" type="datetime1">
              <a:rPr lang="en-US" smtClean="0"/>
              <a:t>8/3/2020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5210D8-A5E9-4DC3-A5D5-93D6D3616643}" type="datetime1">
              <a:rPr lang="en-US" smtClean="0"/>
              <a:t>8/3/2020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0EDB5D-DB07-4312-ACEE-A7F9C4D7D02F}" type="datetime1">
              <a:rPr lang="en-US" smtClean="0"/>
              <a:t>8/3/2020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AAAB89-2291-4D17-A780-CAE3452C0E4E}" type="datetime1">
              <a:rPr lang="en-US" smtClean="0"/>
              <a:t>8/3/2020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7BEC4D-E2FE-4A9C-A078-7D062D83A1A2}" type="datetime1">
              <a:rPr lang="en-US" smtClean="0"/>
              <a:t>8/3/2020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2367881-C385-4A66-9FA0-350A894CC772}" type="datetime1">
              <a:rPr lang="en-US" smtClean="0"/>
              <a:t>8/3/2020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viblo.asia/p/phan-tich-phan-hoi-khach-hang-hieu-qua-voi-machine-learningvietnamese-sentiment-analysis-Eb85opXOK2G" TargetMode="External"/><Relationship Id="rId2" Type="http://schemas.openxmlformats.org/officeDocument/2006/relationships/hyperlink" Target="https://towardsdatascience.com/machine-learning-word-embedding-sentiment-classification-using-keras-b83c28087456#:~:text=Sentiment%20classification%20is%20the%20task,rating%20of%20a%20movie%20review." TargetMode="External"/><Relationship Id="rId1" Type="http://schemas.openxmlformats.org/officeDocument/2006/relationships/slideLayout" Target="../slideLayouts/slideLayout2.xml"/><Relationship Id="rId5" Type="http://schemas.openxmlformats.org/officeDocument/2006/relationships/hyperlink" Target="http://www.tfidf.com/" TargetMode="External"/><Relationship Id="rId4" Type="http://schemas.openxmlformats.org/officeDocument/2006/relationships/hyperlink" Target="https://en.wikipedia.org/wiki/Bag-of-words_model#:~:text=The%20bag%2Dof%2Dwords%20model,word%20order%20but%20keeping%20multiplicit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179-BA13-674D-9F46-C5E9C7841B54}"/>
              </a:ext>
            </a:extLst>
          </p:cNvPr>
          <p:cNvSpPr>
            <a:spLocks noGrp="1"/>
          </p:cNvSpPr>
          <p:nvPr>
            <p:ph type="ctrTitle"/>
          </p:nvPr>
        </p:nvSpPr>
        <p:spPr>
          <a:xfrm>
            <a:off x="1069848" y="1298448"/>
            <a:ext cx="7315200" cy="2130552"/>
          </a:xfrm>
        </p:spPr>
        <p:txBody>
          <a:bodyPr/>
          <a:lstStyle/>
          <a:p>
            <a:r>
              <a:rPr lang="en-US" dirty="0" err="1"/>
              <a:t>Hệ</a:t>
            </a:r>
            <a:r>
              <a:rPr lang="en-US" dirty="0"/>
              <a:t> </a:t>
            </a:r>
            <a:r>
              <a:rPr lang="en-US" dirty="0" err="1"/>
              <a:t>Thống</a:t>
            </a:r>
            <a:r>
              <a:rPr lang="en-US" dirty="0"/>
              <a:t> </a:t>
            </a:r>
            <a:r>
              <a:rPr lang="en-US" dirty="0" err="1"/>
              <a:t>Đánh</a:t>
            </a:r>
            <a:r>
              <a:rPr lang="en-US" dirty="0"/>
              <a:t> </a:t>
            </a:r>
            <a:r>
              <a:rPr lang="en-US" dirty="0" err="1"/>
              <a:t>Giá</a:t>
            </a:r>
            <a:r>
              <a:rPr lang="en-US" dirty="0"/>
              <a:t> </a:t>
            </a:r>
            <a:r>
              <a:rPr lang="en-US" dirty="0" err="1"/>
              <a:t>Điện</a:t>
            </a:r>
            <a:r>
              <a:rPr lang="en-US" dirty="0"/>
              <a:t> </a:t>
            </a:r>
            <a:r>
              <a:rPr lang="en-US" dirty="0" err="1"/>
              <a:t>Thoại</a:t>
            </a:r>
            <a:r>
              <a:rPr lang="en-US" dirty="0"/>
              <a:t> Di </a:t>
            </a:r>
            <a:r>
              <a:rPr lang="en-US" dirty="0" err="1"/>
              <a:t>Động</a:t>
            </a:r>
            <a:endParaRPr lang="en-VN" dirty="0"/>
          </a:p>
        </p:txBody>
      </p:sp>
      <p:sp>
        <p:nvSpPr>
          <p:cNvPr id="4" name="TextBox 3">
            <a:extLst>
              <a:ext uri="{FF2B5EF4-FFF2-40B4-BE49-F238E27FC236}">
                <a16:creationId xmlns:a16="http://schemas.microsoft.com/office/drawing/2014/main" id="{F2F9C723-C320-D444-B252-CAF840088465}"/>
              </a:ext>
            </a:extLst>
          </p:cNvPr>
          <p:cNvSpPr txBox="1"/>
          <p:nvPr/>
        </p:nvSpPr>
        <p:spPr>
          <a:xfrm>
            <a:off x="265859" y="4018062"/>
            <a:ext cx="3371949" cy="1015663"/>
          </a:xfrm>
          <a:prstGeom prst="rect">
            <a:avLst/>
          </a:prstGeom>
          <a:noFill/>
        </p:spPr>
        <p:txBody>
          <a:bodyPr wrap="none" rtlCol="0">
            <a:spAutoFit/>
          </a:bodyPr>
          <a:lstStyle/>
          <a:p>
            <a:r>
              <a:rPr lang="en-VN" sz="2000" b="1" dirty="0">
                <a:solidFill>
                  <a:schemeClr val="bg1"/>
                </a:solidFill>
              </a:rPr>
              <a:t>GVHD: </a:t>
            </a:r>
            <a:endParaRPr lang="en-US" sz="2000" b="1" dirty="0">
              <a:solidFill>
                <a:schemeClr val="bg1"/>
              </a:solidFill>
            </a:endParaRPr>
          </a:p>
          <a:p>
            <a:r>
              <a:rPr lang="en-US" sz="2000" b="1" dirty="0" err="1">
                <a:solidFill>
                  <a:schemeClr val="bg1"/>
                </a:solidFill>
              </a:rPr>
              <a:t>Thầy</a:t>
            </a:r>
            <a:r>
              <a:rPr lang="en-US" sz="2000" b="1" dirty="0">
                <a:solidFill>
                  <a:schemeClr val="bg1"/>
                </a:solidFill>
              </a:rPr>
              <a:t> </a:t>
            </a:r>
            <a:r>
              <a:rPr lang="en-US" sz="2000" b="1" dirty="0" err="1">
                <a:solidFill>
                  <a:schemeClr val="bg1"/>
                </a:solidFill>
              </a:rPr>
              <a:t>Phạm</a:t>
            </a:r>
            <a:r>
              <a:rPr lang="en-US" sz="2000" b="1" dirty="0">
                <a:solidFill>
                  <a:schemeClr val="bg1"/>
                </a:solidFill>
              </a:rPr>
              <a:t> Nguyễn T</a:t>
            </a:r>
            <a:r>
              <a:rPr lang="vi-VN" sz="2000" b="1" dirty="0">
                <a:solidFill>
                  <a:schemeClr val="bg1"/>
                </a:solidFill>
              </a:rPr>
              <a:t>ư</a:t>
            </a:r>
            <a:r>
              <a:rPr lang="en-US" sz="2000" b="1" dirty="0" err="1">
                <a:solidFill>
                  <a:schemeClr val="bg1"/>
                </a:solidFill>
              </a:rPr>
              <a:t>ờng</a:t>
            </a:r>
            <a:r>
              <a:rPr lang="en-US" sz="2000" b="1" dirty="0">
                <a:solidFill>
                  <a:schemeClr val="bg1"/>
                </a:solidFill>
              </a:rPr>
              <a:t> An</a:t>
            </a:r>
          </a:p>
          <a:p>
            <a:r>
              <a:rPr lang="en-US" sz="2000" b="1" dirty="0" err="1">
                <a:solidFill>
                  <a:schemeClr val="bg1"/>
                </a:solidFill>
              </a:rPr>
              <a:t>Thầy</a:t>
            </a:r>
            <a:r>
              <a:rPr lang="en-US" sz="2000" b="1" dirty="0">
                <a:solidFill>
                  <a:schemeClr val="bg1"/>
                </a:solidFill>
              </a:rPr>
              <a:t> Lê Đình </a:t>
            </a:r>
            <a:r>
              <a:rPr lang="en-US" sz="2000" b="1" dirty="0" err="1">
                <a:solidFill>
                  <a:schemeClr val="bg1"/>
                </a:solidFill>
              </a:rPr>
              <a:t>Duy</a:t>
            </a:r>
            <a:endParaRPr lang="en-VN" sz="2000" b="1" dirty="0">
              <a:solidFill>
                <a:schemeClr val="bg1"/>
              </a:solidFill>
            </a:endParaRPr>
          </a:p>
        </p:txBody>
      </p:sp>
      <p:sp>
        <p:nvSpPr>
          <p:cNvPr id="6" name="TextBox 5">
            <a:extLst>
              <a:ext uri="{FF2B5EF4-FFF2-40B4-BE49-F238E27FC236}">
                <a16:creationId xmlns:a16="http://schemas.microsoft.com/office/drawing/2014/main" id="{4B172417-BCB6-2044-A0EA-4FB0A52BBE2E}"/>
              </a:ext>
            </a:extLst>
          </p:cNvPr>
          <p:cNvSpPr txBox="1"/>
          <p:nvPr/>
        </p:nvSpPr>
        <p:spPr>
          <a:xfrm>
            <a:off x="474133" y="172226"/>
            <a:ext cx="3497368" cy="523220"/>
          </a:xfrm>
          <a:prstGeom prst="rect">
            <a:avLst/>
          </a:prstGeom>
          <a:noFill/>
        </p:spPr>
        <p:txBody>
          <a:bodyPr wrap="none" rtlCol="0">
            <a:spAutoFit/>
          </a:bodyPr>
          <a:lstStyle/>
          <a:p>
            <a:r>
              <a:rPr lang="en-US" sz="2800" dirty="0">
                <a:latin typeface="Corbel" panose="020B0503020204020204" pitchFamily="34" charset="0"/>
              </a:rPr>
              <a:t>C</a:t>
            </a:r>
            <a:r>
              <a:rPr lang="en-VN" sz="2800" dirty="0">
                <a:latin typeface="Corbel" panose="020B0503020204020204" pitchFamily="34" charset="0"/>
              </a:rPr>
              <a:t>S</a:t>
            </a:r>
            <a:r>
              <a:rPr lang="en-US" sz="2800" dirty="0" err="1">
                <a:latin typeface="Times New Roman" panose="02020603050405020304" pitchFamily="18" charset="0"/>
                <a:cs typeface="Times New Roman" panose="02020603050405020304" pitchFamily="18" charset="0"/>
              </a:rPr>
              <a:t>114.K21</a:t>
            </a:r>
            <a:r>
              <a:rPr lang="en-VN" sz="2800" dirty="0">
                <a:latin typeface="Corbel" panose="020B0503020204020204" pitchFamily="34" charset="0"/>
              </a:rPr>
              <a:t>: </a:t>
            </a:r>
            <a:r>
              <a:rPr lang="en-US" sz="2800" dirty="0" err="1">
                <a:latin typeface="Corbel" panose="020B0503020204020204" pitchFamily="34" charset="0"/>
              </a:rPr>
              <a:t>MÁY</a:t>
            </a:r>
            <a:r>
              <a:rPr lang="en-US" sz="2800" dirty="0">
                <a:latin typeface="Corbel" panose="020B0503020204020204" pitchFamily="34" charset="0"/>
              </a:rPr>
              <a:t> </a:t>
            </a:r>
            <a:r>
              <a:rPr lang="en-US" sz="2800" dirty="0" err="1">
                <a:latin typeface="Corbel" panose="020B0503020204020204" pitchFamily="34" charset="0"/>
              </a:rPr>
              <a:t>HỌC</a:t>
            </a:r>
            <a:endParaRPr lang="en-VN" sz="2800" dirty="0">
              <a:latin typeface="Corbel" panose="020B0503020204020204" pitchFamily="34" charset="0"/>
            </a:endParaRPr>
          </a:p>
        </p:txBody>
      </p:sp>
      <p:sp>
        <p:nvSpPr>
          <p:cNvPr id="8" name="TextBox 7">
            <a:extLst>
              <a:ext uri="{FF2B5EF4-FFF2-40B4-BE49-F238E27FC236}">
                <a16:creationId xmlns:a16="http://schemas.microsoft.com/office/drawing/2014/main" id="{885287AF-AC95-43D4-BF04-674DFC79F705}"/>
              </a:ext>
            </a:extLst>
          </p:cNvPr>
          <p:cNvSpPr txBox="1"/>
          <p:nvPr/>
        </p:nvSpPr>
        <p:spPr>
          <a:xfrm>
            <a:off x="5370991" y="3966025"/>
            <a:ext cx="4465468" cy="1015663"/>
          </a:xfrm>
          <a:prstGeom prst="rect">
            <a:avLst/>
          </a:prstGeom>
          <a:noFill/>
        </p:spPr>
        <p:txBody>
          <a:bodyPr wrap="square" rtlCol="0">
            <a:spAutoFit/>
          </a:bodyPr>
          <a:lstStyle/>
          <a:p>
            <a:r>
              <a:rPr lang="en-US" sz="2000" b="1" dirty="0">
                <a:solidFill>
                  <a:schemeClr val="bg1"/>
                </a:solidFill>
              </a:rPr>
              <a:t>SVTH:  </a:t>
            </a:r>
          </a:p>
          <a:p>
            <a:r>
              <a:rPr lang="en-US" sz="2000" b="1" dirty="0">
                <a:solidFill>
                  <a:schemeClr val="bg1"/>
                </a:solidFill>
              </a:rPr>
              <a:t>Nguyễn Đình Vinh - 16521582</a:t>
            </a:r>
          </a:p>
          <a:p>
            <a:r>
              <a:rPr lang="en-US" sz="2000" b="1" dirty="0">
                <a:solidFill>
                  <a:schemeClr val="bg1"/>
                </a:solidFill>
              </a:rPr>
              <a:t>Phan </a:t>
            </a:r>
            <a:r>
              <a:rPr lang="en-US" sz="2000" b="1" dirty="0" err="1">
                <a:solidFill>
                  <a:schemeClr val="bg1"/>
                </a:solidFill>
              </a:rPr>
              <a:t>Đăng</a:t>
            </a:r>
            <a:r>
              <a:rPr lang="en-US" sz="2000" b="1" dirty="0">
                <a:solidFill>
                  <a:schemeClr val="bg1"/>
                </a:solidFill>
              </a:rPr>
              <a:t> </a:t>
            </a:r>
            <a:r>
              <a:rPr lang="en-US" sz="2000" b="1" dirty="0" err="1">
                <a:solidFill>
                  <a:schemeClr val="bg1"/>
                </a:solidFill>
              </a:rPr>
              <a:t>Lâm</a:t>
            </a:r>
            <a:r>
              <a:rPr lang="en-US" sz="2000" b="1" dirty="0">
                <a:solidFill>
                  <a:schemeClr val="bg1"/>
                </a:solidFill>
              </a:rPr>
              <a:t> – 16521710</a:t>
            </a:r>
          </a:p>
        </p:txBody>
      </p:sp>
      <p:sp>
        <p:nvSpPr>
          <p:cNvPr id="3" name="Slide Number Placeholder 2">
            <a:extLst>
              <a:ext uri="{FF2B5EF4-FFF2-40B4-BE49-F238E27FC236}">
                <a16:creationId xmlns:a16="http://schemas.microsoft.com/office/drawing/2014/main" id="{B820D27C-DD4D-4646-87BE-2BCC67FCD5D2}"/>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46467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28191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Loại</a:t>
            </a:r>
            <a:r>
              <a:rPr lang="en-US" b="1" dirty="0"/>
              <a:t> </a:t>
            </a:r>
            <a:r>
              <a:rPr lang="en-US" b="1" dirty="0" err="1"/>
              <a:t>bỏ</a:t>
            </a:r>
            <a:r>
              <a:rPr lang="en-US" b="1" dirty="0"/>
              <a:t> </a:t>
            </a:r>
            <a:r>
              <a:rPr lang="en-US" b="1" dirty="0" err="1"/>
              <a:t>các</a:t>
            </a:r>
            <a:r>
              <a:rPr lang="en-US" b="1" dirty="0"/>
              <a:t> </a:t>
            </a:r>
            <a:r>
              <a:rPr lang="en-US" b="1" dirty="0" err="1"/>
              <a:t>dấu</a:t>
            </a:r>
            <a:r>
              <a:rPr lang="en-US" b="1" dirty="0"/>
              <a:t> </a:t>
            </a:r>
            <a:r>
              <a:rPr lang="en-US" b="1" dirty="0" err="1"/>
              <a:t>chấm</a:t>
            </a:r>
            <a:r>
              <a:rPr lang="en-US" b="1" dirty="0"/>
              <a:t> </a:t>
            </a:r>
            <a:r>
              <a:rPr lang="en-US" b="1" dirty="0" err="1"/>
              <a:t>câu</a:t>
            </a:r>
            <a:r>
              <a:rPr lang="en-US" b="1" dirty="0"/>
              <a:t>, </a:t>
            </a:r>
            <a:r>
              <a:rPr lang="en-US" b="1" dirty="0" err="1"/>
              <a:t>kí</a:t>
            </a:r>
            <a:r>
              <a:rPr lang="en-US" b="1" dirty="0"/>
              <a:t> </a:t>
            </a:r>
            <a:r>
              <a:rPr lang="en-US" b="1" dirty="0" err="1"/>
              <a:t>tự</a:t>
            </a:r>
            <a:r>
              <a:rPr lang="en-US" b="1" dirty="0"/>
              <a:t> </a:t>
            </a:r>
            <a:r>
              <a:rPr lang="en-US" b="1" dirty="0" err="1"/>
              <a:t>đặc</a:t>
            </a:r>
            <a:r>
              <a:rPr lang="en-US" b="1" dirty="0"/>
              <a:t> </a:t>
            </a:r>
            <a:r>
              <a:rPr lang="en-US" b="1" dirty="0" err="1"/>
              <a:t>biệt</a:t>
            </a:r>
            <a:endParaRPr lang="en-VN" b="1" dirty="0"/>
          </a:p>
        </p:txBody>
      </p:sp>
      <p:sp>
        <p:nvSpPr>
          <p:cNvPr id="4" name="Slide Number Placeholder 3">
            <a:extLst>
              <a:ext uri="{FF2B5EF4-FFF2-40B4-BE49-F238E27FC236}">
                <a16:creationId xmlns:a16="http://schemas.microsoft.com/office/drawing/2014/main" id="{E2021432-4DED-4234-A079-3D97864CF1D1}"/>
              </a:ext>
            </a:extLst>
          </p:cNvPr>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3" name="Picture 2">
            <a:extLst>
              <a:ext uri="{FF2B5EF4-FFF2-40B4-BE49-F238E27FC236}">
                <a16:creationId xmlns:a16="http://schemas.microsoft.com/office/drawing/2014/main" id="{2983AAD9-4522-4360-9B29-A2576C13BF02}"/>
              </a:ext>
            </a:extLst>
          </p:cNvPr>
          <p:cNvPicPr>
            <a:picLocks noChangeAspect="1"/>
          </p:cNvPicPr>
          <p:nvPr/>
        </p:nvPicPr>
        <p:blipFill>
          <a:blip r:embed="rId2"/>
          <a:stretch>
            <a:fillRect/>
          </a:stretch>
        </p:blipFill>
        <p:spPr>
          <a:xfrm>
            <a:off x="4461451" y="2197954"/>
            <a:ext cx="6425806" cy="2965592"/>
          </a:xfrm>
          <a:prstGeom prst="rect">
            <a:avLst/>
          </a:prstGeom>
        </p:spPr>
      </p:pic>
    </p:spTree>
    <p:extLst>
      <p:ext uri="{BB962C8B-B14F-4D97-AF65-F5344CB8AC3E}">
        <p14:creationId xmlns:p14="http://schemas.microsoft.com/office/powerpoint/2010/main" val="2690198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65739" y="859928"/>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Chuẩn hóa đặc trưng</a:t>
            </a:r>
            <a:endParaRPr lang="en-VN" b="1" dirty="0"/>
          </a:p>
        </p:txBody>
      </p:sp>
      <p:sp>
        <p:nvSpPr>
          <p:cNvPr id="3" name="Slide Number Placeholder 2">
            <a:extLst>
              <a:ext uri="{FF2B5EF4-FFF2-40B4-BE49-F238E27FC236}">
                <a16:creationId xmlns:a16="http://schemas.microsoft.com/office/drawing/2014/main" id="{AB2F6AA0-14DB-420C-BEC5-E2D3943B7B4A}"/>
              </a:ext>
            </a:extLst>
          </p:cNvPr>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8" name="Content Placeholder 7">
            <a:extLst>
              <a:ext uri="{FF2B5EF4-FFF2-40B4-BE49-F238E27FC236}">
                <a16:creationId xmlns:a16="http://schemas.microsoft.com/office/drawing/2014/main" id="{F6249860-66E7-4B1F-8F65-18FE5D2A58B9}"/>
              </a:ext>
            </a:extLst>
          </p:cNvPr>
          <p:cNvPicPr>
            <a:picLocks noGrp="1" noChangeAspect="1"/>
          </p:cNvPicPr>
          <p:nvPr>
            <p:ph idx="1"/>
          </p:nvPr>
        </p:nvPicPr>
        <p:blipFill>
          <a:blip r:embed="rId2"/>
          <a:stretch>
            <a:fillRect/>
          </a:stretch>
        </p:blipFill>
        <p:spPr>
          <a:xfrm>
            <a:off x="3691456" y="1759006"/>
            <a:ext cx="7753871" cy="4239066"/>
          </a:xfrm>
          <a:prstGeom prst="rect">
            <a:avLst/>
          </a:prstGeom>
        </p:spPr>
      </p:pic>
    </p:spTree>
    <p:extLst>
      <p:ext uri="{BB962C8B-B14F-4D97-AF65-F5344CB8AC3E}">
        <p14:creationId xmlns:p14="http://schemas.microsoft.com/office/powerpoint/2010/main" val="231998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65739" y="859928"/>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Chuẩn hóa đặc trưng</a:t>
            </a:r>
            <a:endParaRPr lang="en-VN" b="1" dirty="0"/>
          </a:p>
        </p:txBody>
      </p:sp>
      <p:sp>
        <p:nvSpPr>
          <p:cNvPr id="3" name="Slide Number Placeholder 2">
            <a:extLst>
              <a:ext uri="{FF2B5EF4-FFF2-40B4-BE49-F238E27FC236}">
                <a16:creationId xmlns:a16="http://schemas.microsoft.com/office/drawing/2014/main" id="{AB2F6AA0-14DB-420C-BEC5-E2D3943B7B4A}"/>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7" name="Content Placeholder 6">
            <a:extLst>
              <a:ext uri="{FF2B5EF4-FFF2-40B4-BE49-F238E27FC236}">
                <a16:creationId xmlns:a16="http://schemas.microsoft.com/office/drawing/2014/main" id="{D7BF8D3D-A960-41AB-88E9-BA77B8B42A3F}"/>
              </a:ext>
            </a:extLst>
          </p:cNvPr>
          <p:cNvPicPr>
            <a:picLocks noGrp="1" noChangeAspect="1"/>
          </p:cNvPicPr>
          <p:nvPr>
            <p:ph idx="1"/>
          </p:nvPr>
        </p:nvPicPr>
        <p:blipFill>
          <a:blip r:embed="rId2"/>
          <a:stretch>
            <a:fillRect/>
          </a:stretch>
        </p:blipFill>
        <p:spPr>
          <a:xfrm>
            <a:off x="3494813" y="2080727"/>
            <a:ext cx="8277573" cy="3228391"/>
          </a:xfrm>
          <a:prstGeom prst="rect">
            <a:avLst/>
          </a:prstGeom>
        </p:spPr>
      </p:pic>
    </p:spTree>
    <p:extLst>
      <p:ext uri="{BB962C8B-B14F-4D97-AF65-F5344CB8AC3E}">
        <p14:creationId xmlns:p14="http://schemas.microsoft.com/office/powerpoint/2010/main" val="151745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6573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Calibri" panose="020F0502020204030204" pitchFamily="34" charset="0"/>
                <a:cs typeface="Calibri" panose="020F0502020204030204" pitchFamily="34" charset="0"/>
              </a:rPr>
              <a:t>Loại bỏ stopwords</a:t>
            </a:r>
            <a:endParaRPr lang="en-VN" sz="2000"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1672E55B-EF1A-404D-AD25-81F9724E8C32}"/>
              </a:ext>
            </a:extLst>
          </p:cNvPr>
          <p:cNvSpPr txBox="1">
            <a:spLocks/>
          </p:cNvSpPr>
          <p:nvPr/>
        </p:nvSpPr>
        <p:spPr>
          <a:xfrm>
            <a:off x="4100574"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C4F9115B-DFD4-49CB-A719-D5FC44726E34}"/>
              </a:ext>
            </a:extLst>
          </p:cNvPr>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8" name="Picture 7">
            <a:extLst>
              <a:ext uri="{FF2B5EF4-FFF2-40B4-BE49-F238E27FC236}">
                <a16:creationId xmlns:a16="http://schemas.microsoft.com/office/drawing/2014/main" id="{394989AE-9C6D-436F-BF7F-7FBE6153348F}"/>
              </a:ext>
            </a:extLst>
          </p:cNvPr>
          <p:cNvPicPr>
            <a:picLocks noChangeAspect="1"/>
          </p:cNvPicPr>
          <p:nvPr/>
        </p:nvPicPr>
        <p:blipFill>
          <a:blip r:embed="rId2"/>
          <a:stretch>
            <a:fillRect/>
          </a:stretch>
        </p:blipFill>
        <p:spPr>
          <a:xfrm>
            <a:off x="3996166" y="2215409"/>
            <a:ext cx="7315200" cy="2817615"/>
          </a:xfrm>
          <a:prstGeom prst="rect">
            <a:avLst/>
          </a:prstGeom>
        </p:spPr>
      </p:pic>
    </p:spTree>
    <p:extLst>
      <p:ext uri="{BB962C8B-B14F-4D97-AF65-F5344CB8AC3E}">
        <p14:creationId xmlns:p14="http://schemas.microsoft.com/office/powerpoint/2010/main" val="255050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1239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Tách</a:t>
            </a:r>
            <a:r>
              <a:rPr lang="en-US" sz="2000" b="1" dirty="0"/>
              <a:t> </a:t>
            </a:r>
            <a:r>
              <a:rPr lang="en-US" sz="2000" b="1" dirty="0" err="1"/>
              <a:t>từ</a:t>
            </a:r>
            <a:r>
              <a:rPr lang="en-US" sz="2000" b="1" dirty="0"/>
              <a:t> (tokenization)</a:t>
            </a:r>
            <a:endParaRPr lang="en-VN" sz="2000" b="1" dirty="0"/>
          </a:p>
        </p:txBody>
      </p:sp>
      <p:sp>
        <p:nvSpPr>
          <p:cNvPr id="3" name="Slide Number Placeholder 2">
            <a:extLst>
              <a:ext uri="{FF2B5EF4-FFF2-40B4-BE49-F238E27FC236}">
                <a16:creationId xmlns:a16="http://schemas.microsoft.com/office/drawing/2014/main" id="{B8D50460-8FB0-4F51-9FFA-F7D191EBBB73}"/>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TextBox 3">
            <a:extLst>
              <a:ext uri="{FF2B5EF4-FFF2-40B4-BE49-F238E27FC236}">
                <a16:creationId xmlns:a16="http://schemas.microsoft.com/office/drawing/2014/main" id="{E86932B4-C0D7-4328-A412-C91534AB690B}"/>
              </a:ext>
            </a:extLst>
          </p:cNvPr>
          <p:cNvSpPr txBox="1"/>
          <p:nvPr/>
        </p:nvSpPr>
        <p:spPr>
          <a:xfrm>
            <a:off x="4051496" y="1854290"/>
            <a:ext cx="4886678" cy="400110"/>
          </a:xfrm>
          <a:prstGeom prst="rect">
            <a:avLst/>
          </a:prstGeom>
          <a:noFill/>
        </p:spPr>
        <p:txBody>
          <a:bodyPr wrap="square" rtlCol="0">
            <a:spAutoFit/>
          </a:bodyPr>
          <a:lstStyle/>
          <a:p>
            <a:r>
              <a:rPr lang="en-US" sz="2000" b="1" dirty="0" err="1"/>
              <a:t>Sử</a:t>
            </a:r>
            <a:r>
              <a:rPr lang="en-US" sz="2000" b="1" dirty="0"/>
              <a:t> </a:t>
            </a:r>
            <a:r>
              <a:rPr lang="en-US" sz="2000" b="1" dirty="0" err="1"/>
              <a:t>dụng</a:t>
            </a:r>
            <a:r>
              <a:rPr lang="en-US" sz="2000" b="1" dirty="0"/>
              <a:t> </a:t>
            </a:r>
            <a:r>
              <a:rPr lang="en-US" sz="2000" b="1" dirty="0" err="1"/>
              <a:t>thư</a:t>
            </a:r>
            <a:r>
              <a:rPr lang="en-US" sz="2000" b="1" dirty="0"/>
              <a:t> </a:t>
            </a:r>
            <a:r>
              <a:rPr lang="en-US" sz="2000" b="1" dirty="0" err="1"/>
              <a:t>viện</a:t>
            </a:r>
            <a:r>
              <a:rPr lang="en-US" sz="2000" b="1" dirty="0"/>
              <a:t> </a:t>
            </a:r>
            <a:r>
              <a:rPr lang="en-US" sz="2000" b="1" dirty="0" err="1"/>
              <a:t>underthesea</a:t>
            </a:r>
            <a:r>
              <a:rPr lang="en-US" sz="2000" b="1" dirty="0"/>
              <a:t> </a:t>
            </a:r>
            <a:r>
              <a:rPr lang="en-US" sz="2000" b="1" dirty="0" err="1"/>
              <a:t>để</a:t>
            </a:r>
            <a:r>
              <a:rPr lang="en-US" sz="2000" b="1" dirty="0"/>
              <a:t> </a:t>
            </a:r>
            <a:r>
              <a:rPr lang="en-US" sz="2000" b="1" dirty="0" err="1"/>
              <a:t>tách</a:t>
            </a:r>
            <a:r>
              <a:rPr lang="en-US" sz="2000" b="1" dirty="0"/>
              <a:t> </a:t>
            </a:r>
            <a:r>
              <a:rPr lang="en-US" sz="2000" b="1" dirty="0" err="1"/>
              <a:t>từ</a:t>
            </a:r>
            <a:endParaRPr lang="en-US" sz="2000" b="1" dirty="0"/>
          </a:p>
        </p:txBody>
      </p:sp>
      <p:pic>
        <p:nvPicPr>
          <p:cNvPr id="5" name="Picture 4">
            <a:extLst>
              <a:ext uri="{FF2B5EF4-FFF2-40B4-BE49-F238E27FC236}">
                <a16:creationId xmlns:a16="http://schemas.microsoft.com/office/drawing/2014/main" id="{70C614F5-2B3E-4DB0-897D-414C2EF260A8}"/>
              </a:ext>
            </a:extLst>
          </p:cNvPr>
          <p:cNvPicPr>
            <a:picLocks noChangeAspect="1"/>
          </p:cNvPicPr>
          <p:nvPr/>
        </p:nvPicPr>
        <p:blipFill>
          <a:blip r:embed="rId2"/>
          <a:stretch>
            <a:fillRect/>
          </a:stretch>
        </p:blipFill>
        <p:spPr>
          <a:xfrm>
            <a:off x="4051496" y="2744522"/>
            <a:ext cx="7385538" cy="2826284"/>
          </a:xfrm>
          <a:prstGeom prst="rect">
            <a:avLst/>
          </a:prstGeom>
        </p:spPr>
      </p:pic>
    </p:spTree>
    <p:extLst>
      <p:ext uri="{BB962C8B-B14F-4D97-AF65-F5344CB8AC3E}">
        <p14:creationId xmlns:p14="http://schemas.microsoft.com/office/powerpoint/2010/main" val="328893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4D24-32E2-244B-8207-1D0AA33A782C}"/>
              </a:ext>
            </a:extLst>
          </p:cNvPr>
          <p:cNvSpPr>
            <a:spLocks noGrp="1"/>
          </p:cNvSpPr>
          <p:nvPr>
            <p:ph type="title"/>
          </p:nvPr>
        </p:nvSpPr>
        <p:spPr>
          <a:xfrm>
            <a:off x="252919" y="1123837"/>
            <a:ext cx="2803102" cy="4601183"/>
          </a:xfrm>
        </p:spPr>
        <p:txBody>
          <a:bodyPr/>
          <a:lstStyle/>
          <a:p>
            <a:r>
              <a:rPr lang="en-US" dirty="0"/>
              <a:t>III. Feature Engineering</a:t>
            </a:r>
            <a:endParaRPr lang="en-VN" dirty="0"/>
          </a:p>
        </p:txBody>
      </p:sp>
      <p:sp>
        <p:nvSpPr>
          <p:cNvPr id="6" name="Rounded Rectangle 5">
            <a:extLst>
              <a:ext uri="{FF2B5EF4-FFF2-40B4-BE49-F238E27FC236}">
                <a16:creationId xmlns:a16="http://schemas.microsoft.com/office/drawing/2014/main" id="{128EFDBA-0858-4D64-A5F2-2B84591FF68C}"/>
              </a:ext>
            </a:extLst>
          </p:cNvPr>
          <p:cNvSpPr/>
          <p:nvPr/>
        </p:nvSpPr>
        <p:spPr>
          <a:xfrm>
            <a:off x="536573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Calibri" panose="020F0502020204030204" pitchFamily="34" charset="0"/>
                <a:cs typeface="Calibri" panose="020F0502020204030204" pitchFamily="34" charset="0"/>
              </a:rPr>
              <a:t>Xây</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dựng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bộ</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từ</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vựng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theo</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cấu</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trúc</a:t>
            </a:r>
            <a:r>
              <a:rPr lang="en-US" sz="2000" b="1" dirty="0">
                <a:latin typeface="Calibri" panose="020F0502020204030204" pitchFamily="34" charset="0"/>
                <a:cs typeface="Calibri" panose="020F0502020204030204" pitchFamily="34" charset="0"/>
              </a:rPr>
              <a:t> </a:t>
            </a:r>
          </a:p>
          <a:p>
            <a:pPr algn="ctr"/>
            <a:r>
              <a:rPr lang="en-US" sz="2000" b="1" dirty="0">
                <a:latin typeface="Calibri" panose="020F0502020204030204" pitchFamily="34" charset="0"/>
                <a:cs typeface="Calibri" panose="020F0502020204030204" pitchFamily="34" charset="0"/>
              </a:rPr>
              <a:t>Bag-of-Word</a:t>
            </a:r>
            <a:endParaRPr lang="en-VN" sz="20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B164527D-407C-4350-BE34-45847E942714}"/>
              </a:ext>
            </a:extLst>
          </p:cNvPr>
          <p:cNvSpPr>
            <a:spLocks noGrp="1"/>
          </p:cNvSpPr>
          <p:nvPr>
            <p:ph type="sldNum" sz="quarter" idx="12"/>
          </p:nvPr>
        </p:nvSpPr>
        <p:spPr/>
        <p:txBody>
          <a:bodyPr/>
          <a:lstStyle/>
          <a:p>
            <a:fld id="{4FAB73BC-B049-4115-A692-8D63A059BFB8}" type="slidenum">
              <a:rPr lang="en-US" smtClean="0"/>
              <a:pPr/>
              <a:t>15</a:t>
            </a:fld>
            <a:endParaRPr lang="en-US" dirty="0"/>
          </a:p>
        </p:txBody>
      </p:sp>
      <p:pic>
        <p:nvPicPr>
          <p:cNvPr id="13" name="Picture 12">
            <a:extLst>
              <a:ext uri="{FF2B5EF4-FFF2-40B4-BE49-F238E27FC236}">
                <a16:creationId xmlns:a16="http://schemas.microsoft.com/office/drawing/2014/main" id="{DE1837D3-07AF-449F-B992-7A4F6B8BDC6D}"/>
              </a:ext>
            </a:extLst>
          </p:cNvPr>
          <p:cNvPicPr>
            <a:picLocks noChangeAspect="1"/>
          </p:cNvPicPr>
          <p:nvPr/>
        </p:nvPicPr>
        <p:blipFill>
          <a:blip r:embed="rId2"/>
          <a:stretch>
            <a:fillRect/>
          </a:stretch>
        </p:blipFill>
        <p:spPr>
          <a:xfrm>
            <a:off x="3784209" y="2290065"/>
            <a:ext cx="7477399" cy="1251477"/>
          </a:xfrm>
          <a:prstGeom prst="rect">
            <a:avLst/>
          </a:prstGeom>
        </p:spPr>
      </p:pic>
    </p:spTree>
    <p:extLst>
      <p:ext uri="{BB962C8B-B14F-4D97-AF65-F5344CB8AC3E}">
        <p14:creationId xmlns:p14="http://schemas.microsoft.com/office/powerpoint/2010/main" val="2054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4D24-32E2-244B-8207-1D0AA33A782C}"/>
              </a:ext>
            </a:extLst>
          </p:cNvPr>
          <p:cNvSpPr>
            <a:spLocks noGrp="1"/>
          </p:cNvSpPr>
          <p:nvPr>
            <p:ph type="title"/>
          </p:nvPr>
        </p:nvSpPr>
        <p:spPr>
          <a:xfrm>
            <a:off x="252919" y="1123837"/>
            <a:ext cx="2318831" cy="4601183"/>
          </a:xfrm>
        </p:spPr>
        <p:txBody>
          <a:bodyPr/>
          <a:lstStyle/>
          <a:p>
            <a:r>
              <a:rPr lang="en-US" dirty="0"/>
              <a:t>III. Feature Engineering</a:t>
            </a:r>
            <a:endParaRPr lang="en-VN" dirty="0"/>
          </a:p>
        </p:txBody>
      </p:sp>
      <p:sp>
        <p:nvSpPr>
          <p:cNvPr id="6" name="Rounded Rectangle 5">
            <a:extLst>
              <a:ext uri="{FF2B5EF4-FFF2-40B4-BE49-F238E27FC236}">
                <a16:creationId xmlns:a16="http://schemas.microsoft.com/office/drawing/2014/main" id="{128EFDBA-0858-4D64-A5F2-2B84591FF68C}"/>
              </a:ext>
            </a:extLst>
          </p:cNvPr>
          <p:cNvSpPr/>
          <p:nvPr/>
        </p:nvSpPr>
        <p:spPr>
          <a:xfrm>
            <a:off x="6199464" y="748560"/>
            <a:ext cx="3565322" cy="45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Calibri" panose="020F0502020204030204" pitchFamily="34" charset="0"/>
                <a:cs typeface="Calibri" panose="020F0502020204030204" pitchFamily="34" charset="0"/>
              </a:rPr>
              <a:t>wordcloud</a:t>
            </a:r>
            <a:endParaRPr lang="en-VN" sz="20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2970EC6-132D-4AA2-80D8-747BE20B79CB}"/>
              </a:ext>
            </a:extLst>
          </p:cNvPr>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4" name="Picture 3">
            <a:extLst>
              <a:ext uri="{FF2B5EF4-FFF2-40B4-BE49-F238E27FC236}">
                <a16:creationId xmlns:a16="http://schemas.microsoft.com/office/drawing/2014/main" id="{8FA1CFE9-8801-4E08-97E6-47C6C7954194}"/>
              </a:ext>
            </a:extLst>
          </p:cNvPr>
          <p:cNvPicPr>
            <a:picLocks noChangeAspect="1"/>
          </p:cNvPicPr>
          <p:nvPr/>
        </p:nvPicPr>
        <p:blipFill>
          <a:blip r:embed="rId2"/>
          <a:stretch>
            <a:fillRect/>
          </a:stretch>
        </p:blipFill>
        <p:spPr>
          <a:xfrm>
            <a:off x="3642387" y="1645091"/>
            <a:ext cx="8002117" cy="4029637"/>
          </a:xfrm>
          <a:prstGeom prst="rect">
            <a:avLst/>
          </a:prstGeom>
        </p:spPr>
      </p:pic>
    </p:spTree>
    <p:extLst>
      <p:ext uri="{BB962C8B-B14F-4D97-AF65-F5344CB8AC3E}">
        <p14:creationId xmlns:p14="http://schemas.microsoft.com/office/powerpoint/2010/main" val="3261609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III. Feature Engineering</a:t>
            </a:r>
            <a:endParaRPr lang="en-VN" dirty="0"/>
          </a:p>
        </p:txBody>
      </p:sp>
      <p:sp>
        <p:nvSpPr>
          <p:cNvPr id="3" name="Content Placeholder 2">
            <a:extLst>
              <a:ext uri="{FF2B5EF4-FFF2-40B4-BE49-F238E27FC236}">
                <a16:creationId xmlns:a16="http://schemas.microsoft.com/office/drawing/2014/main" id="{9072CA57-6271-494E-B863-78E1DFD2D6D8}"/>
              </a:ext>
            </a:extLst>
          </p:cNvPr>
          <p:cNvSpPr>
            <a:spLocks noGrp="1"/>
          </p:cNvSpPr>
          <p:nvPr>
            <p:ph idx="1"/>
          </p:nvPr>
        </p:nvSpPr>
        <p:spPr>
          <a:xfrm>
            <a:off x="3862822" y="1015440"/>
            <a:ext cx="7315200" cy="5120640"/>
          </a:xfrm>
        </p:spPr>
        <p:txBody>
          <a:bodyPr>
            <a:normAutofit/>
          </a:bodyPr>
          <a:lstStyle/>
          <a:p>
            <a:r>
              <a:rPr lang="en-US" b="1" dirty="0" err="1">
                <a:solidFill>
                  <a:schemeClr val="tx1"/>
                </a:solidFill>
              </a:rPr>
              <a:t>Nhóm</a:t>
            </a:r>
            <a:r>
              <a:rPr lang="en-US" b="1" dirty="0">
                <a:solidFill>
                  <a:schemeClr val="tx1"/>
                </a:solidFill>
              </a:rPr>
              <a:t> </a:t>
            </a:r>
            <a:r>
              <a:rPr lang="en-US" b="1" dirty="0" err="1">
                <a:solidFill>
                  <a:schemeClr val="tx1"/>
                </a:solidFill>
              </a:rPr>
              <a:t>sử</a:t>
            </a:r>
            <a:r>
              <a:rPr lang="en-US" b="1" dirty="0">
                <a:solidFill>
                  <a:schemeClr val="tx1"/>
                </a:solidFill>
              </a:rPr>
              <a:t> </a:t>
            </a:r>
            <a:r>
              <a:rPr lang="en-US" b="1" dirty="0" err="1">
                <a:solidFill>
                  <a:schemeClr val="tx1"/>
                </a:solidFill>
              </a:rPr>
              <a:t>dụng</a:t>
            </a:r>
            <a:r>
              <a:rPr lang="en-US" b="1" dirty="0">
                <a:solidFill>
                  <a:schemeClr val="tx1"/>
                </a:solidFill>
              </a:rPr>
              <a:t> 3 model </a:t>
            </a:r>
            <a:r>
              <a:rPr lang="en-US" b="1" dirty="0" err="1">
                <a:solidFill>
                  <a:schemeClr val="tx1"/>
                </a:solidFill>
              </a:rPr>
              <a:t>và</a:t>
            </a:r>
            <a:r>
              <a:rPr lang="en-US" b="1" dirty="0">
                <a:solidFill>
                  <a:schemeClr val="tx1"/>
                </a:solidFill>
              </a:rPr>
              <a:t> </a:t>
            </a:r>
            <a:r>
              <a:rPr lang="en-US" b="1" dirty="0" err="1">
                <a:solidFill>
                  <a:schemeClr val="tx1"/>
                </a:solidFill>
              </a:rPr>
              <a:t>mỗi</a:t>
            </a:r>
            <a:r>
              <a:rPr lang="en-US" b="1" dirty="0">
                <a:solidFill>
                  <a:schemeClr val="tx1"/>
                </a:solidFill>
              </a:rPr>
              <a:t> model </a:t>
            </a:r>
            <a:r>
              <a:rPr lang="en-US" b="1" dirty="0" err="1">
                <a:solidFill>
                  <a:schemeClr val="tx1"/>
                </a:solidFill>
              </a:rPr>
              <a:t>yêu</a:t>
            </a:r>
            <a:r>
              <a:rPr lang="en-US" b="1" dirty="0">
                <a:solidFill>
                  <a:schemeClr val="tx1"/>
                </a:solidFill>
              </a:rPr>
              <a:t> </a:t>
            </a:r>
            <a:r>
              <a:rPr lang="en-US" b="1" dirty="0" err="1">
                <a:solidFill>
                  <a:schemeClr val="tx1"/>
                </a:solidFill>
              </a:rPr>
              <a:t>cầu</a:t>
            </a:r>
            <a:r>
              <a:rPr lang="en-US" b="1" dirty="0">
                <a:solidFill>
                  <a:schemeClr val="tx1"/>
                </a:solidFill>
              </a:rPr>
              <a:t> input </a:t>
            </a:r>
            <a:r>
              <a:rPr lang="en-US" b="1" dirty="0" err="1">
                <a:solidFill>
                  <a:schemeClr val="tx1"/>
                </a:solidFill>
              </a:rPr>
              <a:t>đầu</a:t>
            </a:r>
            <a:r>
              <a:rPr lang="en-US" b="1" dirty="0">
                <a:solidFill>
                  <a:schemeClr val="tx1"/>
                </a:solidFill>
              </a:rPr>
              <a:t> </a:t>
            </a:r>
            <a:r>
              <a:rPr lang="en-US" b="1" dirty="0" err="1">
                <a:solidFill>
                  <a:schemeClr val="tx1"/>
                </a:solidFill>
              </a:rPr>
              <a:t>vào</a:t>
            </a:r>
            <a:r>
              <a:rPr lang="en-US" b="1" dirty="0">
                <a:solidFill>
                  <a:schemeClr val="tx1"/>
                </a:solidFill>
              </a:rPr>
              <a:t> </a:t>
            </a:r>
            <a:r>
              <a:rPr lang="en-US" b="1" dirty="0" err="1">
                <a:solidFill>
                  <a:schemeClr val="tx1"/>
                </a:solidFill>
              </a:rPr>
              <a:t>khác</a:t>
            </a:r>
            <a:r>
              <a:rPr lang="en-US" b="1" dirty="0">
                <a:solidFill>
                  <a:schemeClr val="tx1"/>
                </a:solidFill>
              </a:rPr>
              <a:t> </a:t>
            </a:r>
            <a:r>
              <a:rPr lang="en-US" b="1" dirty="0" err="1">
                <a:solidFill>
                  <a:schemeClr val="tx1"/>
                </a:solidFill>
              </a:rPr>
              <a:t>nhau</a:t>
            </a:r>
            <a:r>
              <a:rPr lang="en-US" b="1" dirty="0">
                <a:solidFill>
                  <a:schemeClr val="tx1"/>
                </a:solidFill>
              </a:rPr>
              <a:t> </a:t>
            </a:r>
            <a:r>
              <a:rPr lang="en-US" b="1" dirty="0" err="1">
                <a:solidFill>
                  <a:schemeClr val="tx1"/>
                </a:solidFill>
              </a:rPr>
              <a:t>nên</a:t>
            </a:r>
            <a:r>
              <a:rPr lang="en-US" b="1" dirty="0">
                <a:solidFill>
                  <a:schemeClr val="tx1"/>
                </a:solidFill>
              </a:rPr>
              <a:t> </a:t>
            </a:r>
            <a:r>
              <a:rPr lang="en-US" b="1" dirty="0" err="1">
                <a:solidFill>
                  <a:schemeClr val="tx1"/>
                </a:solidFill>
              </a:rPr>
              <a:t>việc</a:t>
            </a:r>
            <a:r>
              <a:rPr lang="en-US" b="1" dirty="0">
                <a:solidFill>
                  <a:schemeClr val="tx1"/>
                </a:solidFill>
              </a:rPr>
              <a:t> vectorization </a:t>
            </a:r>
            <a:r>
              <a:rPr lang="en-US" b="1" dirty="0" err="1">
                <a:solidFill>
                  <a:schemeClr val="tx1"/>
                </a:solidFill>
              </a:rPr>
              <a:t>cũng</a:t>
            </a:r>
            <a:r>
              <a:rPr lang="en-US" b="1" dirty="0">
                <a:solidFill>
                  <a:schemeClr val="tx1"/>
                </a:solidFill>
              </a:rPr>
              <a:t> </a:t>
            </a:r>
            <a:r>
              <a:rPr lang="en-US" b="1" dirty="0" err="1">
                <a:solidFill>
                  <a:schemeClr val="tx1"/>
                </a:solidFill>
              </a:rPr>
              <a:t>khác</a:t>
            </a:r>
            <a:r>
              <a:rPr lang="en-US" b="1" dirty="0">
                <a:solidFill>
                  <a:schemeClr val="tx1"/>
                </a:solidFill>
              </a:rPr>
              <a:t> </a:t>
            </a:r>
            <a:r>
              <a:rPr lang="en-US" b="1" dirty="0" err="1">
                <a:solidFill>
                  <a:schemeClr val="tx1"/>
                </a:solidFill>
              </a:rPr>
              <a:t>nhau</a:t>
            </a:r>
            <a:r>
              <a:rPr lang="en-US" b="1" dirty="0">
                <a:solidFill>
                  <a:schemeClr val="tx1"/>
                </a:solidFill>
              </a:rPr>
              <a:t> </a:t>
            </a:r>
          </a:p>
          <a:p>
            <a:pPr marL="0" indent="0">
              <a:buNone/>
            </a:pPr>
            <a:endParaRPr lang="en-US" b="1" dirty="0">
              <a:solidFill>
                <a:schemeClr val="tx1"/>
              </a:solidFill>
            </a:endParaRPr>
          </a:p>
          <a:p>
            <a:pPr marL="0" indent="0">
              <a:buNone/>
            </a:pPr>
            <a:r>
              <a:rPr lang="en-US" b="1" dirty="0">
                <a:solidFill>
                  <a:schemeClr val="tx1"/>
                </a:solidFill>
              </a:rPr>
              <a:t>Chia </a:t>
            </a:r>
            <a:r>
              <a:rPr lang="en-US" b="1" dirty="0" err="1">
                <a:solidFill>
                  <a:schemeClr val="tx1"/>
                </a:solidFill>
              </a:rPr>
              <a:t>làm</a:t>
            </a:r>
            <a:r>
              <a:rPr lang="en-US" b="1" dirty="0">
                <a:solidFill>
                  <a:schemeClr val="tx1"/>
                </a:solidFill>
              </a:rPr>
              <a:t> 2 </a:t>
            </a:r>
            <a:r>
              <a:rPr lang="en-US" b="1" dirty="0" err="1">
                <a:solidFill>
                  <a:schemeClr val="tx1"/>
                </a:solidFill>
              </a:rPr>
              <a:t>nhóm</a:t>
            </a:r>
            <a:r>
              <a:rPr lang="en-US" b="1" dirty="0">
                <a:solidFill>
                  <a:schemeClr val="tx1"/>
                </a:solidFill>
              </a:rPr>
              <a:t>:</a:t>
            </a:r>
          </a:p>
          <a:p>
            <a:r>
              <a:rPr lang="en-US" b="1" dirty="0">
                <a:solidFill>
                  <a:schemeClr val="tx1"/>
                </a:solidFill>
              </a:rPr>
              <a:t>Vectorization </a:t>
            </a:r>
            <a:r>
              <a:rPr lang="en-US" b="1" dirty="0" err="1">
                <a:solidFill>
                  <a:schemeClr val="tx1"/>
                </a:solidFill>
              </a:rPr>
              <a:t>cho</a:t>
            </a:r>
            <a:r>
              <a:rPr lang="en-US" b="1" dirty="0">
                <a:solidFill>
                  <a:schemeClr val="tx1"/>
                </a:solidFill>
              </a:rPr>
              <a:t> input </a:t>
            </a:r>
            <a:r>
              <a:rPr lang="en-US" b="1" dirty="0" err="1">
                <a:solidFill>
                  <a:schemeClr val="tx1"/>
                </a:solidFill>
              </a:rPr>
              <a:t>mô</a:t>
            </a:r>
            <a:r>
              <a:rPr lang="en-US" b="1" dirty="0">
                <a:solidFill>
                  <a:schemeClr val="tx1"/>
                </a:solidFill>
              </a:rPr>
              <a:t> </a:t>
            </a:r>
            <a:r>
              <a:rPr lang="en-US" b="1" dirty="0" err="1">
                <a:solidFill>
                  <a:schemeClr val="tx1"/>
                </a:solidFill>
              </a:rPr>
              <a:t>hình</a:t>
            </a:r>
            <a:r>
              <a:rPr lang="en-US" b="1" dirty="0">
                <a:solidFill>
                  <a:schemeClr val="tx1"/>
                </a:solidFill>
              </a:rPr>
              <a:t> Neural Network đ</a:t>
            </a:r>
            <a:r>
              <a:rPr lang="vi-VN" b="1" dirty="0">
                <a:solidFill>
                  <a:schemeClr val="tx1"/>
                </a:solidFill>
              </a:rPr>
              <a:t>ơ</a:t>
            </a:r>
            <a:r>
              <a:rPr lang="en-US" b="1" dirty="0">
                <a:solidFill>
                  <a:schemeClr val="tx1"/>
                </a:solidFill>
              </a:rPr>
              <a:t>n </a:t>
            </a:r>
            <a:r>
              <a:rPr lang="en-US" b="1" dirty="0" err="1">
                <a:solidFill>
                  <a:schemeClr val="tx1"/>
                </a:solidFill>
              </a:rPr>
              <a:t>giản</a:t>
            </a:r>
            <a:endParaRPr lang="en-US" b="1" dirty="0">
              <a:solidFill>
                <a:schemeClr val="tx1"/>
              </a:solidFill>
            </a:endParaRPr>
          </a:p>
          <a:p>
            <a:endParaRPr lang="en-US" b="1" dirty="0">
              <a:solidFill>
                <a:schemeClr val="tx1"/>
              </a:solidFill>
            </a:endParaRPr>
          </a:p>
          <a:p>
            <a:r>
              <a:rPr lang="en-US" b="1" dirty="0">
                <a:solidFill>
                  <a:schemeClr val="tx1"/>
                </a:solidFill>
              </a:rPr>
              <a:t>Vectorization </a:t>
            </a:r>
            <a:r>
              <a:rPr lang="en-US" b="1" dirty="0" err="1">
                <a:solidFill>
                  <a:schemeClr val="tx1"/>
                </a:solidFill>
              </a:rPr>
              <a:t>cho</a:t>
            </a:r>
            <a:r>
              <a:rPr lang="en-US" b="1" dirty="0">
                <a:solidFill>
                  <a:schemeClr val="tx1"/>
                </a:solidFill>
              </a:rPr>
              <a:t> input </a:t>
            </a:r>
            <a:r>
              <a:rPr lang="en-US" b="1" dirty="0" err="1">
                <a:solidFill>
                  <a:schemeClr val="tx1"/>
                </a:solidFill>
              </a:rPr>
              <a:t>mô</a:t>
            </a:r>
            <a:r>
              <a:rPr lang="en-US" b="1" dirty="0">
                <a:solidFill>
                  <a:schemeClr val="tx1"/>
                </a:solidFill>
              </a:rPr>
              <a:t> </a:t>
            </a:r>
            <a:r>
              <a:rPr lang="en-US" b="1" dirty="0" err="1">
                <a:solidFill>
                  <a:schemeClr val="tx1"/>
                </a:solidFill>
              </a:rPr>
              <a:t>hình</a:t>
            </a:r>
            <a:r>
              <a:rPr lang="en-US" b="1" dirty="0">
                <a:solidFill>
                  <a:schemeClr val="tx1"/>
                </a:solidFill>
              </a:rPr>
              <a:t> </a:t>
            </a:r>
            <a:r>
              <a:rPr lang="en-GB" b="1" dirty="0" err="1">
                <a:solidFill>
                  <a:schemeClr val="tx1"/>
                </a:solidFill>
              </a:rPr>
              <a:t>SVM</a:t>
            </a:r>
            <a:r>
              <a:rPr lang="en-GB" b="1" dirty="0">
                <a:solidFill>
                  <a:schemeClr val="tx1"/>
                </a:solidFill>
              </a:rPr>
              <a:t> </a:t>
            </a:r>
            <a:r>
              <a:rPr lang="en-GB" b="1" dirty="0" err="1">
                <a:solidFill>
                  <a:schemeClr val="tx1"/>
                </a:solidFill>
              </a:rPr>
              <a:t>và</a:t>
            </a:r>
            <a:r>
              <a:rPr lang="en-GB" b="1" dirty="0">
                <a:solidFill>
                  <a:schemeClr val="tx1"/>
                </a:solidFill>
              </a:rPr>
              <a:t> Naïve </a:t>
            </a:r>
            <a:r>
              <a:rPr lang="en-GB" b="1" dirty="0" err="1">
                <a:solidFill>
                  <a:schemeClr val="tx1"/>
                </a:solidFill>
              </a:rPr>
              <a:t>bayes</a:t>
            </a:r>
            <a:endParaRPr lang="en-GB" b="1" dirty="0">
              <a:solidFill>
                <a:schemeClr val="tx1"/>
              </a:solidFill>
            </a:endParaRPr>
          </a:p>
          <a:p>
            <a:endParaRPr lang="en-GB" b="1" dirty="0">
              <a:solidFill>
                <a:schemeClr val="tx1"/>
              </a:solidFill>
            </a:endParaRPr>
          </a:p>
          <a:p>
            <a:pPr marL="0" indent="0">
              <a:buNone/>
            </a:pPr>
            <a:endParaRPr lang="en-GB" b="1" dirty="0">
              <a:solidFill>
                <a:schemeClr val="tx1"/>
              </a:solidFill>
            </a:endParaRPr>
          </a:p>
          <a:p>
            <a:endParaRPr lang="en-GB" b="1" dirty="0">
              <a:solidFill>
                <a:schemeClr val="tx1"/>
              </a:solidFill>
            </a:endParaRPr>
          </a:p>
        </p:txBody>
      </p:sp>
      <p:sp>
        <p:nvSpPr>
          <p:cNvPr id="4" name="Rounded Rectangle 5">
            <a:extLst>
              <a:ext uri="{FF2B5EF4-FFF2-40B4-BE49-F238E27FC236}">
                <a16:creationId xmlns:a16="http://schemas.microsoft.com/office/drawing/2014/main" id="{440DDA5E-C42B-4B6D-AADB-41AFF980BC06}"/>
              </a:ext>
            </a:extLst>
          </p:cNvPr>
          <p:cNvSpPr/>
          <p:nvPr/>
        </p:nvSpPr>
        <p:spPr>
          <a:xfrm>
            <a:off x="5855516" y="721920"/>
            <a:ext cx="3565322" cy="45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Vectorization</a:t>
            </a:r>
            <a:endParaRPr lang="en-VN" sz="2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5126C1A9-264E-4BB4-A938-BB9A04CF406C}"/>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91023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err="1"/>
              <a:t>III.Feature</a:t>
            </a:r>
            <a:r>
              <a:rPr lang="en-US" dirty="0"/>
              <a:t> Engineering</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6199463" y="494950"/>
            <a:ext cx="3926049" cy="780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1: Vectorization </a:t>
            </a:r>
            <a:r>
              <a:rPr lang="en-US" sz="2000" dirty="0" err="1"/>
              <a:t>cho</a:t>
            </a:r>
            <a:r>
              <a:rPr lang="en-US" sz="2000" dirty="0"/>
              <a:t> input </a:t>
            </a:r>
            <a:r>
              <a:rPr lang="en-US" sz="2000" dirty="0" err="1"/>
              <a:t>mô</a:t>
            </a:r>
            <a:r>
              <a:rPr lang="en-US" sz="2000" dirty="0"/>
              <a:t> </a:t>
            </a:r>
            <a:r>
              <a:rPr lang="en-US" sz="2000" dirty="0" err="1"/>
              <a:t>hình</a:t>
            </a:r>
            <a:r>
              <a:rPr lang="en-US" sz="2000" dirty="0"/>
              <a:t> NN</a:t>
            </a:r>
          </a:p>
        </p:txBody>
      </p:sp>
      <p:pic>
        <p:nvPicPr>
          <p:cNvPr id="5" name="Content Placeholder 4">
            <a:extLst>
              <a:ext uri="{FF2B5EF4-FFF2-40B4-BE49-F238E27FC236}">
                <a16:creationId xmlns:a16="http://schemas.microsoft.com/office/drawing/2014/main" id="{D5A6FA28-A27F-4CCC-9EA1-40B2CE1FD78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98386" y="2248008"/>
            <a:ext cx="1724025" cy="3086100"/>
          </a:xfrm>
          <a:prstGeom prst="rect">
            <a:avLst/>
          </a:prstGeom>
        </p:spPr>
      </p:pic>
      <p:sp>
        <p:nvSpPr>
          <p:cNvPr id="7" name="Rectangle 6">
            <a:extLst>
              <a:ext uri="{FF2B5EF4-FFF2-40B4-BE49-F238E27FC236}">
                <a16:creationId xmlns:a16="http://schemas.microsoft.com/office/drawing/2014/main" id="{2EEF4B42-F34B-480E-B3C2-9F9DEA3FF84F}"/>
              </a:ext>
            </a:extLst>
          </p:cNvPr>
          <p:cNvSpPr/>
          <p:nvPr/>
        </p:nvSpPr>
        <p:spPr>
          <a:xfrm>
            <a:off x="4143022" y="1650825"/>
            <a:ext cx="1402671"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Tập</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từ</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vựng</a:t>
            </a:r>
            <a:endParaRPr lang="en-US" dirty="0"/>
          </a:p>
        </p:txBody>
      </p:sp>
      <p:pic>
        <p:nvPicPr>
          <p:cNvPr id="8" name="Picture 7">
            <a:extLst>
              <a:ext uri="{FF2B5EF4-FFF2-40B4-BE49-F238E27FC236}">
                <a16:creationId xmlns:a16="http://schemas.microsoft.com/office/drawing/2014/main" id="{415CCAB2-3927-4703-9C36-F2D1A5062977}"/>
              </a:ext>
            </a:extLst>
          </p:cNvPr>
          <p:cNvPicPr/>
          <p:nvPr/>
        </p:nvPicPr>
        <p:blipFill>
          <a:blip r:embed="rId3">
            <a:extLst>
              <a:ext uri="{28A0092B-C50C-407E-A947-70E740481C1C}">
                <a14:useLocalDpi xmlns:a14="http://schemas.microsoft.com/office/drawing/2010/main" val="0"/>
              </a:ext>
            </a:extLst>
          </a:blip>
          <a:stretch>
            <a:fillRect/>
          </a:stretch>
        </p:blipFill>
        <p:spPr>
          <a:xfrm>
            <a:off x="6522968" y="1650825"/>
            <a:ext cx="4267200" cy="1133475"/>
          </a:xfrm>
          <a:prstGeom prst="rect">
            <a:avLst/>
          </a:prstGeom>
        </p:spPr>
      </p:pic>
      <p:pic>
        <p:nvPicPr>
          <p:cNvPr id="9" name="Picture 8">
            <a:extLst>
              <a:ext uri="{FF2B5EF4-FFF2-40B4-BE49-F238E27FC236}">
                <a16:creationId xmlns:a16="http://schemas.microsoft.com/office/drawing/2014/main" id="{E331BF20-3C35-4B25-9685-382E51A8E4EB}"/>
              </a:ext>
            </a:extLst>
          </p:cNvPr>
          <p:cNvPicPr/>
          <p:nvPr/>
        </p:nvPicPr>
        <p:blipFill>
          <a:blip r:embed="rId4"/>
          <a:stretch>
            <a:fillRect/>
          </a:stretch>
        </p:blipFill>
        <p:spPr>
          <a:xfrm>
            <a:off x="6359336" y="4051448"/>
            <a:ext cx="5243779" cy="1535430"/>
          </a:xfrm>
          <a:prstGeom prst="rect">
            <a:avLst/>
          </a:prstGeom>
        </p:spPr>
      </p:pic>
      <p:sp>
        <p:nvSpPr>
          <p:cNvPr id="10" name="Rectangle 9">
            <a:extLst>
              <a:ext uri="{FF2B5EF4-FFF2-40B4-BE49-F238E27FC236}">
                <a16:creationId xmlns:a16="http://schemas.microsoft.com/office/drawing/2014/main" id="{2B5252ED-8E4D-4287-88F4-B3C3B4F96F7E}"/>
              </a:ext>
            </a:extLst>
          </p:cNvPr>
          <p:cNvSpPr/>
          <p:nvPr/>
        </p:nvSpPr>
        <p:spPr>
          <a:xfrm>
            <a:off x="6359336" y="3614124"/>
            <a:ext cx="3019222" cy="3752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Tiến</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hành</a:t>
            </a:r>
            <a:r>
              <a:rPr lang="en-US" dirty="0">
                <a:ln w="0"/>
                <a:solidFill>
                  <a:schemeClr val="tx1"/>
                </a:solidFill>
                <a:effectLst>
                  <a:outerShdw blurRad="38100" dist="19050" dir="2700000" algn="tl" rotWithShape="0">
                    <a:schemeClr val="dk1">
                      <a:alpha val="40000"/>
                    </a:schemeClr>
                  </a:outerShdw>
                </a:effectLst>
              </a:rPr>
              <a:t> padding</a:t>
            </a:r>
          </a:p>
        </p:txBody>
      </p:sp>
      <p:sp>
        <p:nvSpPr>
          <p:cNvPr id="3" name="Slide Number Placeholder 2">
            <a:extLst>
              <a:ext uri="{FF2B5EF4-FFF2-40B4-BE49-F238E27FC236}">
                <a16:creationId xmlns:a16="http://schemas.microsoft.com/office/drawing/2014/main" id="{BAF356D4-7348-4CBB-917D-C23F0637BEDB}"/>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2351103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5241974" y="793784"/>
            <a:ext cx="4680008"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2: Vectorization </a:t>
            </a:r>
            <a:r>
              <a:rPr lang="en-US" sz="2000" dirty="0" err="1"/>
              <a:t>bằng</a:t>
            </a:r>
            <a:r>
              <a:rPr lang="en-US" sz="2000" dirty="0"/>
              <a:t>  TF- </a:t>
            </a:r>
            <a:r>
              <a:rPr lang="en-US" sz="2000" dirty="0" err="1"/>
              <a:t>IDF</a:t>
            </a:r>
            <a:r>
              <a:rPr lang="en-US" sz="2000" dirty="0"/>
              <a:t> </a:t>
            </a:r>
            <a:r>
              <a:rPr lang="en-US" sz="2000" dirty="0" err="1"/>
              <a:t>cho</a:t>
            </a:r>
            <a:r>
              <a:rPr lang="en-US" sz="2000" dirty="0"/>
              <a:t> </a:t>
            </a:r>
            <a:r>
              <a:rPr lang="en-US" sz="2000" dirty="0" err="1"/>
              <a:t>SVM</a:t>
            </a:r>
            <a:r>
              <a:rPr lang="en-US" sz="2000" dirty="0"/>
              <a:t> </a:t>
            </a:r>
            <a:r>
              <a:rPr lang="en-US" sz="2000" dirty="0" err="1"/>
              <a:t>classifer</a:t>
            </a:r>
            <a:r>
              <a:rPr lang="en-US" sz="2000" dirty="0"/>
              <a:t> </a:t>
            </a:r>
            <a:r>
              <a:rPr lang="en-US" sz="2000" dirty="0" err="1"/>
              <a:t>và</a:t>
            </a:r>
            <a:r>
              <a:rPr lang="en-US" sz="2000" dirty="0"/>
              <a:t> NB </a:t>
            </a:r>
            <a:r>
              <a:rPr lang="en-US" sz="2000" dirty="0" err="1"/>
              <a:t>classifer</a:t>
            </a:r>
            <a:endParaRPr lang="en-US" sz="2000" dirty="0"/>
          </a:p>
        </p:txBody>
      </p:sp>
      <p:sp>
        <p:nvSpPr>
          <p:cNvPr id="23" name="Rectangle 22">
            <a:extLst>
              <a:ext uri="{FF2B5EF4-FFF2-40B4-BE49-F238E27FC236}">
                <a16:creationId xmlns:a16="http://schemas.microsoft.com/office/drawing/2014/main" id="{88F342B9-251D-416F-9F3A-31C488F993F4}"/>
              </a:ext>
            </a:extLst>
          </p:cNvPr>
          <p:cNvSpPr/>
          <p:nvPr/>
        </p:nvSpPr>
        <p:spPr>
          <a:xfrm>
            <a:off x="4229100" y="2236718"/>
            <a:ext cx="6096000" cy="2534027"/>
          </a:xfrm>
          <a:prstGeom prst="rect">
            <a:avLst/>
          </a:prstGeom>
        </p:spPr>
        <p:txBody>
          <a:bodyPr>
            <a:spAutoFit/>
          </a:bodyPr>
          <a:lstStyle/>
          <a:p>
            <a:pPr>
              <a:lnSpc>
                <a:spcPct val="150000"/>
              </a:lnSpc>
              <a:spcAft>
                <a:spcPts val="600"/>
              </a:spcAft>
            </a:pPr>
            <a:r>
              <a:rPr lang="vi-VN" b="1" dirty="0" err="1">
                <a:latin typeface="Arial" panose="020B0604020202020204" pitchFamily="34" charset="0"/>
                <a:ea typeface="Calibri" panose="020F0502020204030204" pitchFamily="34" charset="0"/>
                <a:cs typeface="Arial" panose="020B0604020202020204" pitchFamily="34" charset="0"/>
              </a:rPr>
              <a:t>TF-IDF</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Term</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Frequency</a:t>
            </a:r>
            <a:r>
              <a:rPr lang="vi-VN" b="1" dirty="0">
                <a:latin typeface="Arial" panose="020B0604020202020204" pitchFamily="34" charset="0"/>
                <a:ea typeface="Calibri" panose="020F0502020204030204" pitchFamily="34" charset="0"/>
                <a:cs typeface="Arial" panose="020B0604020202020204" pitchFamily="34" charset="0"/>
              </a:rPr>
              <a:t> – </a:t>
            </a:r>
            <a:r>
              <a:rPr lang="vi-VN" b="1" dirty="0" err="1">
                <a:latin typeface="Arial" panose="020B0604020202020204" pitchFamily="34" charset="0"/>
                <a:ea typeface="Calibri" panose="020F0502020204030204" pitchFamily="34" charset="0"/>
                <a:cs typeface="Arial" panose="020B0604020202020204" pitchFamily="34" charset="0"/>
              </a:rPr>
              <a:t>Inverse</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Document</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Frequency</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là</a:t>
            </a:r>
            <a:r>
              <a:rPr lang="vi-VN" b="1" dirty="0">
                <a:latin typeface="Arial" panose="020B0604020202020204" pitchFamily="34" charset="0"/>
                <a:ea typeface="Calibri" panose="020F0502020204030204" pitchFamily="34" charset="0"/>
                <a:cs typeface="Arial" panose="020B0604020202020204" pitchFamily="34" charset="0"/>
              </a:rPr>
              <a:t> 1 </a:t>
            </a:r>
            <a:r>
              <a:rPr lang="vi-VN" b="1" dirty="0" err="1">
                <a:latin typeface="Arial" panose="020B0604020202020204" pitchFamily="34" charset="0"/>
                <a:ea typeface="Calibri" panose="020F0502020204030204" pitchFamily="34" charset="0"/>
                <a:cs typeface="Arial" panose="020B0604020202020204" pitchFamily="34" charset="0"/>
              </a:rPr>
              <a:t>kĩ</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thuật</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sử</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dụng</a:t>
            </a:r>
            <a:r>
              <a:rPr lang="vi-VN" b="1" dirty="0">
                <a:latin typeface="Arial" panose="020B0604020202020204" pitchFamily="34" charset="0"/>
                <a:ea typeface="Calibri" panose="020F0502020204030204" pitchFamily="34" charset="0"/>
                <a:cs typeface="Arial" panose="020B0604020202020204" pitchFamily="34" charset="0"/>
              </a:rPr>
              <a:t> trong khai </a:t>
            </a:r>
            <a:r>
              <a:rPr lang="vi-VN" b="1" dirty="0" err="1">
                <a:latin typeface="Arial" panose="020B0604020202020204" pitchFamily="34" charset="0"/>
                <a:ea typeface="Calibri" panose="020F0502020204030204" pitchFamily="34" charset="0"/>
                <a:cs typeface="Arial" panose="020B0604020202020204" pitchFamily="34" charset="0"/>
              </a:rPr>
              <a:t>phá</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dữ</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liệu</a:t>
            </a:r>
            <a:r>
              <a:rPr lang="vi-VN" b="1" dirty="0">
                <a:latin typeface="Arial" panose="020B0604020202020204" pitchFamily="34" charset="0"/>
                <a:ea typeface="Calibri" panose="020F0502020204030204" pitchFamily="34" charset="0"/>
                <a:cs typeface="Arial" panose="020B0604020202020204" pitchFamily="34" charset="0"/>
              </a:rPr>
              <a:t> văn </a:t>
            </a:r>
            <a:r>
              <a:rPr lang="vi-VN" b="1" dirty="0" err="1">
                <a:latin typeface="Arial" panose="020B0604020202020204" pitchFamily="34" charset="0"/>
                <a:ea typeface="Calibri" panose="020F0502020204030204" pitchFamily="34" charset="0"/>
                <a:cs typeface="Arial" panose="020B0604020202020204" pitchFamily="34" charset="0"/>
              </a:rPr>
              <a:t>bản</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Trọng</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số</a:t>
            </a:r>
            <a:r>
              <a:rPr lang="vi-VN" b="1" dirty="0">
                <a:latin typeface="Arial" panose="020B0604020202020204" pitchFamily="34" charset="0"/>
                <a:ea typeface="Calibri" panose="020F0502020204030204" pitchFamily="34" charset="0"/>
                <a:cs typeface="Arial" panose="020B0604020202020204" pitchFamily="34" charset="0"/>
              </a:rPr>
              <a:t> </a:t>
            </a:r>
            <a:r>
              <a:rPr lang="vi-VN" b="1" err="1">
                <a:latin typeface="Arial" panose="020B0604020202020204" pitchFamily="34" charset="0"/>
                <a:ea typeface="Calibri" panose="020F0502020204030204" pitchFamily="34" charset="0"/>
                <a:cs typeface="Arial" panose="020B0604020202020204" pitchFamily="34" charset="0"/>
              </a:rPr>
              <a:t>này</a:t>
            </a:r>
            <a:r>
              <a:rPr lang="vi-VN" b="1">
                <a:latin typeface="Arial" panose="020B0604020202020204" pitchFamily="34" charset="0"/>
                <a:ea typeface="Calibri" panose="020F0502020204030204" pitchFamily="34" charset="0"/>
                <a:cs typeface="Arial" panose="020B0604020202020204" pitchFamily="34" charset="0"/>
              </a:rPr>
              <a:t> </a:t>
            </a:r>
            <a:r>
              <a:rPr lang="vi-VN" b="1">
                <a:latin typeface="Arial" panose="020B0604020202020204" pitchFamily="34" charset="0"/>
                <a:cs typeface="Arial" panose="020B0604020202020204" pitchFamily="34" charset="0"/>
              </a:rPr>
              <a:t>thu được qua thống kê thể hiện mức độ quan trọng của từ này trong một văn bản, mà bản thân văn bản đang xét nằm trong một tập hợp các văn bản.</a:t>
            </a:r>
            <a:endParaRPr lang="en-GB" b="1" dirty="0">
              <a:latin typeface="Arial" panose="020B0604020202020204" pitchFamily="34" charset="0"/>
              <a:ea typeface="Calibri" panose="020F0502020204030204" pitchFamily="34" charset="0"/>
              <a:cs typeface="Arial" panose="020B0604020202020204" pitchFamily="34" charset="0"/>
            </a:endParaRPr>
          </a:p>
        </p:txBody>
      </p:sp>
      <p:sp>
        <p:nvSpPr>
          <p:cNvPr id="24" name="Slide Number Placeholder 23">
            <a:extLst>
              <a:ext uri="{FF2B5EF4-FFF2-40B4-BE49-F238E27FC236}">
                <a16:creationId xmlns:a16="http://schemas.microsoft.com/office/drawing/2014/main" id="{7889E84C-2254-4A3E-A8D4-192FFD4FE1EC}"/>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21205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3428F-BF64-4454-8891-676339C984B3}"/>
              </a:ext>
            </a:extLst>
          </p:cNvPr>
          <p:cNvSpPr>
            <a:spLocks noGrp="1"/>
          </p:cNvSpPr>
          <p:nvPr>
            <p:ph type="title"/>
          </p:nvPr>
        </p:nvSpPr>
        <p:spPr/>
        <p:txBody>
          <a:bodyPr/>
          <a:lstStyle/>
          <a:p>
            <a:r>
              <a:rPr lang="en-US" dirty="0" err="1"/>
              <a:t>Đặt</a:t>
            </a:r>
            <a:r>
              <a:rPr lang="en-US" dirty="0"/>
              <a:t> </a:t>
            </a:r>
            <a:r>
              <a:rPr lang="en-US" dirty="0" err="1"/>
              <a:t>vấn</a:t>
            </a:r>
            <a:r>
              <a:rPr lang="en-US" dirty="0"/>
              <a:t> </a:t>
            </a:r>
            <a:r>
              <a:rPr lang="en-US" dirty="0" err="1"/>
              <a:t>đề</a:t>
            </a:r>
            <a:endParaRPr lang="en-GB" dirty="0"/>
          </a:p>
        </p:txBody>
      </p:sp>
      <p:sp>
        <p:nvSpPr>
          <p:cNvPr id="3" name="Content Placeholder 2">
            <a:extLst>
              <a:ext uri="{FF2B5EF4-FFF2-40B4-BE49-F238E27FC236}">
                <a16:creationId xmlns:a16="http://schemas.microsoft.com/office/drawing/2014/main" id="{07A696F0-35B8-4A5A-8CBA-F1C2E7A74A92}"/>
              </a:ext>
            </a:extLst>
          </p:cNvPr>
          <p:cNvSpPr>
            <a:spLocks noGrp="1"/>
          </p:cNvSpPr>
          <p:nvPr>
            <p:ph idx="1"/>
          </p:nvPr>
        </p:nvSpPr>
        <p:spPr/>
        <p:txBody>
          <a:bodyPr/>
          <a:lstStyle/>
          <a:p>
            <a:r>
              <a:rPr lang="en-US" dirty="0" err="1"/>
              <a:t>Bán</a:t>
            </a:r>
            <a:r>
              <a:rPr lang="en-US" dirty="0"/>
              <a:t> </a:t>
            </a:r>
            <a:r>
              <a:rPr lang="en-US" dirty="0" err="1"/>
              <a:t>hàng</a:t>
            </a:r>
            <a:r>
              <a:rPr lang="en-US" dirty="0"/>
              <a:t> online </a:t>
            </a:r>
            <a:r>
              <a:rPr lang="en-US" dirty="0" err="1"/>
              <a:t>là</a:t>
            </a:r>
            <a:r>
              <a:rPr lang="en-US" dirty="0"/>
              <a:t> </a:t>
            </a:r>
            <a:r>
              <a:rPr lang="en-US" dirty="0" err="1"/>
              <a:t>xu</a:t>
            </a:r>
            <a:r>
              <a:rPr lang="en-US" dirty="0"/>
              <a:t> </a:t>
            </a:r>
            <a:r>
              <a:rPr lang="en-US" dirty="0" err="1"/>
              <a:t>thế</a:t>
            </a:r>
            <a:r>
              <a:rPr lang="en-US" dirty="0"/>
              <a:t> </a:t>
            </a:r>
            <a:r>
              <a:rPr lang="en-US" dirty="0" err="1"/>
              <a:t>công</a:t>
            </a:r>
            <a:r>
              <a:rPr lang="en-US" dirty="0"/>
              <a:t> </a:t>
            </a:r>
            <a:r>
              <a:rPr lang="en-US" dirty="0" err="1"/>
              <a:t>nghệ</a:t>
            </a:r>
            <a:r>
              <a:rPr lang="en-US" dirty="0"/>
              <a:t> </a:t>
            </a:r>
            <a:r>
              <a:rPr lang="en-US" dirty="0" err="1"/>
              <a:t>của</a:t>
            </a:r>
            <a:r>
              <a:rPr lang="en-US" dirty="0"/>
              <a:t> </a:t>
            </a:r>
            <a:r>
              <a:rPr lang="en-US" dirty="0" err="1"/>
              <a:t>ngày</a:t>
            </a:r>
            <a:r>
              <a:rPr lang="en-US" dirty="0"/>
              <a:t> nay, </a:t>
            </a:r>
            <a:r>
              <a:rPr lang="en-US" dirty="0" err="1"/>
              <a:t>tuy</a:t>
            </a:r>
            <a:r>
              <a:rPr lang="en-US" dirty="0"/>
              <a:t> </a:t>
            </a:r>
            <a:r>
              <a:rPr lang="en-US" dirty="0" err="1"/>
              <a:t>nhiên</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mà</a:t>
            </a:r>
            <a:r>
              <a:rPr lang="en-US" dirty="0"/>
              <a:t> </a:t>
            </a:r>
            <a:r>
              <a:rPr lang="en-US" dirty="0" err="1"/>
              <a:t>kiểm</a:t>
            </a:r>
            <a:r>
              <a:rPr lang="en-US" dirty="0"/>
              <a:t> </a:t>
            </a:r>
            <a:r>
              <a:rPr lang="en-US" dirty="0" err="1"/>
              <a:t>định</a:t>
            </a:r>
            <a:r>
              <a:rPr lang="en-US" dirty="0"/>
              <a:t> đ</a:t>
            </a:r>
            <a:r>
              <a:rPr lang="vi-VN" dirty="0"/>
              <a:t>ư</a:t>
            </a:r>
            <a:r>
              <a:rPr lang="en-US" dirty="0" err="1"/>
              <a:t>ợc</a:t>
            </a:r>
            <a:r>
              <a:rPr lang="en-US" dirty="0"/>
              <a:t> </a:t>
            </a:r>
            <a:r>
              <a:rPr lang="en-US" dirty="0" err="1"/>
              <a:t>chất</a:t>
            </a:r>
            <a:r>
              <a:rPr lang="en-US" dirty="0"/>
              <a:t> l</a:t>
            </a:r>
            <a:r>
              <a:rPr lang="vi-VN" dirty="0"/>
              <a:t>ư</a:t>
            </a:r>
            <a:r>
              <a:rPr lang="en-US" dirty="0" err="1"/>
              <a:t>ợng</a:t>
            </a:r>
            <a:r>
              <a:rPr lang="en-US" dirty="0"/>
              <a:t> </a:t>
            </a:r>
            <a:r>
              <a:rPr lang="en-US" dirty="0" err="1"/>
              <a:t>có</a:t>
            </a:r>
            <a:r>
              <a:rPr lang="en-US" dirty="0"/>
              <a:t> </a:t>
            </a:r>
            <a:r>
              <a:rPr lang="en-US" dirty="0" err="1"/>
              <a:t>đảm</a:t>
            </a:r>
            <a:r>
              <a:rPr lang="en-US" dirty="0"/>
              <a:t> </a:t>
            </a:r>
            <a:r>
              <a:rPr lang="en-US" dirty="0" err="1"/>
              <a:t>bảo</a:t>
            </a:r>
            <a:r>
              <a:rPr lang="en-US" dirty="0"/>
              <a:t> hay </a:t>
            </a:r>
            <a:r>
              <a:rPr lang="en-US" dirty="0" err="1"/>
              <a:t>không</a:t>
            </a:r>
            <a:r>
              <a:rPr lang="en-US" dirty="0"/>
              <a:t>. </a:t>
            </a:r>
            <a:r>
              <a:rPr lang="en-US" dirty="0" err="1"/>
              <a:t>Đặc</a:t>
            </a:r>
            <a:r>
              <a:rPr lang="en-US" dirty="0"/>
              <a:t> </a:t>
            </a:r>
            <a:r>
              <a:rPr lang="en-US" dirty="0" err="1"/>
              <a:t>biệt</a:t>
            </a:r>
            <a:r>
              <a:rPr lang="en-US" dirty="0"/>
              <a:t> </a:t>
            </a:r>
            <a:r>
              <a:rPr lang="en-US" dirty="0" err="1"/>
              <a:t>với</a:t>
            </a:r>
            <a:r>
              <a:rPr lang="en-US" dirty="0"/>
              <a:t> </a:t>
            </a:r>
            <a:r>
              <a:rPr lang="en-US" dirty="0" err="1"/>
              <a:t>các</a:t>
            </a:r>
            <a:r>
              <a:rPr lang="en-US" dirty="0"/>
              <a:t> </a:t>
            </a:r>
            <a:r>
              <a:rPr lang="en-US" dirty="0" err="1"/>
              <a:t>mặt</a:t>
            </a:r>
            <a:r>
              <a:rPr lang="en-US" dirty="0"/>
              <a:t> </a:t>
            </a:r>
            <a:r>
              <a:rPr lang="en-US" dirty="0" err="1"/>
              <a:t>hàng</a:t>
            </a:r>
            <a:r>
              <a:rPr lang="en-US" dirty="0"/>
              <a:t> </a:t>
            </a:r>
            <a:r>
              <a:rPr lang="en-US" dirty="0" err="1"/>
              <a:t>đắt</a:t>
            </a:r>
            <a:r>
              <a:rPr lang="en-US" dirty="0"/>
              <a:t> </a:t>
            </a:r>
            <a:r>
              <a:rPr lang="en-US" dirty="0" err="1"/>
              <a:t>tiền</a:t>
            </a:r>
            <a:r>
              <a:rPr lang="en-US" dirty="0"/>
              <a:t> </a:t>
            </a:r>
            <a:r>
              <a:rPr lang="en-US" dirty="0" err="1"/>
              <a:t>nh</a:t>
            </a:r>
            <a:r>
              <a:rPr lang="vi-VN" dirty="0"/>
              <a:t>ư</a:t>
            </a:r>
            <a:r>
              <a:rPr lang="en-US" dirty="0"/>
              <a:t> </a:t>
            </a:r>
            <a:r>
              <a:rPr lang="en-US" dirty="0" err="1"/>
              <a:t>đtdđ</a:t>
            </a:r>
            <a:r>
              <a:rPr lang="en-US" dirty="0"/>
              <a:t> </a:t>
            </a:r>
            <a:r>
              <a:rPr lang="en-US" dirty="0" err="1"/>
              <a:t>thì</a:t>
            </a:r>
            <a:r>
              <a:rPr lang="en-US" dirty="0"/>
              <a:t> </a:t>
            </a:r>
            <a:r>
              <a:rPr lang="en-US" dirty="0" err="1"/>
              <a:t>có</a:t>
            </a:r>
            <a:r>
              <a:rPr lang="en-US" dirty="0"/>
              <a:t> </a:t>
            </a:r>
            <a:r>
              <a:rPr lang="en-US" dirty="0" err="1"/>
              <a:t>nhan</a:t>
            </a:r>
            <a:r>
              <a:rPr lang="en-US" dirty="0"/>
              <a:t> </a:t>
            </a:r>
            <a:r>
              <a:rPr lang="en-US" dirty="0" err="1"/>
              <a:t>nhản</a:t>
            </a:r>
            <a:r>
              <a:rPr lang="en-US" dirty="0"/>
              <a:t> ở </a:t>
            </a:r>
            <a:r>
              <a:rPr lang="en-US" dirty="0" err="1"/>
              <a:t>khăp</a:t>
            </a:r>
            <a:r>
              <a:rPr lang="en-US" dirty="0"/>
              <a:t> </a:t>
            </a:r>
            <a:r>
              <a:rPr lang="en-US" dirty="0" err="1"/>
              <a:t>mọi</a:t>
            </a:r>
            <a:r>
              <a:rPr lang="en-US" dirty="0"/>
              <a:t> n</a:t>
            </a:r>
            <a:r>
              <a:rPr lang="vi-VN" dirty="0"/>
              <a:t>ơ</a:t>
            </a:r>
            <a:r>
              <a:rPr lang="en-US" dirty="0" err="1"/>
              <a:t>i</a:t>
            </a:r>
            <a:r>
              <a:rPr lang="en-US" dirty="0"/>
              <a:t>, </a:t>
            </a:r>
            <a:r>
              <a:rPr lang="en-US" dirty="0" err="1"/>
              <a:t>và</a:t>
            </a:r>
            <a:r>
              <a:rPr lang="en-US" dirty="0"/>
              <a:t> </a:t>
            </a:r>
            <a:r>
              <a:rPr lang="en-US" dirty="0" err="1"/>
              <a:t>việc</a:t>
            </a:r>
            <a:r>
              <a:rPr lang="en-US" dirty="0"/>
              <a:t> </a:t>
            </a:r>
            <a:r>
              <a:rPr lang="en-US" dirty="0" err="1"/>
              <a:t>lựa</a:t>
            </a:r>
            <a:r>
              <a:rPr lang="en-US" dirty="0"/>
              <a:t> </a:t>
            </a:r>
            <a:r>
              <a:rPr lang="en-US" dirty="0" err="1"/>
              <a:t>chọn</a:t>
            </a:r>
            <a:r>
              <a:rPr lang="en-US" dirty="0"/>
              <a:t> </a:t>
            </a:r>
            <a:r>
              <a:rPr lang="en-US" dirty="0" err="1"/>
              <a:t>mua</a:t>
            </a:r>
            <a:r>
              <a:rPr lang="en-US" dirty="0"/>
              <a:t> ở </a:t>
            </a:r>
            <a:r>
              <a:rPr lang="en-US" dirty="0" err="1"/>
              <a:t>đâu</a:t>
            </a:r>
            <a:r>
              <a:rPr lang="en-US" dirty="0"/>
              <a:t>, </a:t>
            </a:r>
            <a:r>
              <a:rPr lang="en-US" dirty="0" err="1"/>
              <a:t>mua</a:t>
            </a:r>
            <a:r>
              <a:rPr lang="en-US" dirty="0"/>
              <a:t> </a:t>
            </a:r>
            <a:r>
              <a:rPr lang="en-US" dirty="0" err="1"/>
              <a:t>hãng</a:t>
            </a:r>
            <a:r>
              <a:rPr lang="en-US" dirty="0"/>
              <a:t> </a:t>
            </a:r>
            <a:r>
              <a:rPr lang="en-US" dirty="0" err="1"/>
              <a:t>gì</a:t>
            </a:r>
            <a:r>
              <a:rPr lang="en-US" dirty="0"/>
              <a:t> </a:t>
            </a:r>
            <a:r>
              <a:rPr lang="en-US" dirty="0" err="1"/>
              <a:t>cho</a:t>
            </a:r>
            <a:r>
              <a:rPr lang="en-US" dirty="0"/>
              <a:t> </a:t>
            </a:r>
            <a:r>
              <a:rPr lang="en-US" dirty="0" err="1"/>
              <a:t>tốt</a:t>
            </a:r>
            <a:r>
              <a:rPr lang="en-US" dirty="0"/>
              <a:t> </a:t>
            </a:r>
            <a:r>
              <a:rPr lang="en-US" dirty="0" err="1"/>
              <a:t>trở</a:t>
            </a:r>
            <a:r>
              <a:rPr lang="en-US" dirty="0"/>
              <a:t> </a:t>
            </a:r>
            <a:r>
              <a:rPr lang="en-US" dirty="0" err="1"/>
              <a:t>thành</a:t>
            </a:r>
            <a:r>
              <a:rPr lang="en-US" dirty="0"/>
              <a:t> </a:t>
            </a:r>
            <a:r>
              <a:rPr lang="en-US" dirty="0" err="1"/>
              <a:t>mối</a:t>
            </a:r>
            <a:r>
              <a:rPr lang="en-US" dirty="0"/>
              <a:t> </a:t>
            </a:r>
            <a:r>
              <a:rPr lang="en-US" dirty="0" err="1"/>
              <a:t>quan</a:t>
            </a:r>
            <a:r>
              <a:rPr lang="en-US" dirty="0"/>
              <a:t> </a:t>
            </a:r>
            <a:r>
              <a:rPr lang="en-US" dirty="0" err="1"/>
              <a:t>tâm</a:t>
            </a:r>
            <a:r>
              <a:rPr lang="en-US" dirty="0"/>
              <a:t> </a:t>
            </a:r>
            <a:r>
              <a:rPr lang="en-US" dirty="0" err="1"/>
              <a:t>lớn</a:t>
            </a:r>
            <a:r>
              <a:rPr lang="en-US" dirty="0"/>
              <a:t> </a:t>
            </a:r>
            <a:r>
              <a:rPr lang="en-US" dirty="0" err="1"/>
              <a:t>cho</a:t>
            </a:r>
            <a:r>
              <a:rPr lang="en-US" dirty="0"/>
              <a:t> ng</a:t>
            </a:r>
            <a:r>
              <a:rPr lang="vi-VN" dirty="0"/>
              <a:t>ư</a:t>
            </a:r>
            <a:r>
              <a:rPr lang="en-US" dirty="0" err="1"/>
              <a:t>ời</a:t>
            </a:r>
            <a:r>
              <a:rPr lang="en-US" dirty="0"/>
              <a:t> </a:t>
            </a:r>
            <a:r>
              <a:rPr lang="en-US" dirty="0" err="1"/>
              <a:t>dùng</a:t>
            </a:r>
            <a:r>
              <a:rPr lang="en-US" dirty="0"/>
              <a:t>.</a:t>
            </a:r>
          </a:p>
          <a:p>
            <a:r>
              <a:rPr lang="en-US" dirty="0" err="1"/>
              <a:t>Một</a:t>
            </a:r>
            <a:r>
              <a:rPr lang="en-US" dirty="0"/>
              <a:t> </a:t>
            </a:r>
            <a:r>
              <a:rPr lang="en-US" dirty="0" err="1"/>
              <a:t>trong</a:t>
            </a:r>
            <a:r>
              <a:rPr lang="en-US" dirty="0"/>
              <a:t> </a:t>
            </a:r>
            <a:r>
              <a:rPr lang="en-US" dirty="0" err="1"/>
              <a:t>những</a:t>
            </a:r>
            <a:r>
              <a:rPr lang="en-US" dirty="0"/>
              <a:t> </a:t>
            </a:r>
            <a:r>
              <a:rPr lang="en-US" dirty="0" err="1"/>
              <a:t>cách</a:t>
            </a:r>
            <a:r>
              <a:rPr lang="en-US" dirty="0"/>
              <a:t> </a:t>
            </a:r>
            <a:r>
              <a:rPr lang="en-US" dirty="0" err="1"/>
              <a:t>để</a:t>
            </a:r>
            <a:r>
              <a:rPr lang="en-US" dirty="0"/>
              <a:t> </a:t>
            </a:r>
            <a:r>
              <a:rPr lang="en-US" dirty="0" err="1"/>
              <a:t>quyết</a:t>
            </a:r>
            <a:r>
              <a:rPr lang="en-US" dirty="0"/>
              <a:t> </a:t>
            </a:r>
            <a:r>
              <a:rPr lang="en-US" dirty="0" err="1"/>
              <a:t>định</a:t>
            </a:r>
            <a:r>
              <a:rPr lang="en-US" dirty="0"/>
              <a:t> </a:t>
            </a:r>
            <a:r>
              <a:rPr lang="en-US" dirty="0" err="1"/>
              <a:t>có</a:t>
            </a:r>
            <a:r>
              <a:rPr lang="en-US" dirty="0"/>
              <a:t> </a:t>
            </a:r>
            <a:r>
              <a:rPr lang="en-US" dirty="0" err="1"/>
              <a:t>nên</a:t>
            </a:r>
            <a:r>
              <a:rPr lang="en-US" dirty="0"/>
              <a:t> </a:t>
            </a:r>
            <a:r>
              <a:rPr lang="en-US" dirty="0" err="1"/>
              <a:t>mua</a:t>
            </a:r>
            <a:r>
              <a:rPr lang="en-US" dirty="0"/>
              <a:t> hay </a:t>
            </a:r>
            <a:r>
              <a:rPr lang="en-US" dirty="0" err="1"/>
              <a:t>không</a:t>
            </a:r>
            <a:r>
              <a:rPr lang="en-US" dirty="0"/>
              <a:t> </a:t>
            </a:r>
            <a:r>
              <a:rPr lang="en-US" dirty="0" err="1"/>
              <a:t>là</a:t>
            </a:r>
            <a:r>
              <a:rPr lang="en-US" dirty="0"/>
              <a:t> </a:t>
            </a:r>
            <a:r>
              <a:rPr lang="en-US" dirty="0" err="1"/>
              <a:t>dựa</a:t>
            </a:r>
            <a:r>
              <a:rPr lang="en-US" dirty="0"/>
              <a:t> </a:t>
            </a:r>
            <a:r>
              <a:rPr lang="en-US" dirty="0" err="1"/>
              <a:t>vào</a:t>
            </a:r>
            <a:r>
              <a:rPr lang="en-US" dirty="0"/>
              <a:t> feedback </a:t>
            </a:r>
            <a:r>
              <a:rPr lang="en-US" dirty="0" err="1"/>
              <a:t>từ</a:t>
            </a:r>
            <a:r>
              <a:rPr lang="en-US" dirty="0"/>
              <a:t> </a:t>
            </a:r>
            <a:r>
              <a:rPr lang="en-US" dirty="0" err="1"/>
              <a:t>những</a:t>
            </a:r>
            <a:r>
              <a:rPr lang="en-US" dirty="0"/>
              <a:t> ng</a:t>
            </a:r>
            <a:r>
              <a:rPr lang="vi-VN" dirty="0"/>
              <a:t>ư</a:t>
            </a:r>
            <a:r>
              <a:rPr lang="en-US" dirty="0" err="1"/>
              <a:t>ời</a:t>
            </a:r>
            <a:r>
              <a:rPr lang="en-US" dirty="0"/>
              <a:t> </a:t>
            </a:r>
            <a:r>
              <a:rPr lang="en-US" dirty="0" err="1"/>
              <a:t>đã</a:t>
            </a:r>
            <a:r>
              <a:rPr lang="en-US" dirty="0"/>
              <a:t> </a:t>
            </a:r>
            <a:r>
              <a:rPr lang="en-US" dirty="0" err="1"/>
              <a:t>mua</a:t>
            </a:r>
            <a:r>
              <a:rPr lang="en-US" dirty="0"/>
              <a:t> tr</a:t>
            </a:r>
            <a:r>
              <a:rPr lang="vi-VN" dirty="0"/>
              <a:t>ư</a:t>
            </a:r>
            <a:r>
              <a:rPr lang="en-US" dirty="0" err="1"/>
              <a:t>ớc</a:t>
            </a:r>
            <a:r>
              <a:rPr lang="en-US" dirty="0"/>
              <a:t>, </a:t>
            </a:r>
            <a:r>
              <a:rPr lang="en-US" dirty="0" err="1"/>
              <a:t>tuy</a:t>
            </a:r>
            <a:r>
              <a:rPr lang="en-US" dirty="0"/>
              <a:t> </a:t>
            </a:r>
            <a:r>
              <a:rPr lang="en-US" dirty="0" err="1"/>
              <a:t>nhiên</a:t>
            </a:r>
            <a:r>
              <a:rPr lang="en-US" dirty="0"/>
              <a:t> </a:t>
            </a:r>
            <a:r>
              <a:rPr lang="en-US" dirty="0" err="1"/>
              <a:t>số</a:t>
            </a:r>
            <a:r>
              <a:rPr lang="en-US" dirty="0"/>
              <a:t> feedback </a:t>
            </a:r>
            <a:r>
              <a:rPr lang="en-US" dirty="0" err="1"/>
              <a:t>lớn</a:t>
            </a:r>
            <a:r>
              <a:rPr lang="en-US" dirty="0"/>
              <a:t> </a:t>
            </a:r>
            <a:r>
              <a:rPr lang="en-US" dirty="0" err="1"/>
              <a:t>và</a:t>
            </a:r>
            <a:r>
              <a:rPr lang="en-US" dirty="0"/>
              <a:t> </a:t>
            </a:r>
            <a:r>
              <a:rPr lang="en-US" dirty="0" err="1"/>
              <a:t>không</a:t>
            </a:r>
            <a:r>
              <a:rPr lang="en-US" dirty="0"/>
              <a:t> </a:t>
            </a:r>
            <a:r>
              <a:rPr lang="en-US" dirty="0" err="1"/>
              <a:t>có</a:t>
            </a:r>
            <a:r>
              <a:rPr lang="en-US" dirty="0"/>
              <a:t> </a:t>
            </a:r>
            <a:r>
              <a:rPr lang="en-US" dirty="0" err="1"/>
              <a:t>nhân</a:t>
            </a:r>
            <a:r>
              <a:rPr lang="en-US" dirty="0"/>
              <a:t> </a:t>
            </a:r>
            <a:r>
              <a:rPr lang="en-US" dirty="0" err="1"/>
              <a:t>lực</a:t>
            </a:r>
            <a:r>
              <a:rPr lang="en-US" dirty="0"/>
              <a:t> </a:t>
            </a:r>
            <a:r>
              <a:rPr lang="en-US" dirty="0" err="1"/>
              <a:t>để</a:t>
            </a:r>
            <a:r>
              <a:rPr lang="en-US" dirty="0"/>
              <a:t> </a:t>
            </a:r>
            <a:r>
              <a:rPr lang="en-US" dirty="0" err="1"/>
              <a:t>thống</a:t>
            </a:r>
            <a:r>
              <a:rPr lang="en-US" dirty="0"/>
              <a:t> </a:t>
            </a:r>
            <a:r>
              <a:rPr lang="en-US" dirty="0" err="1"/>
              <a:t>kê</a:t>
            </a:r>
            <a:r>
              <a:rPr lang="en-US" dirty="0"/>
              <a:t> đ</a:t>
            </a:r>
            <a:r>
              <a:rPr lang="vi-VN" dirty="0"/>
              <a:t>ư</a:t>
            </a:r>
            <a:r>
              <a:rPr lang="en-US" dirty="0" err="1"/>
              <a:t>ợc</a:t>
            </a:r>
            <a:r>
              <a:rPr lang="en-US" dirty="0"/>
              <a:t> </a:t>
            </a:r>
            <a:r>
              <a:rPr lang="en-US" dirty="0" err="1"/>
              <a:t>hết</a:t>
            </a:r>
            <a:r>
              <a:rPr lang="en-US" dirty="0"/>
              <a:t> </a:t>
            </a:r>
            <a:r>
              <a:rPr lang="en-US" dirty="0" err="1"/>
              <a:t>nên</a:t>
            </a:r>
            <a:r>
              <a:rPr lang="en-US" dirty="0"/>
              <a:t> </a:t>
            </a:r>
            <a:r>
              <a:rPr lang="en-US" dirty="0" err="1"/>
              <a:t>áp</a:t>
            </a:r>
            <a:r>
              <a:rPr lang="en-US" dirty="0"/>
              <a:t> </a:t>
            </a:r>
            <a:r>
              <a:rPr lang="en-US" dirty="0" err="1"/>
              <a:t>dụng</a:t>
            </a:r>
            <a:r>
              <a:rPr lang="en-US" dirty="0"/>
              <a:t> machine learning </a:t>
            </a:r>
            <a:r>
              <a:rPr lang="en-US" dirty="0" err="1"/>
              <a:t>trong</a:t>
            </a:r>
            <a:r>
              <a:rPr lang="en-US" dirty="0"/>
              <a:t> </a:t>
            </a:r>
            <a:r>
              <a:rPr lang="en-US" dirty="0" err="1"/>
              <a:t>việc</a:t>
            </a:r>
            <a:r>
              <a:rPr lang="en-US" dirty="0"/>
              <a:t> </a:t>
            </a:r>
            <a:r>
              <a:rPr lang="en-US" dirty="0" err="1"/>
              <a:t>phân</a:t>
            </a:r>
            <a:r>
              <a:rPr lang="en-US" dirty="0"/>
              <a:t> </a:t>
            </a:r>
            <a:r>
              <a:rPr lang="en-US" dirty="0" err="1"/>
              <a:t>loại</a:t>
            </a:r>
            <a:r>
              <a:rPr lang="en-US" dirty="0"/>
              <a:t> feedback </a:t>
            </a:r>
            <a:r>
              <a:rPr lang="en-US" dirty="0" err="1"/>
              <a:t>của</a:t>
            </a:r>
            <a:r>
              <a:rPr lang="en-US" dirty="0"/>
              <a:t> </a:t>
            </a:r>
            <a:r>
              <a:rPr lang="en-US" dirty="0" err="1"/>
              <a:t>khách</a:t>
            </a:r>
            <a:r>
              <a:rPr lang="en-US" dirty="0"/>
              <a:t> </a:t>
            </a:r>
            <a:r>
              <a:rPr lang="en-US" dirty="0" err="1"/>
              <a:t>hàng</a:t>
            </a:r>
            <a:r>
              <a:rPr lang="en-US" dirty="0"/>
              <a:t> </a:t>
            </a:r>
            <a:r>
              <a:rPr lang="en-US" dirty="0" err="1"/>
              <a:t>là</a:t>
            </a:r>
            <a:r>
              <a:rPr lang="en-US" dirty="0"/>
              <a:t> </a:t>
            </a:r>
            <a:r>
              <a:rPr lang="en-US" dirty="0" err="1"/>
              <a:t>một</a:t>
            </a:r>
            <a:r>
              <a:rPr lang="en-US" dirty="0"/>
              <a:t> </a:t>
            </a:r>
            <a:r>
              <a:rPr lang="en-US" dirty="0" err="1"/>
              <a:t>việc</a:t>
            </a:r>
            <a:r>
              <a:rPr lang="en-US" dirty="0"/>
              <a:t> đ</a:t>
            </a:r>
            <a:r>
              <a:rPr lang="vi-VN" dirty="0"/>
              <a:t>ơ</a:t>
            </a:r>
            <a:r>
              <a:rPr lang="en-US" dirty="0"/>
              <a:t>n </a:t>
            </a:r>
            <a:r>
              <a:rPr lang="en-US" dirty="0" err="1"/>
              <a:t>giản</a:t>
            </a:r>
            <a:r>
              <a:rPr lang="en-US" dirty="0"/>
              <a:t> </a:t>
            </a:r>
            <a:r>
              <a:rPr lang="en-US" dirty="0" err="1"/>
              <a:t>và</a:t>
            </a:r>
            <a:r>
              <a:rPr lang="en-US" dirty="0"/>
              <a:t> </a:t>
            </a:r>
            <a:r>
              <a:rPr lang="en-US" dirty="0" err="1"/>
              <a:t>hiệu</a:t>
            </a:r>
            <a:r>
              <a:rPr lang="en-US" dirty="0"/>
              <a:t> </a:t>
            </a:r>
            <a:r>
              <a:rPr lang="en-US" dirty="0" err="1"/>
              <a:t>quả</a:t>
            </a:r>
            <a:r>
              <a:rPr lang="en-US" dirty="0"/>
              <a:t>.</a:t>
            </a:r>
            <a:endParaRPr lang="en-GB" dirty="0"/>
          </a:p>
        </p:txBody>
      </p:sp>
      <p:sp>
        <p:nvSpPr>
          <p:cNvPr id="4" name="Slide Number Placeholder 3">
            <a:extLst>
              <a:ext uri="{FF2B5EF4-FFF2-40B4-BE49-F238E27FC236}">
                <a16:creationId xmlns:a16="http://schemas.microsoft.com/office/drawing/2014/main" id="{038BE944-AAE6-4931-9FBB-CD232D3DAB5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751857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4229100" y="332390"/>
            <a:ext cx="4680008"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2: Vectorization </a:t>
            </a:r>
            <a:r>
              <a:rPr lang="en-US" sz="2000" dirty="0" err="1"/>
              <a:t>bằng</a:t>
            </a:r>
            <a:r>
              <a:rPr lang="en-US" sz="2000" dirty="0"/>
              <a:t>  TF- </a:t>
            </a:r>
            <a:r>
              <a:rPr lang="en-US" sz="2000" dirty="0" err="1"/>
              <a:t>IDF</a:t>
            </a:r>
            <a:r>
              <a:rPr lang="en-US" sz="2000" dirty="0"/>
              <a:t> </a:t>
            </a:r>
            <a:r>
              <a:rPr lang="en-US" sz="2000" dirty="0" err="1"/>
              <a:t>cho</a:t>
            </a:r>
            <a:r>
              <a:rPr lang="en-US" sz="2000" dirty="0"/>
              <a:t> </a:t>
            </a:r>
            <a:r>
              <a:rPr lang="en-US" sz="2000" dirty="0" err="1"/>
              <a:t>SVM</a:t>
            </a:r>
            <a:r>
              <a:rPr lang="en-US" sz="2000" dirty="0"/>
              <a:t> </a:t>
            </a:r>
            <a:r>
              <a:rPr lang="en-US" sz="2000" dirty="0" err="1"/>
              <a:t>classifer</a:t>
            </a:r>
            <a:r>
              <a:rPr lang="en-US" sz="2000" dirty="0"/>
              <a:t> </a:t>
            </a:r>
            <a:r>
              <a:rPr lang="en-US" sz="2000" dirty="0" err="1"/>
              <a:t>và</a:t>
            </a:r>
            <a:r>
              <a:rPr lang="en-US" sz="2000" dirty="0"/>
              <a:t> NB </a:t>
            </a:r>
            <a:r>
              <a:rPr lang="en-US" sz="2000" dirty="0" err="1"/>
              <a:t>classifer</a:t>
            </a:r>
            <a:endParaRPr lang="en-US" sz="2000" dirty="0"/>
          </a:p>
        </p:txBody>
      </p:sp>
      <p:pic>
        <p:nvPicPr>
          <p:cNvPr id="8" name="Picture 7">
            <a:extLst>
              <a:ext uri="{FF2B5EF4-FFF2-40B4-BE49-F238E27FC236}">
                <a16:creationId xmlns:a16="http://schemas.microsoft.com/office/drawing/2014/main" id="{3A956FFE-D9F8-4C1D-B43C-68FF46FF1F98}"/>
              </a:ext>
            </a:extLst>
          </p:cNvPr>
          <p:cNvPicPr>
            <a:picLocks noChangeAspect="1"/>
          </p:cNvPicPr>
          <p:nvPr/>
        </p:nvPicPr>
        <p:blipFill>
          <a:blip r:embed="rId2"/>
          <a:stretch>
            <a:fillRect/>
          </a:stretch>
        </p:blipFill>
        <p:spPr>
          <a:xfrm>
            <a:off x="6784948" y="4670284"/>
            <a:ext cx="3448050" cy="790575"/>
          </a:xfrm>
          <a:prstGeom prst="rect">
            <a:avLst/>
          </a:prstGeom>
        </p:spPr>
      </p:pic>
      <p:pic>
        <p:nvPicPr>
          <p:cNvPr id="10" name="Picture 9">
            <a:extLst>
              <a:ext uri="{FF2B5EF4-FFF2-40B4-BE49-F238E27FC236}">
                <a16:creationId xmlns:a16="http://schemas.microsoft.com/office/drawing/2014/main" id="{7288A9A2-31CA-4B65-975A-38461D704D48}"/>
              </a:ext>
            </a:extLst>
          </p:cNvPr>
          <p:cNvPicPr>
            <a:picLocks noChangeAspect="1"/>
          </p:cNvPicPr>
          <p:nvPr/>
        </p:nvPicPr>
        <p:blipFill>
          <a:blip r:embed="rId3"/>
          <a:stretch>
            <a:fillRect/>
          </a:stretch>
        </p:blipFill>
        <p:spPr>
          <a:xfrm>
            <a:off x="4094876" y="2843495"/>
            <a:ext cx="1270233" cy="1929468"/>
          </a:xfrm>
          <a:prstGeom prst="rect">
            <a:avLst/>
          </a:prstGeom>
        </p:spPr>
      </p:pic>
      <p:pic>
        <p:nvPicPr>
          <p:cNvPr id="17" name="Picture 16">
            <a:extLst>
              <a:ext uri="{FF2B5EF4-FFF2-40B4-BE49-F238E27FC236}">
                <a16:creationId xmlns:a16="http://schemas.microsoft.com/office/drawing/2014/main" id="{2A70892A-ACB2-4D51-8FA0-BD6A236F3FD3}"/>
              </a:ext>
            </a:extLst>
          </p:cNvPr>
          <p:cNvPicPr>
            <a:picLocks noChangeAspect="1"/>
          </p:cNvPicPr>
          <p:nvPr/>
        </p:nvPicPr>
        <p:blipFill>
          <a:blip r:embed="rId4"/>
          <a:stretch>
            <a:fillRect/>
          </a:stretch>
        </p:blipFill>
        <p:spPr>
          <a:xfrm>
            <a:off x="4094876" y="4898466"/>
            <a:ext cx="816757" cy="1283475"/>
          </a:xfrm>
          <a:prstGeom prst="rect">
            <a:avLst/>
          </a:prstGeom>
        </p:spPr>
      </p:pic>
      <p:sp>
        <p:nvSpPr>
          <p:cNvPr id="18" name="Rectangle 17">
            <a:extLst>
              <a:ext uri="{FF2B5EF4-FFF2-40B4-BE49-F238E27FC236}">
                <a16:creationId xmlns:a16="http://schemas.microsoft.com/office/drawing/2014/main" id="{245E05BB-71BF-46C0-9422-0F45A2FCD496}"/>
              </a:ext>
            </a:extLst>
          </p:cNvPr>
          <p:cNvSpPr/>
          <p:nvPr/>
        </p:nvSpPr>
        <p:spPr>
          <a:xfrm>
            <a:off x="3765648" y="2195025"/>
            <a:ext cx="1402671"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Tập</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từ</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vựng</a:t>
            </a:r>
            <a:endParaRPr lang="en-US" dirty="0"/>
          </a:p>
        </p:txBody>
      </p:sp>
      <p:sp>
        <p:nvSpPr>
          <p:cNvPr id="21" name="Rectangle 20">
            <a:extLst>
              <a:ext uri="{FF2B5EF4-FFF2-40B4-BE49-F238E27FC236}">
                <a16:creationId xmlns:a16="http://schemas.microsoft.com/office/drawing/2014/main" id="{FC77027C-800C-458F-BD0F-68B1197D6E6B}"/>
              </a:ext>
            </a:extLst>
          </p:cNvPr>
          <p:cNvSpPr/>
          <p:nvPr/>
        </p:nvSpPr>
        <p:spPr>
          <a:xfrm>
            <a:off x="6784947" y="2211762"/>
            <a:ext cx="2719779"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Trước</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khi</a:t>
            </a:r>
            <a:r>
              <a:rPr lang="en-US" dirty="0">
                <a:ln w="0"/>
                <a:solidFill>
                  <a:schemeClr val="tx1"/>
                </a:solidFill>
                <a:effectLst>
                  <a:outerShdw blurRad="38100" dist="19050" dir="2700000" algn="tl" rotWithShape="0">
                    <a:schemeClr val="dk1">
                      <a:alpha val="40000"/>
                    </a:schemeClr>
                  </a:outerShdw>
                </a:effectLst>
              </a:rPr>
              <a:t> vectorization</a:t>
            </a:r>
            <a:endParaRPr lang="en-US" dirty="0"/>
          </a:p>
        </p:txBody>
      </p:sp>
      <p:sp>
        <p:nvSpPr>
          <p:cNvPr id="22" name="Rectangle 21">
            <a:extLst>
              <a:ext uri="{FF2B5EF4-FFF2-40B4-BE49-F238E27FC236}">
                <a16:creationId xmlns:a16="http://schemas.microsoft.com/office/drawing/2014/main" id="{B2E26BFE-8ED6-435E-9296-35EC2BD7206D}"/>
              </a:ext>
            </a:extLst>
          </p:cNvPr>
          <p:cNvSpPr/>
          <p:nvPr/>
        </p:nvSpPr>
        <p:spPr>
          <a:xfrm>
            <a:off x="6758384" y="4099989"/>
            <a:ext cx="2719779"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sau</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khi</a:t>
            </a:r>
            <a:r>
              <a:rPr lang="en-US" dirty="0">
                <a:ln w="0"/>
                <a:solidFill>
                  <a:schemeClr val="tx1"/>
                </a:solidFill>
                <a:effectLst>
                  <a:outerShdw blurRad="38100" dist="19050" dir="2700000" algn="tl" rotWithShape="0">
                    <a:schemeClr val="dk1">
                      <a:alpha val="40000"/>
                    </a:schemeClr>
                  </a:outerShdw>
                </a:effectLst>
              </a:rPr>
              <a:t> vectorization</a:t>
            </a:r>
            <a:endParaRPr lang="en-US" dirty="0"/>
          </a:p>
        </p:txBody>
      </p:sp>
      <p:pic>
        <p:nvPicPr>
          <p:cNvPr id="5" name="Picture 4">
            <a:extLst>
              <a:ext uri="{FF2B5EF4-FFF2-40B4-BE49-F238E27FC236}">
                <a16:creationId xmlns:a16="http://schemas.microsoft.com/office/drawing/2014/main" id="{D29B3C8A-D13D-4A5B-BA50-4C230DE96885}"/>
              </a:ext>
            </a:extLst>
          </p:cNvPr>
          <p:cNvPicPr>
            <a:picLocks noChangeAspect="1"/>
          </p:cNvPicPr>
          <p:nvPr/>
        </p:nvPicPr>
        <p:blipFill>
          <a:blip r:embed="rId5"/>
          <a:stretch>
            <a:fillRect/>
          </a:stretch>
        </p:blipFill>
        <p:spPr>
          <a:xfrm>
            <a:off x="5340381" y="2911135"/>
            <a:ext cx="6337183" cy="332316"/>
          </a:xfrm>
          <a:prstGeom prst="rect">
            <a:avLst/>
          </a:prstGeom>
        </p:spPr>
      </p:pic>
      <p:sp>
        <p:nvSpPr>
          <p:cNvPr id="6" name="Slide Number Placeholder 5">
            <a:extLst>
              <a:ext uri="{FF2B5EF4-FFF2-40B4-BE49-F238E27FC236}">
                <a16:creationId xmlns:a16="http://schemas.microsoft.com/office/drawing/2014/main" id="{F3696E8E-F762-4ABF-A13A-E440F92484D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211469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DBE12EA-C46C-4ACE-B960-16B8222D84C9}"/>
              </a:ext>
            </a:extLst>
          </p:cNvPr>
          <p:cNvSpPr>
            <a:spLocks noGrp="1"/>
          </p:cNvSpPr>
          <p:nvPr>
            <p:ph idx="1"/>
          </p:nvPr>
        </p:nvSpPr>
        <p:spPr/>
        <p:txBody>
          <a:bodyPr/>
          <a:lstStyle/>
          <a:p>
            <a:endParaRPr lang="en-US" dirty="0"/>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9267" y="864108"/>
            <a:ext cx="3846985"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 đ</a:t>
            </a:r>
            <a:r>
              <a:rPr lang="vi-VN" sz="2000" dirty="0"/>
              <a:t>ơ</a:t>
            </a:r>
            <a:r>
              <a:rPr lang="en-US" sz="2000" dirty="0"/>
              <a:t>n </a:t>
            </a:r>
            <a:r>
              <a:rPr lang="en-US" sz="2000" dirty="0" err="1"/>
              <a:t>giản</a:t>
            </a:r>
            <a:endParaRPr lang="en-US" sz="2000" dirty="0"/>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1432CE94-A501-4E94-9557-4A1AE044CD2F}"/>
              </a:ext>
            </a:extLst>
          </p:cNvPr>
          <p:cNvSpPr txBox="1"/>
          <p:nvPr/>
        </p:nvSpPr>
        <p:spPr>
          <a:xfrm>
            <a:off x="3947224" y="1794833"/>
            <a:ext cx="4980373" cy="646331"/>
          </a:xfrm>
          <a:prstGeom prst="rect">
            <a:avLst/>
          </a:prstGeom>
          <a:noFill/>
        </p:spPr>
        <p:txBody>
          <a:bodyPr wrap="square" rtlCol="0">
            <a:spAutoFit/>
          </a:bodyPr>
          <a:lstStyle/>
          <a:p>
            <a:pPr marL="285750" indent="-285750">
              <a:buFont typeface="Arial" panose="020B0604020202020204" pitchFamily="34" charset="0"/>
              <a:buChar char="•"/>
            </a:pPr>
            <a:r>
              <a:rPr lang="en-US" dirty="0"/>
              <a:t>Split train </a:t>
            </a:r>
            <a:r>
              <a:rPr lang="en-US" dirty="0" err="1"/>
              <a:t>và</a:t>
            </a:r>
            <a:r>
              <a:rPr lang="en-US" dirty="0"/>
              <a:t> test </a:t>
            </a:r>
            <a:r>
              <a:rPr lang="en-US" dirty="0" err="1"/>
              <a:t>theo</a:t>
            </a:r>
            <a:r>
              <a:rPr lang="en-US" dirty="0"/>
              <a:t> </a:t>
            </a:r>
            <a:r>
              <a:rPr lang="en-US" dirty="0" err="1"/>
              <a:t>tỉ</a:t>
            </a:r>
            <a:r>
              <a:rPr lang="en-US" dirty="0"/>
              <a:t> </a:t>
            </a:r>
            <a:r>
              <a:rPr lang="en-US" dirty="0" err="1"/>
              <a:t>lệ</a:t>
            </a:r>
            <a:r>
              <a:rPr lang="en-US" dirty="0"/>
              <a:t> 7:3</a:t>
            </a:r>
          </a:p>
          <a:p>
            <a:endParaRPr lang="en-US" dirty="0"/>
          </a:p>
        </p:txBody>
      </p:sp>
      <p:sp>
        <p:nvSpPr>
          <p:cNvPr id="3" name="Slide Number Placeholder 2">
            <a:extLst>
              <a:ext uri="{FF2B5EF4-FFF2-40B4-BE49-F238E27FC236}">
                <a16:creationId xmlns:a16="http://schemas.microsoft.com/office/drawing/2014/main" id="{55885562-055B-4A52-9CF0-CB4F42EA5074}"/>
              </a:ext>
            </a:extLst>
          </p:cNvPr>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5" name="Picture 4">
            <a:extLst>
              <a:ext uri="{FF2B5EF4-FFF2-40B4-BE49-F238E27FC236}">
                <a16:creationId xmlns:a16="http://schemas.microsoft.com/office/drawing/2014/main" id="{1CB54143-527B-4E35-A08B-84D4F370CDB3}"/>
              </a:ext>
            </a:extLst>
          </p:cNvPr>
          <p:cNvPicPr>
            <a:picLocks noChangeAspect="1"/>
          </p:cNvPicPr>
          <p:nvPr/>
        </p:nvPicPr>
        <p:blipFill>
          <a:blip r:embed="rId2"/>
          <a:stretch>
            <a:fillRect/>
          </a:stretch>
        </p:blipFill>
        <p:spPr>
          <a:xfrm>
            <a:off x="3869268" y="1908698"/>
            <a:ext cx="7315200" cy="4076049"/>
          </a:xfrm>
          <a:prstGeom prst="rect">
            <a:avLst/>
          </a:prstGeom>
        </p:spPr>
      </p:pic>
    </p:spTree>
    <p:extLst>
      <p:ext uri="{BB962C8B-B14F-4D97-AF65-F5344CB8AC3E}">
        <p14:creationId xmlns:p14="http://schemas.microsoft.com/office/powerpoint/2010/main" val="519908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7956" y="679443"/>
            <a:ext cx="3453953" cy="785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Neural Network đ</a:t>
            </a:r>
            <a:r>
              <a:rPr lang="vi-VN" sz="2000" dirty="0"/>
              <a:t>ơ</a:t>
            </a:r>
            <a:r>
              <a:rPr lang="en-US" sz="2000" dirty="0"/>
              <a:t>n </a:t>
            </a:r>
            <a:r>
              <a:rPr lang="en-US" sz="2000" dirty="0" err="1"/>
              <a:t>giản</a:t>
            </a:r>
            <a:endParaRPr lang="en-US" sz="2000" dirty="0"/>
          </a:p>
          <a:p>
            <a:pPr algn="ctr"/>
            <a:endParaRPr lang="en-US" sz="2000" dirty="0"/>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64A57A3A-AC00-4D02-9FEE-864A6C1327DF}"/>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4" name="Picture 3">
            <a:extLst>
              <a:ext uri="{FF2B5EF4-FFF2-40B4-BE49-F238E27FC236}">
                <a16:creationId xmlns:a16="http://schemas.microsoft.com/office/drawing/2014/main" id="{1425D79E-D306-434F-AAB3-C196270FFB84}"/>
              </a:ext>
            </a:extLst>
          </p:cNvPr>
          <p:cNvPicPr>
            <a:picLocks noChangeAspect="1"/>
          </p:cNvPicPr>
          <p:nvPr/>
        </p:nvPicPr>
        <p:blipFill>
          <a:blip r:embed="rId2"/>
          <a:stretch>
            <a:fillRect/>
          </a:stretch>
        </p:blipFill>
        <p:spPr>
          <a:xfrm>
            <a:off x="3643530" y="1923586"/>
            <a:ext cx="8041719" cy="3001683"/>
          </a:xfrm>
          <a:prstGeom prst="rect">
            <a:avLst/>
          </a:prstGeom>
        </p:spPr>
      </p:pic>
      <p:sp>
        <p:nvSpPr>
          <p:cNvPr id="5" name="Rectangle 4">
            <a:extLst>
              <a:ext uri="{FF2B5EF4-FFF2-40B4-BE49-F238E27FC236}">
                <a16:creationId xmlns:a16="http://schemas.microsoft.com/office/drawing/2014/main" id="{DB0A719A-CEE5-445C-ABA3-187FE64232D7}"/>
              </a:ext>
            </a:extLst>
          </p:cNvPr>
          <p:cNvSpPr/>
          <p:nvPr/>
        </p:nvSpPr>
        <p:spPr>
          <a:xfrm>
            <a:off x="4400938" y="5267193"/>
            <a:ext cx="6096000" cy="1200329"/>
          </a:xfrm>
          <a:prstGeom prst="rect">
            <a:avLst/>
          </a:prstGeom>
        </p:spPr>
        <p:txBody>
          <a:bodyPr>
            <a:spAutoFit/>
          </a:bodyPr>
          <a:lstStyle/>
          <a:p>
            <a:pPr algn="ctr"/>
            <a:r>
              <a:rPr lang="en-US" dirty="0"/>
              <a:t>Epochs: 10</a:t>
            </a:r>
          </a:p>
          <a:p>
            <a:pPr algn="ctr"/>
            <a:r>
              <a:rPr lang="en-US" dirty="0" err="1"/>
              <a:t>Batch_size</a:t>
            </a:r>
            <a:r>
              <a:rPr lang="en-US" dirty="0"/>
              <a:t>=32</a:t>
            </a:r>
          </a:p>
          <a:p>
            <a:pPr algn="ctr"/>
            <a:r>
              <a:rPr lang="en-US" dirty="0" err="1"/>
              <a:t>lr</a:t>
            </a:r>
            <a:r>
              <a:rPr lang="en-US" dirty="0"/>
              <a:t>=</a:t>
            </a:r>
            <a:r>
              <a:rPr lang="en-US" dirty="0" err="1"/>
              <a:t>1e</a:t>
            </a:r>
            <a:r>
              <a:rPr lang="en-US" dirty="0"/>
              <a:t>-4</a:t>
            </a:r>
          </a:p>
          <a:p>
            <a:pPr algn="ctr"/>
            <a:r>
              <a:rPr lang="en-US" dirty="0" err="1"/>
              <a:t>Split_train_test</a:t>
            </a:r>
            <a:r>
              <a:rPr lang="en-US" dirty="0"/>
              <a:t>=70/30</a:t>
            </a:r>
          </a:p>
        </p:txBody>
      </p:sp>
    </p:spTree>
    <p:extLst>
      <p:ext uri="{BB962C8B-B14F-4D97-AF65-F5344CB8AC3E}">
        <p14:creationId xmlns:p14="http://schemas.microsoft.com/office/powerpoint/2010/main" val="934395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7883" y="770436"/>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RNN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3" name="Chart 12">
            <a:extLst>
              <a:ext uri="{FF2B5EF4-FFF2-40B4-BE49-F238E27FC236}">
                <a16:creationId xmlns:a16="http://schemas.microsoft.com/office/drawing/2014/main" id="{B330742F-BE6B-41D5-8736-351B2F1DC46C}"/>
              </a:ext>
            </a:extLst>
          </p:cNvPr>
          <p:cNvGraphicFramePr/>
          <p:nvPr>
            <p:extLst>
              <p:ext uri="{D42A27DB-BD31-4B8C-83A1-F6EECF244321}">
                <p14:modId xmlns:p14="http://schemas.microsoft.com/office/powerpoint/2010/main" val="3326999224"/>
              </p:ext>
            </p:extLst>
          </p:nvPr>
        </p:nvGraphicFramePr>
        <p:xfrm>
          <a:off x="6181819" y="2932607"/>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31B893F-EE4A-4BAC-A57C-FD48D8CE4BE5}"/>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9" name="Picture 8">
            <a:extLst>
              <a:ext uri="{FF2B5EF4-FFF2-40B4-BE49-F238E27FC236}">
                <a16:creationId xmlns:a16="http://schemas.microsoft.com/office/drawing/2014/main" id="{EE9121A5-E7EA-4303-A738-CF35291C782B}"/>
              </a:ext>
            </a:extLst>
          </p:cNvPr>
          <p:cNvPicPr>
            <a:picLocks noChangeAspect="1"/>
          </p:cNvPicPr>
          <p:nvPr/>
        </p:nvPicPr>
        <p:blipFill>
          <a:blip r:embed="rId3"/>
          <a:stretch>
            <a:fillRect/>
          </a:stretch>
        </p:blipFill>
        <p:spPr>
          <a:xfrm>
            <a:off x="3515429" y="2416677"/>
            <a:ext cx="2666390" cy="2619741"/>
          </a:xfrm>
          <a:prstGeom prst="rect">
            <a:avLst/>
          </a:prstGeom>
        </p:spPr>
      </p:pic>
      <p:pic>
        <p:nvPicPr>
          <p:cNvPr id="10" name="Picture 9">
            <a:extLst>
              <a:ext uri="{FF2B5EF4-FFF2-40B4-BE49-F238E27FC236}">
                <a16:creationId xmlns:a16="http://schemas.microsoft.com/office/drawing/2014/main" id="{303EFF76-F469-4157-AE7E-5078B7947EB2}"/>
              </a:ext>
            </a:extLst>
          </p:cNvPr>
          <p:cNvPicPr>
            <a:picLocks noChangeAspect="1"/>
          </p:cNvPicPr>
          <p:nvPr/>
        </p:nvPicPr>
        <p:blipFill>
          <a:blip r:embed="rId4"/>
          <a:stretch>
            <a:fillRect/>
          </a:stretch>
        </p:blipFill>
        <p:spPr>
          <a:xfrm>
            <a:off x="6705955" y="770436"/>
            <a:ext cx="4789359" cy="1938828"/>
          </a:xfrm>
          <a:prstGeom prst="rect">
            <a:avLst/>
          </a:prstGeom>
        </p:spPr>
      </p:pic>
    </p:spTree>
    <p:extLst>
      <p:ext uri="{BB962C8B-B14F-4D97-AF65-F5344CB8AC3E}">
        <p14:creationId xmlns:p14="http://schemas.microsoft.com/office/powerpoint/2010/main" val="97043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695837" y="775794"/>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SVM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6" name="Chart 15">
            <a:extLst>
              <a:ext uri="{FF2B5EF4-FFF2-40B4-BE49-F238E27FC236}">
                <a16:creationId xmlns:a16="http://schemas.microsoft.com/office/drawing/2014/main" id="{284C53D0-E8A8-4B74-88AE-80AF4A33A554}"/>
              </a:ext>
            </a:extLst>
          </p:cNvPr>
          <p:cNvGraphicFramePr/>
          <p:nvPr>
            <p:extLst>
              <p:ext uri="{D42A27DB-BD31-4B8C-83A1-F6EECF244321}">
                <p14:modId xmlns:p14="http://schemas.microsoft.com/office/powerpoint/2010/main" val="3767681217"/>
              </p:ext>
            </p:extLst>
          </p:nvPr>
        </p:nvGraphicFramePr>
        <p:xfrm>
          <a:off x="6498454" y="3737499"/>
          <a:ext cx="4957671" cy="241472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351E5563-B8CA-47F6-95FB-6086FBCE91CF}"/>
              </a:ext>
            </a:extLst>
          </p:cNvPr>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4" name="Picture 3">
            <a:extLst>
              <a:ext uri="{FF2B5EF4-FFF2-40B4-BE49-F238E27FC236}">
                <a16:creationId xmlns:a16="http://schemas.microsoft.com/office/drawing/2014/main" id="{5B17FDEA-F9B0-4C8E-B431-5C41851FDFBD}"/>
              </a:ext>
            </a:extLst>
          </p:cNvPr>
          <p:cNvPicPr>
            <a:picLocks noChangeAspect="1"/>
          </p:cNvPicPr>
          <p:nvPr/>
        </p:nvPicPr>
        <p:blipFill>
          <a:blip r:embed="rId3"/>
          <a:stretch>
            <a:fillRect/>
          </a:stretch>
        </p:blipFill>
        <p:spPr>
          <a:xfrm>
            <a:off x="3475974" y="2232311"/>
            <a:ext cx="2676899" cy="2562583"/>
          </a:xfrm>
          <a:prstGeom prst="rect">
            <a:avLst/>
          </a:prstGeom>
        </p:spPr>
      </p:pic>
      <p:pic>
        <p:nvPicPr>
          <p:cNvPr id="5" name="Picture 4">
            <a:extLst>
              <a:ext uri="{FF2B5EF4-FFF2-40B4-BE49-F238E27FC236}">
                <a16:creationId xmlns:a16="http://schemas.microsoft.com/office/drawing/2014/main" id="{E638A76F-7581-459E-845D-5D813BB3BBAF}"/>
              </a:ext>
            </a:extLst>
          </p:cNvPr>
          <p:cNvPicPr>
            <a:picLocks noChangeAspect="1"/>
          </p:cNvPicPr>
          <p:nvPr/>
        </p:nvPicPr>
        <p:blipFill>
          <a:blip r:embed="rId4"/>
          <a:stretch>
            <a:fillRect/>
          </a:stretch>
        </p:blipFill>
        <p:spPr>
          <a:xfrm>
            <a:off x="6595446" y="1447713"/>
            <a:ext cx="4860680" cy="2196824"/>
          </a:xfrm>
          <a:prstGeom prst="rect">
            <a:avLst/>
          </a:prstGeom>
        </p:spPr>
      </p:pic>
    </p:spTree>
    <p:extLst>
      <p:ext uri="{BB962C8B-B14F-4D97-AF65-F5344CB8AC3E}">
        <p14:creationId xmlns:p14="http://schemas.microsoft.com/office/powerpoint/2010/main" val="381351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553954" y="775794"/>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Naïve </a:t>
            </a:r>
            <a:r>
              <a:rPr lang="en-US" sz="2000" dirty="0" err="1"/>
              <a:t>bayes</a:t>
            </a:r>
            <a:r>
              <a:rPr lang="en-US" sz="2000" dirty="0"/>
              <a:t>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3" name="Chart 12">
            <a:extLst>
              <a:ext uri="{FF2B5EF4-FFF2-40B4-BE49-F238E27FC236}">
                <a16:creationId xmlns:a16="http://schemas.microsoft.com/office/drawing/2014/main" id="{ABE1C4C1-933C-4EA9-A18B-0EE63FF79A6C}"/>
              </a:ext>
            </a:extLst>
          </p:cNvPr>
          <p:cNvGraphicFramePr/>
          <p:nvPr>
            <p:extLst>
              <p:ext uri="{D42A27DB-BD31-4B8C-83A1-F6EECF244321}">
                <p14:modId xmlns:p14="http://schemas.microsoft.com/office/powerpoint/2010/main" val="117580788"/>
              </p:ext>
            </p:extLst>
          </p:nvPr>
        </p:nvGraphicFramePr>
        <p:xfrm>
          <a:off x="6052166" y="3626205"/>
          <a:ext cx="5486400" cy="246108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C87078F4-6E43-4DA0-AE03-7126228E9EF0}"/>
              </a:ext>
            </a:extLst>
          </p:cNvPr>
          <p:cNvSpPr>
            <a:spLocks noGrp="1"/>
          </p:cNvSpPr>
          <p:nvPr>
            <p:ph type="sldNum" sz="quarter" idx="12"/>
          </p:nvPr>
        </p:nvSpPr>
        <p:spPr/>
        <p:txBody>
          <a:bodyPr/>
          <a:lstStyle/>
          <a:p>
            <a:fld id="{4FAB73BC-B049-4115-A692-8D63A059BFB8}" type="slidenum">
              <a:rPr lang="en-US" smtClean="0"/>
              <a:pPr/>
              <a:t>25</a:t>
            </a:fld>
            <a:endParaRPr lang="en-US" dirty="0"/>
          </a:p>
        </p:txBody>
      </p:sp>
      <p:pic>
        <p:nvPicPr>
          <p:cNvPr id="4" name="Picture 3">
            <a:extLst>
              <a:ext uri="{FF2B5EF4-FFF2-40B4-BE49-F238E27FC236}">
                <a16:creationId xmlns:a16="http://schemas.microsoft.com/office/drawing/2014/main" id="{6B8F0CD6-5182-45F1-A6F3-F2FB548B2AD4}"/>
              </a:ext>
            </a:extLst>
          </p:cNvPr>
          <p:cNvPicPr>
            <a:picLocks noChangeAspect="1"/>
          </p:cNvPicPr>
          <p:nvPr/>
        </p:nvPicPr>
        <p:blipFill>
          <a:blip r:embed="rId3"/>
          <a:stretch>
            <a:fillRect/>
          </a:stretch>
        </p:blipFill>
        <p:spPr>
          <a:xfrm>
            <a:off x="3502100" y="1762189"/>
            <a:ext cx="2676899" cy="2657846"/>
          </a:xfrm>
          <a:prstGeom prst="rect">
            <a:avLst/>
          </a:prstGeom>
        </p:spPr>
      </p:pic>
      <p:pic>
        <p:nvPicPr>
          <p:cNvPr id="5" name="Picture 4">
            <a:extLst>
              <a:ext uri="{FF2B5EF4-FFF2-40B4-BE49-F238E27FC236}">
                <a16:creationId xmlns:a16="http://schemas.microsoft.com/office/drawing/2014/main" id="{CF99648C-E178-4C9A-AD51-59417AF971CF}"/>
              </a:ext>
            </a:extLst>
          </p:cNvPr>
          <p:cNvPicPr>
            <a:picLocks noChangeAspect="1"/>
          </p:cNvPicPr>
          <p:nvPr/>
        </p:nvPicPr>
        <p:blipFill>
          <a:blip r:embed="rId4"/>
          <a:stretch>
            <a:fillRect/>
          </a:stretch>
        </p:blipFill>
        <p:spPr>
          <a:xfrm>
            <a:off x="6574816" y="1762189"/>
            <a:ext cx="5059475" cy="1864017"/>
          </a:xfrm>
          <a:prstGeom prst="rect">
            <a:avLst/>
          </a:prstGeom>
        </p:spPr>
      </p:pic>
    </p:spTree>
    <p:extLst>
      <p:ext uri="{BB962C8B-B14F-4D97-AF65-F5344CB8AC3E}">
        <p14:creationId xmlns:p14="http://schemas.microsoft.com/office/powerpoint/2010/main" val="3885994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SO SÁNH MÔ HÌNH</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5919928" y="535836"/>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Accuracy</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0" name="Chart 9">
            <a:extLst>
              <a:ext uri="{FF2B5EF4-FFF2-40B4-BE49-F238E27FC236}">
                <a16:creationId xmlns:a16="http://schemas.microsoft.com/office/drawing/2014/main" id="{328CE05D-D041-4139-B17F-A64FAED77933}"/>
              </a:ext>
            </a:extLst>
          </p:cNvPr>
          <p:cNvGraphicFramePr/>
          <p:nvPr>
            <p:extLst>
              <p:ext uri="{D42A27DB-BD31-4B8C-83A1-F6EECF244321}">
                <p14:modId xmlns:p14="http://schemas.microsoft.com/office/powerpoint/2010/main" val="3733160045"/>
              </p:ext>
            </p:extLst>
          </p:nvPr>
        </p:nvGraphicFramePr>
        <p:xfrm>
          <a:off x="4435876" y="1828800"/>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270F92DF-02AE-4604-9FD5-E6BF617AD389}"/>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Tree>
    <p:extLst>
      <p:ext uri="{BB962C8B-B14F-4D97-AF65-F5344CB8AC3E}">
        <p14:creationId xmlns:p14="http://schemas.microsoft.com/office/powerpoint/2010/main" val="195330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a:latin typeface="Arial" panose="020B0604020202020204" pitchFamily="34" charset="0"/>
                <a:cs typeface="Arial" panose="020B0604020202020204" pitchFamily="34" charset="0"/>
              </a:rPr>
              <a:t>Tài liệu tham khảo</a:t>
            </a:r>
            <a:endParaRPr lang="en-V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270F92DF-02AE-4604-9FD5-E6BF617AD389}"/>
              </a:ext>
            </a:extLst>
          </p:cNvPr>
          <p:cNvSpPr>
            <a:spLocks noGrp="1"/>
          </p:cNvSpPr>
          <p:nvPr>
            <p:ph type="sldNum" sz="quarter" idx="12"/>
          </p:nvPr>
        </p:nvSpPr>
        <p:spPr/>
        <p:txBody>
          <a:bodyPr/>
          <a:lstStyle/>
          <a:p>
            <a:fld id="{4FAB73BC-B049-4115-A692-8D63A059BFB8}" type="slidenum">
              <a:rPr lang="en-US" smtClean="0"/>
              <a:pPr/>
              <a:t>27</a:t>
            </a:fld>
            <a:endParaRPr lang="en-US" dirty="0"/>
          </a:p>
        </p:txBody>
      </p:sp>
      <p:sp>
        <p:nvSpPr>
          <p:cNvPr id="5" name="TextBox 4">
            <a:extLst>
              <a:ext uri="{FF2B5EF4-FFF2-40B4-BE49-F238E27FC236}">
                <a16:creationId xmlns:a16="http://schemas.microsoft.com/office/drawing/2014/main" id="{4B55CC2F-3E44-48C8-B105-AC7D8CB4A26D}"/>
              </a:ext>
            </a:extLst>
          </p:cNvPr>
          <p:cNvSpPr txBox="1"/>
          <p:nvPr/>
        </p:nvSpPr>
        <p:spPr>
          <a:xfrm>
            <a:off x="4095617" y="2093365"/>
            <a:ext cx="6754677" cy="2308324"/>
          </a:xfrm>
          <a:prstGeom prst="rect">
            <a:avLst/>
          </a:prstGeom>
          <a:noFill/>
        </p:spPr>
        <p:txBody>
          <a:bodyPr wrap="square" rtlCol="0">
            <a:spAutoFit/>
          </a:bodyPr>
          <a:lstStyle/>
          <a:p>
            <a:pPr marL="514350" indent="-514350">
              <a:buAutoNum type="arabicPeriod"/>
            </a:pPr>
            <a:r>
              <a:rPr lang="en-US" sz="2400">
                <a:solidFill>
                  <a:srgbClr val="0070C0"/>
                </a:solidFill>
                <a:hlinkClick r:id="rId2">
                  <a:extLst>
                    <a:ext uri="{A12FA001-AC4F-418D-AE19-62706E023703}">
                      <ahyp:hlinkClr xmlns:ahyp="http://schemas.microsoft.com/office/drawing/2018/hyperlinkcolor" val="tx"/>
                    </a:ext>
                  </a:extLst>
                </a:hlinkClick>
              </a:rPr>
              <a:t>Machine Learning — Word Embedding &amp; 	Sentiment Classification using Keras</a:t>
            </a:r>
            <a:endParaRPr lang="en-US" sz="2400">
              <a:solidFill>
                <a:srgbClr val="0070C0"/>
              </a:solidFill>
            </a:endParaRPr>
          </a:p>
          <a:p>
            <a:pPr marL="514350" indent="-514350">
              <a:buAutoNum type="arabicPeriod" startAt="2"/>
            </a:pPr>
            <a:r>
              <a:rPr lang="en-US" sz="2400">
                <a:solidFill>
                  <a:srgbClr val="0070C0"/>
                </a:solidFill>
                <a:hlinkClick r:id="rId3">
                  <a:extLst>
                    <a:ext uri="{A12FA001-AC4F-418D-AE19-62706E023703}">
                      <ahyp:hlinkClr xmlns:ahyp="http://schemas.microsoft.com/office/drawing/2018/hyperlinkcolor" val="tx"/>
                    </a:ext>
                  </a:extLst>
                </a:hlinkClick>
              </a:rPr>
              <a:t>Vietnamese Sentiment Analysis</a:t>
            </a:r>
            <a:endParaRPr lang="en-US" sz="2400">
              <a:solidFill>
                <a:srgbClr val="0070C0"/>
              </a:solidFill>
            </a:endParaRPr>
          </a:p>
          <a:p>
            <a:pPr marL="514350" indent="-514350">
              <a:buAutoNum type="arabicPeriod" startAt="3"/>
            </a:pPr>
            <a:r>
              <a:rPr lang="en-US" sz="2400">
                <a:solidFill>
                  <a:srgbClr val="0070C0"/>
                </a:solidFill>
                <a:hlinkClick r:id="rId4">
                  <a:extLst>
                    <a:ext uri="{A12FA001-AC4F-418D-AE19-62706E023703}">
                      <ahyp:hlinkClr xmlns:ahyp="http://schemas.microsoft.com/office/drawing/2018/hyperlinkcolor" val="tx"/>
                    </a:ext>
                  </a:extLst>
                </a:hlinkClick>
              </a:rPr>
              <a:t>Bag-of-words model</a:t>
            </a:r>
            <a:endParaRPr lang="en-US" sz="2400">
              <a:solidFill>
                <a:srgbClr val="0070C0"/>
              </a:solidFill>
            </a:endParaRPr>
          </a:p>
          <a:p>
            <a:pPr marL="514350" indent="-514350">
              <a:buAutoNum type="arabicPeriod" startAt="4"/>
            </a:pPr>
            <a:r>
              <a:rPr lang="en-US" sz="2400">
                <a:solidFill>
                  <a:srgbClr val="0070C0"/>
                </a:solidFill>
                <a:hlinkClick r:id="rId5">
                  <a:extLst>
                    <a:ext uri="{A12FA001-AC4F-418D-AE19-62706E023703}">
                      <ahyp:hlinkClr xmlns:ahyp="http://schemas.microsoft.com/office/drawing/2018/hyperlinkcolor" val="tx"/>
                    </a:ext>
                  </a:extLst>
                </a:hlinkClick>
              </a:rPr>
              <a:t>TF-IDF</a:t>
            </a:r>
            <a:endParaRPr lang="en-US" sz="2400">
              <a:solidFill>
                <a:srgbClr val="0070C0"/>
              </a:solidFill>
            </a:endParaRPr>
          </a:p>
          <a:p>
            <a:endParaRPr lang="en-US" sz="2400">
              <a:solidFill>
                <a:srgbClr val="0070C0"/>
              </a:solidFill>
            </a:endParaRPr>
          </a:p>
        </p:txBody>
      </p:sp>
    </p:spTree>
    <p:extLst>
      <p:ext uri="{BB962C8B-B14F-4D97-AF65-F5344CB8AC3E}">
        <p14:creationId xmlns:p14="http://schemas.microsoft.com/office/powerpoint/2010/main" val="1985584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BCC418C-8523-46F1-9E4B-A9B65B3A9CFA}"/>
              </a:ext>
            </a:extLst>
          </p:cNvPr>
          <p:cNvGrpSpPr/>
          <p:nvPr/>
        </p:nvGrpSpPr>
        <p:grpSpPr>
          <a:xfrm>
            <a:off x="4479289" y="1560016"/>
            <a:ext cx="3233425" cy="2867107"/>
            <a:chOff x="3905114" y="1550841"/>
            <a:chExt cx="4311233" cy="3822809"/>
          </a:xfrm>
        </p:grpSpPr>
        <p:sp>
          <p:nvSpPr>
            <p:cNvPr id="8" name="Freeform: Shape 7">
              <a:extLst>
                <a:ext uri="{FF2B5EF4-FFF2-40B4-BE49-F238E27FC236}">
                  <a16:creationId xmlns:a16="http://schemas.microsoft.com/office/drawing/2014/main" id="{4712816C-AFDC-45DD-B272-784E3AA8FBA8}"/>
                </a:ext>
              </a:extLst>
            </p:cNvPr>
            <p:cNvSpPr/>
            <p:nvPr/>
          </p:nvSpPr>
          <p:spPr>
            <a:xfrm>
              <a:off x="3905114" y="1620400"/>
              <a:ext cx="4237264" cy="1802674"/>
            </a:xfrm>
            <a:custGeom>
              <a:avLst/>
              <a:gdLst>
                <a:gd name="connsiteX0" fmla="*/ 3629107 w 4237264"/>
                <a:gd name="connsiteY0" fmla="*/ 1341766 h 1802674"/>
                <a:gd name="connsiteX1" fmla="*/ 3127003 w 4237264"/>
                <a:gd name="connsiteY1" fmla="*/ 1172765 h 1802674"/>
                <a:gd name="connsiteX2" fmla="*/ 3506153 w 4237264"/>
                <a:gd name="connsiteY2" fmla="*/ 729934 h 1802674"/>
                <a:gd name="connsiteX3" fmla="*/ 3317068 w 4237264"/>
                <a:gd name="connsiteY3" fmla="*/ 646169 h 1802674"/>
                <a:gd name="connsiteX4" fmla="*/ 3265143 w 4237264"/>
                <a:gd name="connsiteY4" fmla="*/ 661354 h 1802674"/>
                <a:gd name="connsiteX5" fmla="*/ 3096142 w 4237264"/>
                <a:gd name="connsiteY5" fmla="*/ 936164 h 1802674"/>
                <a:gd name="connsiteX6" fmla="*/ 3176969 w 4237264"/>
                <a:gd name="connsiteY6" fmla="*/ 101447 h 1802674"/>
                <a:gd name="connsiteX7" fmla="*/ 3143169 w 4237264"/>
                <a:gd name="connsiteY7" fmla="*/ 48543 h 1802674"/>
                <a:gd name="connsiteX8" fmla="*/ 3009437 w 4237264"/>
                <a:gd name="connsiteY8" fmla="*/ 4945 h 1802674"/>
                <a:gd name="connsiteX9" fmla="*/ 2979066 w 4237264"/>
                <a:gd name="connsiteY9" fmla="*/ 25030 h 1802674"/>
                <a:gd name="connsiteX10" fmla="*/ 2884034 w 4237264"/>
                <a:gd name="connsiteY10" fmla="*/ 1270246 h 1802674"/>
                <a:gd name="connsiteX11" fmla="*/ 2758631 w 4237264"/>
                <a:gd name="connsiteY11" fmla="*/ 1475986 h 1802674"/>
                <a:gd name="connsiteX12" fmla="*/ 2825741 w 4237264"/>
                <a:gd name="connsiteY12" fmla="*/ 846030 h 1802674"/>
                <a:gd name="connsiteX13" fmla="*/ 2664578 w 4237264"/>
                <a:gd name="connsiteY13" fmla="*/ 764224 h 1802674"/>
                <a:gd name="connsiteX14" fmla="*/ 2482841 w 4237264"/>
                <a:gd name="connsiteY14" fmla="*/ 1078712 h 1802674"/>
                <a:gd name="connsiteX15" fmla="*/ 2499986 w 4237264"/>
                <a:gd name="connsiteY15" fmla="*/ 861216 h 1802674"/>
                <a:gd name="connsiteX16" fmla="*/ 2461287 w 4237264"/>
                <a:gd name="connsiteY16" fmla="*/ 802923 h 1802674"/>
                <a:gd name="connsiteX17" fmla="*/ 2368704 w 4237264"/>
                <a:gd name="connsiteY17" fmla="*/ 775001 h 1802674"/>
                <a:gd name="connsiteX18" fmla="*/ 2338333 w 4237264"/>
                <a:gd name="connsiteY18" fmla="*/ 795085 h 1802674"/>
                <a:gd name="connsiteX19" fmla="*/ 2284449 w 4237264"/>
                <a:gd name="connsiteY19" fmla="*/ 1312374 h 1802674"/>
                <a:gd name="connsiteX20" fmla="*/ 2166393 w 4237264"/>
                <a:gd name="connsiteY20" fmla="*/ 1511256 h 1802674"/>
                <a:gd name="connsiteX21" fmla="*/ 2234484 w 4237264"/>
                <a:gd name="connsiteY21" fmla="*/ 921958 h 1802674"/>
                <a:gd name="connsiteX22" fmla="*/ 2188927 w 4237264"/>
                <a:gd name="connsiteY22" fmla="*/ 851909 h 1802674"/>
                <a:gd name="connsiteX23" fmla="*/ 2094874 w 4237264"/>
                <a:gd name="connsiteY23" fmla="*/ 823987 h 1802674"/>
                <a:gd name="connsiteX24" fmla="*/ 2063523 w 4237264"/>
                <a:gd name="connsiteY24" fmla="*/ 845540 h 1802674"/>
                <a:gd name="connsiteX25" fmla="*/ 2055686 w 4237264"/>
                <a:gd name="connsiteY25" fmla="*/ 949390 h 1802674"/>
                <a:gd name="connsiteX26" fmla="*/ 1949387 w 4237264"/>
                <a:gd name="connsiteY26" fmla="*/ 881790 h 1802674"/>
                <a:gd name="connsiteX27" fmla="*/ 1766180 w 4237264"/>
                <a:gd name="connsiteY27" fmla="*/ 1197258 h 1802674"/>
                <a:gd name="connsiteX28" fmla="*/ 1729931 w 4237264"/>
                <a:gd name="connsiteY28" fmla="*/ 1423572 h 1802674"/>
                <a:gd name="connsiteX29" fmla="*/ 1626081 w 4237264"/>
                <a:gd name="connsiteY29" fmla="*/ 1607268 h 1802674"/>
                <a:gd name="connsiteX30" fmla="*/ 1688293 w 4237264"/>
                <a:gd name="connsiteY30" fmla="*/ 1009643 h 1802674"/>
                <a:gd name="connsiteX31" fmla="*/ 1657432 w 4237264"/>
                <a:gd name="connsiteY31" fmla="*/ 953799 h 1802674"/>
                <a:gd name="connsiteX32" fmla="*/ 1537417 w 4237264"/>
                <a:gd name="connsiteY32" fmla="*/ 899915 h 1802674"/>
                <a:gd name="connsiteX33" fmla="*/ 1495779 w 4237264"/>
                <a:gd name="connsiteY33" fmla="*/ 918039 h 1802674"/>
                <a:gd name="connsiteX34" fmla="*/ 1391929 w 4237264"/>
                <a:gd name="connsiteY34" fmla="*/ 1228609 h 1802674"/>
                <a:gd name="connsiteX35" fmla="*/ 1453651 w 4237264"/>
                <a:gd name="connsiteY35" fmla="*/ 690256 h 1802674"/>
                <a:gd name="connsiteX36" fmla="*/ 2151698 w 4237264"/>
                <a:gd name="connsiteY36" fmla="*/ 369399 h 1802674"/>
                <a:gd name="connsiteX37" fmla="*/ 1585423 w 4237264"/>
                <a:gd name="connsiteY37" fmla="*/ 497252 h 1802674"/>
                <a:gd name="connsiteX38" fmla="*/ 1470796 w 4237264"/>
                <a:gd name="connsiteY38" fmla="*/ 537910 h 1802674"/>
                <a:gd name="connsiteX39" fmla="*/ 1497738 w 4237264"/>
                <a:gd name="connsiteY39" fmla="*/ 301309 h 1802674"/>
                <a:gd name="connsiteX40" fmla="*/ 1457080 w 4237264"/>
                <a:gd name="connsiteY40" fmla="*/ 237628 h 1802674"/>
                <a:gd name="connsiteX41" fmla="*/ 1334616 w 4237264"/>
                <a:gd name="connsiteY41" fmla="*/ 197459 h 1802674"/>
                <a:gd name="connsiteX42" fmla="*/ 1300326 w 4237264"/>
                <a:gd name="connsiteY42" fmla="*/ 220483 h 1802674"/>
                <a:gd name="connsiteX43" fmla="*/ 1271424 w 4237264"/>
                <a:gd name="connsiteY43" fmla="*/ 607470 h 1802674"/>
                <a:gd name="connsiteX44" fmla="*/ 1125937 w 4237264"/>
                <a:gd name="connsiteY44" fmla="*/ 654006 h 1802674"/>
                <a:gd name="connsiteX45" fmla="*/ 1157288 w 4237264"/>
                <a:gd name="connsiteY45" fmla="*/ 343927 h 1802674"/>
                <a:gd name="connsiteX46" fmla="*/ 1123977 w 4237264"/>
                <a:gd name="connsiteY46" fmla="*/ 278776 h 1802674"/>
                <a:gd name="connsiteX47" fmla="*/ 991226 w 4237264"/>
                <a:gd name="connsiteY47" fmla="*/ 202848 h 1802674"/>
                <a:gd name="connsiteX48" fmla="*/ 964284 w 4237264"/>
                <a:gd name="connsiteY48" fmla="*/ 217054 h 1802674"/>
                <a:gd name="connsiteX49" fmla="*/ 925585 w 4237264"/>
                <a:gd name="connsiteY49" fmla="*/ 709360 h 1802674"/>
                <a:gd name="connsiteX50" fmla="*/ 3674 w 4237264"/>
                <a:gd name="connsiteY50" fmla="*/ 363521 h 1802674"/>
                <a:gd name="connsiteX51" fmla="*/ 914318 w 4237264"/>
                <a:gd name="connsiteY51" fmla="*/ 862685 h 1802674"/>
                <a:gd name="connsiteX52" fmla="*/ 868762 w 4237264"/>
                <a:gd name="connsiteY52" fmla="*/ 1554364 h 1802674"/>
                <a:gd name="connsiteX53" fmla="*/ 1055397 w 4237264"/>
                <a:gd name="connsiteY53" fmla="*/ 1800272 h 1802674"/>
                <a:gd name="connsiteX54" fmla="*/ 1201375 w 4237264"/>
                <a:gd name="connsiteY54" fmla="*/ 1513706 h 1802674"/>
                <a:gd name="connsiteX55" fmla="*/ 1182760 w 4237264"/>
                <a:gd name="connsiteY55" fmla="*/ 1709648 h 1802674"/>
                <a:gd name="connsiteX56" fmla="*/ 1300326 w 4237264"/>
                <a:gd name="connsiteY56" fmla="*/ 1787046 h 1802674"/>
                <a:gd name="connsiteX57" fmla="*/ 1496759 w 4237264"/>
                <a:gd name="connsiteY57" fmla="*/ 1117901 h 1802674"/>
                <a:gd name="connsiteX58" fmla="*/ 1455611 w 4237264"/>
                <a:gd name="connsiteY58" fmla="*/ 1642538 h 1802674"/>
                <a:gd name="connsiteX59" fmla="*/ 1592771 w 4237264"/>
                <a:gd name="connsiteY59" fmla="*/ 1752266 h 1802674"/>
                <a:gd name="connsiteX60" fmla="*/ 1736299 w 4237264"/>
                <a:gd name="connsiteY60" fmla="*/ 1511746 h 1802674"/>
                <a:gd name="connsiteX61" fmla="*/ 1790673 w 4237264"/>
                <a:gd name="connsiteY61" fmla="*/ 1647436 h 1802674"/>
                <a:gd name="connsiteX62" fmla="*/ 1932242 w 4237264"/>
                <a:gd name="connsiteY62" fmla="*/ 1706709 h 1802674"/>
                <a:gd name="connsiteX63" fmla="*/ 2017477 w 4237264"/>
                <a:gd name="connsiteY63" fmla="*/ 1557303 h 1802674"/>
                <a:gd name="connsiteX64" fmla="*/ 2158066 w 4237264"/>
                <a:gd name="connsiteY64" fmla="*/ 1649396 h 1802674"/>
                <a:gd name="connsiteX65" fmla="*/ 2269753 w 4237264"/>
                <a:gd name="connsiteY65" fmla="*/ 1436798 h 1802674"/>
                <a:gd name="connsiteX66" fmla="*/ 2258976 w 4237264"/>
                <a:gd name="connsiteY66" fmla="*/ 1575428 h 1802674"/>
                <a:gd name="connsiteX67" fmla="*/ 2428957 w 4237264"/>
                <a:gd name="connsiteY67" fmla="*/ 1636170 h 1802674"/>
                <a:gd name="connsiteX68" fmla="*/ 2500476 w 4237264"/>
                <a:gd name="connsiteY68" fmla="*/ 1204116 h 1802674"/>
                <a:gd name="connsiteX69" fmla="*/ 2631758 w 4237264"/>
                <a:gd name="connsiteY69" fmla="*/ 870523 h 1802674"/>
                <a:gd name="connsiteX70" fmla="*/ 2578853 w 4237264"/>
                <a:gd name="connsiteY70" fmla="*/ 1450514 h 1802674"/>
                <a:gd name="connsiteX71" fmla="*/ 2689071 w 4237264"/>
                <a:gd name="connsiteY71" fmla="*/ 1576407 h 1802674"/>
                <a:gd name="connsiteX72" fmla="*/ 2755202 w 4237264"/>
                <a:gd name="connsiteY72" fmla="*/ 1569059 h 1802674"/>
                <a:gd name="connsiteX73" fmla="*/ 2874237 w 4237264"/>
                <a:gd name="connsiteY73" fmla="*/ 1367728 h 1802674"/>
                <a:gd name="connsiteX74" fmla="*/ 2860031 w 4237264"/>
                <a:gd name="connsiteY74" fmla="*/ 1518114 h 1802674"/>
                <a:gd name="connsiteX75" fmla="*/ 3040299 w 4237264"/>
                <a:gd name="connsiteY75" fmla="*/ 1594532 h 1802674"/>
                <a:gd name="connsiteX76" fmla="*/ 3071160 w 4237264"/>
                <a:gd name="connsiteY76" fmla="*/ 1262409 h 1802674"/>
                <a:gd name="connsiteX77" fmla="*/ 3331764 w 4237264"/>
                <a:gd name="connsiteY77" fmla="*/ 1478926 h 1802674"/>
                <a:gd name="connsiteX78" fmla="*/ 3779003 w 4237264"/>
                <a:gd name="connsiteY78" fmla="*/ 1482355 h 1802674"/>
                <a:gd name="connsiteX79" fmla="*/ 4237999 w 4237264"/>
                <a:gd name="connsiteY79" fmla="*/ 957228 h 1802674"/>
                <a:gd name="connsiteX80" fmla="*/ 3629107 w 4237264"/>
                <a:gd name="connsiteY80" fmla="*/ 1341766 h 1802674"/>
                <a:gd name="connsiteX81" fmla="*/ 1217540 w 4237264"/>
                <a:gd name="connsiteY81" fmla="*/ 1310905 h 1802674"/>
                <a:gd name="connsiteX82" fmla="*/ 1049029 w 4237264"/>
                <a:gd name="connsiteY82" fmla="*/ 1631761 h 1802674"/>
                <a:gd name="connsiteX83" fmla="*/ 1111241 w 4237264"/>
                <a:gd name="connsiteY83" fmla="*/ 807821 h 1802674"/>
                <a:gd name="connsiteX84" fmla="*/ 1260158 w 4237264"/>
                <a:gd name="connsiteY84" fmla="*/ 759326 h 1802674"/>
                <a:gd name="connsiteX85" fmla="*/ 1217540 w 4237264"/>
                <a:gd name="connsiteY85" fmla="*/ 1310905 h 1802674"/>
                <a:gd name="connsiteX86" fmla="*/ 2018946 w 4237264"/>
                <a:gd name="connsiteY86" fmla="*/ 1435818 h 1802674"/>
                <a:gd name="connsiteX87" fmla="*/ 1923424 w 4237264"/>
                <a:gd name="connsiteY87" fmla="*/ 1601880 h 1802674"/>
                <a:gd name="connsiteX88" fmla="*/ 1874439 w 4237264"/>
                <a:gd name="connsiteY88" fmla="*/ 1307476 h 1802674"/>
                <a:gd name="connsiteX89" fmla="*/ 2047358 w 4237264"/>
                <a:gd name="connsiteY89" fmla="*/ 1040504 h 1802674"/>
                <a:gd name="connsiteX90" fmla="*/ 2018946 w 4237264"/>
                <a:gd name="connsiteY90" fmla="*/ 1435818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237264" h="1802674">
                  <a:moveTo>
                    <a:pt x="3629107" y="1341766"/>
                  </a:moveTo>
                  <a:cubicBezTo>
                    <a:pt x="3435123" y="1371647"/>
                    <a:pt x="3149537" y="1280044"/>
                    <a:pt x="3127003" y="1172765"/>
                  </a:cubicBezTo>
                  <a:cubicBezTo>
                    <a:pt x="3112797" y="1105165"/>
                    <a:pt x="3522808" y="772062"/>
                    <a:pt x="3506153" y="729934"/>
                  </a:cubicBezTo>
                  <a:cubicBezTo>
                    <a:pt x="3495866" y="704462"/>
                    <a:pt x="3375361" y="672131"/>
                    <a:pt x="3317068" y="646169"/>
                  </a:cubicBezTo>
                  <a:cubicBezTo>
                    <a:pt x="3298453" y="637841"/>
                    <a:pt x="3276410" y="644209"/>
                    <a:pt x="3265143" y="661354"/>
                  </a:cubicBezTo>
                  <a:lnTo>
                    <a:pt x="3096142" y="936164"/>
                  </a:lnTo>
                  <a:lnTo>
                    <a:pt x="3176969" y="101447"/>
                  </a:lnTo>
                  <a:cubicBezTo>
                    <a:pt x="3179418" y="77934"/>
                    <a:pt x="3165702" y="55891"/>
                    <a:pt x="3143169" y="48543"/>
                  </a:cubicBezTo>
                  <a:lnTo>
                    <a:pt x="3009437" y="4945"/>
                  </a:lnTo>
                  <a:cubicBezTo>
                    <a:pt x="2995232" y="47"/>
                    <a:pt x="2980046" y="9844"/>
                    <a:pt x="2979066" y="25030"/>
                  </a:cubicBezTo>
                  <a:cubicBezTo>
                    <a:pt x="2967800" y="175906"/>
                    <a:pt x="2916365" y="875912"/>
                    <a:pt x="2884034" y="1270246"/>
                  </a:cubicBezTo>
                  <a:lnTo>
                    <a:pt x="2758631" y="1475986"/>
                  </a:lnTo>
                  <a:cubicBezTo>
                    <a:pt x="2758631" y="1475986"/>
                    <a:pt x="2830640" y="866114"/>
                    <a:pt x="2825741" y="846030"/>
                  </a:cubicBezTo>
                  <a:cubicBezTo>
                    <a:pt x="2820842" y="825456"/>
                    <a:pt x="2691030" y="776471"/>
                    <a:pt x="2664578" y="764224"/>
                  </a:cubicBezTo>
                  <a:cubicBezTo>
                    <a:pt x="2632737" y="749528"/>
                    <a:pt x="2482841" y="1078712"/>
                    <a:pt x="2482841" y="1078712"/>
                  </a:cubicBezTo>
                  <a:lnTo>
                    <a:pt x="2499986" y="861216"/>
                  </a:lnTo>
                  <a:cubicBezTo>
                    <a:pt x="2502435" y="835253"/>
                    <a:pt x="2486270" y="810761"/>
                    <a:pt x="2461287" y="802923"/>
                  </a:cubicBezTo>
                  <a:lnTo>
                    <a:pt x="2368704" y="775001"/>
                  </a:lnTo>
                  <a:cubicBezTo>
                    <a:pt x="2354499" y="770592"/>
                    <a:pt x="2339803" y="780389"/>
                    <a:pt x="2338333" y="795085"/>
                  </a:cubicBezTo>
                  <a:lnTo>
                    <a:pt x="2284449" y="1312374"/>
                  </a:lnTo>
                  <a:cubicBezTo>
                    <a:pt x="2232524" y="1408876"/>
                    <a:pt x="2171292" y="1518604"/>
                    <a:pt x="2166393" y="1511256"/>
                  </a:cubicBezTo>
                  <a:cubicBezTo>
                    <a:pt x="2159045" y="1499990"/>
                    <a:pt x="2214399" y="1074794"/>
                    <a:pt x="2234484" y="921958"/>
                  </a:cubicBezTo>
                  <a:cubicBezTo>
                    <a:pt x="2238402" y="890607"/>
                    <a:pt x="2219298" y="861216"/>
                    <a:pt x="2188927" y="851909"/>
                  </a:cubicBezTo>
                  <a:lnTo>
                    <a:pt x="2094874" y="823987"/>
                  </a:lnTo>
                  <a:cubicBezTo>
                    <a:pt x="2080179" y="819578"/>
                    <a:pt x="2064503" y="829865"/>
                    <a:pt x="2063523" y="845540"/>
                  </a:cubicBezTo>
                  <a:lnTo>
                    <a:pt x="2055686" y="949390"/>
                  </a:lnTo>
                  <a:cubicBezTo>
                    <a:pt x="2022375" y="915100"/>
                    <a:pt x="1973389" y="875912"/>
                    <a:pt x="1949387" y="881790"/>
                  </a:cubicBezTo>
                  <a:cubicBezTo>
                    <a:pt x="1910688" y="891097"/>
                    <a:pt x="1838189" y="998866"/>
                    <a:pt x="1766180" y="1197258"/>
                  </a:cubicBezTo>
                  <a:cubicBezTo>
                    <a:pt x="1739238" y="1271226"/>
                    <a:pt x="1729441" y="1351073"/>
                    <a:pt x="1729931" y="1423572"/>
                  </a:cubicBezTo>
                  <a:cubicBezTo>
                    <a:pt x="1690252" y="1501949"/>
                    <a:pt x="1639797" y="1598451"/>
                    <a:pt x="1626081" y="1607268"/>
                  </a:cubicBezTo>
                  <a:cubicBezTo>
                    <a:pt x="1606487" y="1619515"/>
                    <a:pt x="1669188" y="1150722"/>
                    <a:pt x="1688293" y="1009643"/>
                  </a:cubicBezTo>
                  <a:cubicBezTo>
                    <a:pt x="1691722" y="986129"/>
                    <a:pt x="1678985" y="963106"/>
                    <a:pt x="1657432" y="953799"/>
                  </a:cubicBezTo>
                  <a:lnTo>
                    <a:pt x="1537417" y="899915"/>
                  </a:lnTo>
                  <a:cubicBezTo>
                    <a:pt x="1520762" y="892567"/>
                    <a:pt x="1501167" y="900894"/>
                    <a:pt x="1495779" y="918039"/>
                  </a:cubicBezTo>
                  <a:lnTo>
                    <a:pt x="1391929" y="1228609"/>
                  </a:lnTo>
                  <a:lnTo>
                    <a:pt x="1453651" y="690256"/>
                  </a:lnTo>
                  <a:cubicBezTo>
                    <a:pt x="1847006" y="537420"/>
                    <a:pt x="2151698" y="369399"/>
                    <a:pt x="2151698" y="369399"/>
                  </a:cubicBezTo>
                  <a:cubicBezTo>
                    <a:pt x="2151698" y="369399"/>
                    <a:pt x="1864641" y="403199"/>
                    <a:pt x="1585423" y="497252"/>
                  </a:cubicBezTo>
                  <a:cubicBezTo>
                    <a:pt x="1551133" y="509009"/>
                    <a:pt x="1512924" y="522725"/>
                    <a:pt x="1470796" y="537910"/>
                  </a:cubicBezTo>
                  <a:lnTo>
                    <a:pt x="1497738" y="301309"/>
                  </a:lnTo>
                  <a:cubicBezTo>
                    <a:pt x="1501167" y="273387"/>
                    <a:pt x="1484022" y="246445"/>
                    <a:pt x="1457080" y="237628"/>
                  </a:cubicBezTo>
                  <a:lnTo>
                    <a:pt x="1334616" y="197459"/>
                  </a:lnTo>
                  <a:cubicBezTo>
                    <a:pt x="1318451" y="192071"/>
                    <a:pt x="1301795" y="203338"/>
                    <a:pt x="1300326" y="220483"/>
                  </a:cubicBezTo>
                  <a:cubicBezTo>
                    <a:pt x="1295917" y="283184"/>
                    <a:pt x="1285140" y="429652"/>
                    <a:pt x="1271424" y="607470"/>
                  </a:cubicBezTo>
                  <a:cubicBezTo>
                    <a:pt x="1225378" y="622655"/>
                    <a:pt x="1177372" y="638331"/>
                    <a:pt x="1125937" y="654006"/>
                  </a:cubicBezTo>
                  <a:cubicBezTo>
                    <a:pt x="1139653" y="516846"/>
                    <a:pt x="1151409" y="402710"/>
                    <a:pt x="1157288" y="343927"/>
                  </a:cubicBezTo>
                  <a:cubicBezTo>
                    <a:pt x="1160227" y="317474"/>
                    <a:pt x="1147001" y="292002"/>
                    <a:pt x="1123977" y="278776"/>
                  </a:cubicBezTo>
                  <a:lnTo>
                    <a:pt x="991226" y="202848"/>
                  </a:lnTo>
                  <a:cubicBezTo>
                    <a:pt x="979959" y="196480"/>
                    <a:pt x="965263" y="203828"/>
                    <a:pt x="964284" y="217054"/>
                  </a:cubicBezTo>
                  <a:cubicBezTo>
                    <a:pt x="958406" y="288573"/>
                    <a:pt x="942730" y="487455"/>
                    <a:pt x="925585" y="709360"/>
                  </a:cubicBezTo>
                  <a:cubicBezTo>
                    <a:pt x="258890" y="920978"/>
                    <a:pt x="3674" y="363521"/>
                    <a:pt x="3674" y="363521"/>
                  </a:cubicBezTo>
                  <a:cubicBezTo>
                    <a:pt x="3674" y="363521"/>
                    <a:pt x="172675" y="1046382"/>
                    <a:pt x="914318" y="862685"/>
                  </a:cubicBezTo>
                  <a:cubicBezTo>
                    <a:pt x="891295" y="1172275"/>
                    <a:pt x="862883" y="1517135"/>
                    <a:pt x="868762" y="1554364"/>
                  </a:cubicBezTo>
                  <a:cubicBezTo>
                    <a:pt x="880518" y="1632741"/>
                    <a:pt x="1008371" y="1816927"/>
                    <a:pt x="1055397" y="1800272"/>
                  </a:cubicBezTo>
                  <a:cubicBezTo>
                    <a:pt x="1084299" y="1789985"/>
                    <a:pt x="1156308" y="1616576"/>
                    <a:pt x="1201375" y="1513706"/>
                  </a:cubicBezTo>
                  <a:cubicBezTo>
                    <a:pt x="1190598" y="1641068"/>
                    <a:pt x="1187169" y="1679767"/>
                    <a:pt x="1182760" y="1709648"/>
                  </a:cubicBezTo>
                  <a:cubicBezTo>
                    <a:pt x="1178351" y="1739040"/>
                    <a:pt x="1293468" y="1787046"/>
                    <a:pt x="1300326" y="1787046"/>
                  </a:cubicBezTo>
                  <a:cubicBezTo>
                    <a:pt x="1320900" y="1787046"/>
                    <a:pt x="1496759" y="1117901"/>
                    <a:pt x="1496759" y="1117901"/>
                  </a:cubicBezTo>
                  <a:cubicBezTo>
                    <a:pt x="1496759" y="1117901"/>
                    <a:pt x="1445324" y="1619515"/>
                    <a:pt x="1455611" y="1642538"/>
                  </a:cubicBezTo>
                  <a:cubicBezTo>
                    <a:pt x="1465898" y="1665561"/>
                    <a:pt x="1576115" y="1750306"/>
                    <a:pt x="1592771" y="1752266"/>
                  </a:cubicBezTo>
                  <a:cubicBezTo>
                    <a:pt x="1603547" y="1753246"/>
                    <a:pt x="1665269" y="1633721"/>
                    <a:pt x="1736299" y="1511746"/>
                  </a:cubicBezTo>
                  <a:cubicBezTo>
                    <a:pt x="1745606" y="1584245"/>
                    <a:pt x="1765200" y="1627842"/>
                    <a:pt x="1790673" y="1647436"/>
                  </a:cubicBezTo>
                  <a:cubicBezTo>
                    <a:pt x="1847986" y="1691034"/>
                    <a:pt x="1906769" y="1716507"/>
                    <a:pt x="1932242" y="1706709"/>
                  </a:cubicBezTo>
                  <a:cubicBezTo>
                    <a:pt x="1937630" y="1704750"/>
                    <a:pt x="1981227" y="1624413"/>
                    <a:pt x="2017477" y="1557303"/>
                  </a:cubicBezTo>
                  <a:cubicBezTo>
                    <a:pt x="2044909" y="1578367"/>
                    <a:pt x="2140921" y="1651356"/>
                    <a:pt x="2158066" y="1649396"/>
                  </a:cubicBezTo>
                  <a:cubicBezTo>
                    <a:pt x="2168843" y="1648416"/>
                    <a:pt x="2222237" y="1538688"/>
                    <a:pt x="2269753" y="1436798"/>
                  </a:cubicBezTo>
                  <a:lnTo>
                    <a:pt x="2258976" y="1575428"/>
                  </a:lnTo>
                  <a:cubicBezTo>
                    <a:pt x="2258976" y="1575428"/>
                    <a:pt x="2387319" y="1642048"/>
                    <a:pt x="2428957" y="1636170"/>
                  </a:cubicBezTo>
                  <a:cubicBezTo>
                    <a:pt x="2447081" y="1633721"/>
                    <a:pt x="2466186" y="1331969"/>
                    <a:pt x="2500476" y="1204116"/>
                  </a:cubicBezTo>
                  <a:cubicBezTo>
                    <a:pt x="2517131" y="1142884"/>
                    <a:pt x="2631758" y="870523"/>
                    <a:pt x="2631758" y="870523"/>
                  </a:cubicBezTo>
                  <a:cubicBezTo>
                    <a:pt x="2631758" y="870523"/>
                    <a:pt x="2576404" y="1439247"/>
                    <a:pt x="2578853" y="1450514"/>
                  </a:cubicBezTo>
                  <a:cubicBezTo>
                    <a:pt x="2587670" y="1485784"/>
                    <a:pt x="2645474" y="1529381"/>
                    <a:pt x="2689071" y="1576407"/>
                  </a:cubicBezTo>
                  <a:cubicBezTo>
                    <a:pt x="2707685" y="1596981"/>
                    <a:pt x="2740996" y="1593062"/>
                    <a:pt x="2755202" y="1569059"/>
                  </a:cubicBezTo>
                  <a:lnTo>
                    <a:pt x="2874237" y="1367728"/>
                  </a:lnTo>
                  <a:cubicBezTo>
                    <a:pt x="2865420" y="1469618"/>
                    <a:pt x="2861011" y="1512236"/>
                    <a:pt x="2860031" y="1518114"/>
                  </a:cubicBezTo>
                  <a:cubicBezTo>
                    <a:pt x="2855622" y="1554364"/>
                    <a:pt x="3023154" y="1612657"/>
                    <a:pt x="3040299" y="1594532"/>
                  </a:cubicBezTo>
                  <a:cubicBezTo>
                    <a:pt x="3053035" y="1581306"/>
                    <a:pt x="3071160" y="1262409"/>
                    <a:pt x="3071160" y="1262409"/>
                  </a:cubicBezTo>
                  <a:cubicBezTo>
                    <a:pt x="3109858" y="1321681"/>
                    <a:pt x="3194604" y="1435328"/>
                    <a:pt x="3331764" y="1478926"/>
                  </a:cubicBezTo>
                  <a:cubicBezTo>
                    <a:pt x="3527706" y="1541627"/>
                    <a:pt x="3672704" y="1528891"/>
                    <a:pt x="3779003" y="1482355"/>
                  </a:cubicBezTo>
                  <a:cubicBezTo>
                    <a:pt x="4012175" y="1380464"/>
                    <a:pt x="4237999" y="957228"/>
                    <a:pt x="4237999" y="957228"/>
                  </a:cubicBezTo>
                  <a:cubicBezTo>
                    <a:pt x="4237999" y="957228"/>
                    <a:pt x="3947024" y="1293270"/>
                    <a:pt x="3629107" y="1341766"/>
                  </a:cubicBezTo>
                  <a:close/>
                  <a:moveTo>
                    <a:pt x="1217540" y="1310905"/>
                  </a:moveTo>
                  <a:cubicBezTo>
                    <a:pt x="1172963" y="1422592"/>
                    <a:pt x="1073522" y="1645967"/>
                    <a:pt x="1049029" y="1631761"/>
                  </a:cubicBezTo>
                  <a:cubicBezTo>
                    <a:pt x="1030415" y="1620984"/>
                    <a:pt x="1074992" y="1181582"/>
                    <a:pt x="1111241" y="807821"/>
                  </a:cubicBezTo>
                  <a:cubicBezTo>
                    <a:pt x="1161206" y="792636"/>
                    <a:pt x="1211172" y="775981"/>
                    <a:pt x="1260158" y="759326"/>
                  </a:cubicBezTo>
                  <a:cubicBezTo>
                    <a:pt x="1246442" y="942042"/>
                    <a:pt x="1231256" y="1140924"/>
                    <a:pt x="1217540" y="1310905"/>
                  </a:cubicBezTo>
                  <a:close/>
                  <a:moveTo>
                    <a:pt x="2018946" y="1435818"/>
                  </a:moveTo>
                  <a:cubicBezTo>
                    <a:pt x="2000332" y="1474517"/>
                    <a:pt x="1944488" y="1588654"/>
                    <a:pt x="1923424" y="1601880"/>
                  </a:cubicBezTo>
                  <a:cubicBezTo>
                    <a:pt x="1898441" y="1618045"/>
                    <a:pt x="1874439" y="1307476"/>
                    <a:pt x="1874439" y="1307476"/>
                  </a:cubicBezTo>
                  <a:cubicBezTo>
                    <a:pt x="1874439" y="1307476"/>
                    <a:pt x="1984656" y="1138965"/>
                    <a:pt x="2047358" y="1040504"/>
                  </a:cubicBezTo>
                  <a:lnTo>
                    <a:pt x="2018946" y="1435818"/>
                  </a:ln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9" name="Freeform: Shape 8">
              <a:extLst>
                <a:ext uri="{FF2B5EF4-FFF2-40B4-BE49-F238E27FC236}">
                  <a16:creationId xmlns:a16="http://schemas.microsoft.com/office/drawing/2014/main" id="{0706F4F3-ED89-4E9C-A421-510FE7C4607A}"/>
                </a:ext>
              </a:extLst>
            </p:cNvPr>
            <p:cNvSpPr/>
            <p:nvPr/>
          </p:nvSpPr>
          <p:spPr>
            <a:xfrm>
              <a:off x="4247524" y="3526889"/>
              <a:ext cx="1440180" cy="1846761"/>
            </a:xfrm>
            <a:custGeom>
              <a:avLst/>
              <a:gdLst>
                <a:gd name="connsiteX0" fmla="*/ 1440425 w 1440180"/>
                <a:gd name="connsiteY0" fmla="*/ 54456 h 1846761"/>
                <a:gd name="connsiteX1" fmla="*/ 1285140 w 1440180"/>
                <a:gd name="connsiteY1" fmla="*/ 4001 h 1846761"/>
                <a:gd name="connsiteX2" fmla="*/ 1221949 w 1440180"/>
                <a:gd name="connsiteY2" fmla="*/ 444383 h 1846761"/>
                <a:gd name="connsiteX3" fmla="*/ 1112711 w 1440180"/>
                <a:gd name="connsiteY3" fmla="*/ 766709 h 1846761"/>
                <a:gd name="connsiteX4" fmla="*/ 1164636 w 1440180"/>
                <a:gd name="connsiteY4" fmla="*/ 144100 h 1846761"/>
                <a:gd name="connsiteX5" fmla="*/ 1034333 w 1440180"/>
                <a:gd name="connsiteY5" fmla="*/ 39760 h 1846761"/>
                <a:gd name="connsiteX6" fmla="*/ 992696 w 1440180"/>
                <a:gd name="connsiteY6" fmla="*/ 43679 h 1846761"/>
                <a:gd name="connsiteX7" fmla="*/ 380374 w 1440180"/>
                <a:gd name="connsiteY7" fmla="*/ 378742 h 1846761"/>
                <a:gd name="connsiteX8" fmla="*/ 3674 w 1440180"/>
                <a:gd name="connsiteY8" fmla="*/ 347881 h 1846761"/>
                <a:gd name="connsiteX9" fmla="*/ 460711 w 1440180"/>
                <a:gd name="connsiteY9" fmla="*/ 446832 h 1846761"/>
                <a:gd name="connsiteX10" fmla="*/ 988287 w 1440180"/>
                <a:gd name="connsiteY10" fmla="*/ 175451 h 1846761"/>
                <a:gd name="connsiteX11" fmla="*/ 918727 w 1440180"/>
                <a:gd name="connsiteY11" fmla="*/ 890153 h 1846761"/>
                <a:gd name="connsiteX12" fmla="*/ 940281 w 1440180"/>
                <a:gd name="connsiteY12" fmla="*/ 926402 h 1846761"/>
                <a:gd name="connsiteX13" fmla="*/ 1067644 w 1440180"/>
                <a:gd name="connsiteY13" fmla="*/ 983715 h 1846761"/>
                <a:gd name="connsiteX14" fmla="*/ 1117119 w 1440180"/>
                <a:gd name="connsiteY14" fmla="*/ 962162 h 1846761"/>
                <a:gd name="connsiteX15" fmla="*/ 1219010 w 1440180"/>
                <a:gd name="connsiteY15" fmla="*/ 657470 h 1846761"/>
                <a:gd name="connsiteX16" fmla="*/ 1155328 w 1440180"/>
                <a:gd name="connsiteY16" fmla="*/ 1200232 h 1846761"/>
                <a:gd name="connsiteX17" fmla="*/ 878069 w 1440180"/>
                <a:gd name="connsiteY17" fmla="*/ 1493657 h 1846761"/>
                <a:gd name="connsiteX18" fmla="*/ 1006411 w 1440180"/>
                <a:gd name="connsiteY18" fmla="*/ 1845374 h 1846761"/>
                <a:gd name="connsiteX19" fmla="*/ 1305714 w 1440180"/>
                <a:gd name="connsiteY19" fmla="*/ 1612692 h 1846761"/>
                <a:gd name="connsiteX20" fmla="*/ 1318451 w 1440180"/>
                <a:gd name="connsiteY20" fmla="*/ 1586240 h 1846761"/>
                <a:gd name="connsiteX21" fmla="*/ 1348822 w 1440180"/>
                <a:gd name="connsiteY21" fmla="*/ 1174760 h 1846761"/>
                <a:gd name="connsiteX22" fmla="*/ 1358619 w 1440180"/>
                <a:gd name="connsiteY22" fmla="*/ 1046417 h 1846761"/>
                <a:gd name="connsiteX23" fmla="*/ 1440915 w 1440180"/>
                <a:gd name="connsiteY23" fmla="*/ 913666 h 1846761"/>
                <a:gd name="connsiteX24" fmla="*/ 1362538 w 1440180"/>
                <a:gd name="connsiteY24" fmla="*/ 992043 h 1846761"/>
                <a:gd name="connsiteX25" fmla="*/ 1440425 w 1440180"/>
                <a:gd name="connsiteY25" fmla="*/ 54456 h 1846761"/>
                <a:gd name="connsiteX26" fmla="*/ 1076951 w 1440180"/>
                <a:gd name="connsiteY26" fmla="*/ 1719481 h 1846761"/>
                <a:gd name="connsiteX27" fmla="*/ 1013759 w 1440180"/>
                <a:gd name="connsiteY27" fmla="*/ 1492187 h 1846761"/>
                <a:gd name="connsiteX28" fmla="*/ 1138673 w 1440180"/>
                <a:gd name="connsiteY28" fmla="*/ 1348169 h 1846761"/>
                <a:gd name="connsiteX29" fmla="*/ 1076951 w 1440180"/>
                <a:gd name="connsiteY29" fmla="*/ 1719481 h 184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40180" h="1846761">
                  <a:moveTo>
                    <a:pt x="1440425" y="54456"/>
                  </a:moveTo>
                  <a:cubicBezTo>
                    <a:pt x="1444344" y="24575"/>
                    <a:pt x="1290529" y="572"/>
                    <a:pt x="1285140" y="4001"/>
                  </a:cubicBezTo>
                  <a:cubicBezTo>
                    <a:pt x="1267506" y="16247"/>
                    <a:pt x="1221949" y="444383"/>
                    <a:pt x="1221949" y="444383"/>
                  </a:cubicBezTo>
                  <a:lnTo>
                    <a:pt x="1112711" y="766709"/>
                  </a:lnTo>
                  <a:cubicBezTo>
                    <a:pt x="1112711" y="766709"/>
                    <a:pt x="1165125" y="169083"/>
                    <a:pt x="1164636" y="144100"/>
                  </a:cubicBezTo>
                  <a:cubicBezTo>
                    <a:pt x="1163166" y="96094"/>
                    <a:pt x="1077931" y="55436"/>
                    <a:pt x="1034333" y="39760"/>
                  </a:cubicBezTo>
                  <a:cubicBezTo>
                    <a:pt x="1020617" y="34862"/>
                    <a:pt x="1005432" y="35842"/>
                    <a:pt x="992696" y="43679"/>
                  </a:cubicBezTo>
                  <a:cubicBezTo>
                    <a:pt x="912849" y="91685"/>
                    <a:pt x="584155" y="289098"/>
                    <a:pt x="380374" y="378742"/>
                  </a:cubicBezTo>
                  <a:cubicBezTo>
                    <a:pt x="147692" y="481612"/>
                    <a:pt x="3674" y="347881"/>
                    <a:pt x="3674" y="347881"/>
                  </a:cubicBezTo>
                  <a:cubicBezTo>
                    <a:pt x="65396" y="515902"/>
                    <a:pt x="330409" y="498267"/>
                    <a:pt x="460711" y="446832"/>
                  </a:cubicBezTo>
                  <a:cubicBezTo>
                    <a:pt x="553294" y="410093"/>
                    <a:pt x="833492" y="259706"/>
                    <a:pt x="988287" y="175451"/>
                  </a:cubicBezTo>
                  <a:cubicBezTo>
                    <a:pt x="965753" y="371884"/>
                    <a:pt x="928524" y="783364"/>
                    <a:pt x="918727" y="890153"/>
                  </a:cubicBezTo>
                  <a:cubicBezTo>
                    <a:pt x="917258" y="905828"/>
                    <a:pt x="926075" y="920034"/>
                    <a:pt x="940281" y="926402"/>
                  </a:cubicBezTo>
                  <a:lnTo>
                    <a:pt x="1067644" y="983715"/>
                  </a:lnTo>
                  <a:cubicBezTo>
                    <a:pt x="1087238" y="992533"/>
                    <a:pt x="1110261" y="982246"/>
                    <a:pt x="1117119" y="962162"/>
                  </a:cubicBezTo>
                  <a:lnTo>
                    <a:pt x="1219010" y="657470"/>
                  </a:lnTo>
                  <a:lnTo>
                    <a:pt x="1155328" y="1200232"/>
                  </a:lnTo>
                  <a:cubicBezTo>
                    <a:pt x="1002493" y="1354047"/>
                    <a:pt x="880518" y="1491207"/>
                    <a:pt x="878069" y="1493657"/>
                  </a:cubicBezTo>
                  <a:cubicBezTo>
                    <a:pt x="852596" y="1514230"/>
                    <a:pt x="930974" y="1868887"/>
                    <a:pt x="1006411" y="1845374"/>
                  </a:cubicBezTo>
                  <a:cubicBezTo>
                    <a:pt x="1071563" y="1824800"/>
                    <a:pt x="1257218" y="1656779"/>
                    <a:pt x="1305714" y="1612692"/>
                  </a:cubicBezTo>
                  <a:cubicBezTo>
                    <a:pt x="1313062" y="1605834"/>
                    <a:pt x="1317471" y="1596527"/>
                    <a:pt x="1318451" y="1586240"/>
                  </a:cubicBezTo>
                  <a:cubicBezTo>
                    <a:pt x="1321880" y="1536764"/>
                    <a:pt x="1334126" y="1375601"/>
                    <a:pt x="1348822" y="1174760"/>
                  </a:cubicBezTo>
                  <a:cubicBezTo>
                    <a:pt x="1351761" y="1133612"/>
                    <a:pt x="1355190" y="1090504"/>
                    <a:pt x="1358619" y="1046417"/>
                  </a:cubicBezTo>
                  <a:cubicBezTo>
                    <a:pt x="1404176" y="974408"/>
                    <a:pt x="1440915" y="913666"/>
                    <a:pt x="1440915" y="913666"/>
                  </a:cubicBezTo>
                  <a:cubicBezTo>
                    <a:pt x="1440915" y="913666"/>
                    <a:pt x="1410054" y="944527"/>
                    <a:pt x="1362538" y="992043"/>
                  </a:cubicBezTo>
                  <a:cubicBezTo>
                    <a:pt x="1387521" y="663839"/>
                    <a:pt x="1416912" y="231295"/>
                    <a:pt x="1440425" y="54456"/>
                  </a:cubicBezTo>
                  <a:close/>
                  <a:moveTo>
                    <a:pt x="1076951" y="1719481"/>
                  </a:moveTo>
                  <a:cubicBezTo>
                    <a:pt x="1056377" y="1720460"/>
                    <a:pt x="1013759" y="1492187"/>
                    <a:pt x="1013759" y="1492187"/>
                  </a:cubicBezTo>
                  <a:cubicBezTo>
                    <a:pt x="1013759" y="1492187"/>
                    <a:pt x="1074502" y="1424097"/>
                    <a:pt x="1138673" y="1348169"/>
                  </a:cubicBezTo>
                  <a:cubicBezTo>
                    <a:pt x="1138673" y="1348169"/>
                    <a:pt x="1114670" y="1717521"/>
                    <a:pt x="1076951" y="1719481"/>
                  </a:cubicBez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0" name="Freeform: Shape 9">
              <a:extLst>
                <a:ext uri="{FF2B5EF4-FFF2-40B4-BE49-F238E27FC236}">
                  <a16:creationId xmlns:a16="http://schemas.microsoft.com/office/drawing/2014/main" id="{B00E91B7-FFB2-45F2-9C2B-5C026A2A32BC}"/>
                </a:ext>
              </a:extLst>
            </p:cNvPr>
            <p:cNvSpPr/>
            <p:nvPr/>
          </p:nvSpPr>
          <p:spPr>
            <a:xfrm>
              <a:off x="5717149" y="3581759"/>
              <a:ext cx="1885950" cy="960120"/>
            </a:xfrm>
            <a:custGeom>
              <a:avLst/>
              <a:gdLst>
                <a:gd name="connsiteX0" fmla="*/ 1360525 w 1885950"/>
                <a:gd name="connsiteY0" fmla="*/ 667262 h 960120"/>
                <a:gd name="connsiteX1" fmla="*/ 992642 w 1885950"/>
                <a:gd name="connsiteY1" fmla="*/ 806871 h 960120"/>
                <a:gd name="connsiteX2" fmla="*/ 1064651 w 1885950"/>
                <a:gd name="connsiteY2" fmla="*/ 59839 h 960120"/>
                <a:gd name="connsiteX3" fmla="*/ 890262 w 1885950"/>
                <a:gd name="connsiteY3" fmla="*/ 4485 h 960120"/>
                <a:gd name="connsiteX4" fmla="*/ 825111 w 1885950"/>
                <a:gd name="connsiteY4" fmla="*/ 523244 h 960120"/>
                <a:gd name="connsiteX5" fmla="*/ 718812 w 1885950"/>
                <a:gd name="connsiteY5" fmla="*/ 749068 h 960120"/>
                <a:gd name="connsiteX6" fmla="*/ 762409 w 1885950"/>
                <a:gd name="connsiteY6" fmla="*/ 146543 h 960120"/>
                <a:gd name="connsiteX7" fmla="*/ 608594 w 1885950"/>
                <a:gd name="connsiteY7" fmla="*/ 35346 h 960120"/>
                <a:gd name="connsiteX8" fmla="*/ 594388 w 1885950"/>
                <a:gd name="connsiteY8" fmla="*/ 109804 h 960120"/>
                <a:gd name="connsiteX9" fmla="*/ 489558 w 1885950"/>
                <a:gd name="connsiteY9" fmla="*/ 211695 h 960120"/>
                <a:gd name="connsiteX10" fmla="*/ 492987 w 1885950"/>
                <a:gd name="connsiteY10" fmla="*/ 182303 h 960120"/>
                <a:gd name="connsiteX11" fmla="*/ 325946 w 1885950"/>
                <a:gd name="connsiteY11" fmla="*/ 60329 h 960120"/>
                <a:gd name="connsiteX12" fmla="*/ 293126 w 1885950"/>
                <a:gd name="connsiteY12" fmla="*/ 93149 h 960120"/>
                <a:gd name="connsiteX13" fmla="*/ 202992 w 1885950"/>
                <a:gd name="connsiteY13" fmla="*/ 63268 h 960120"/>
                <a:gd name="connsiteX14" fmla="*/ 52116 w 1885950"/>
                <a:gd name="connsiteY14" fmla="*/ 252842 h 960120"/>
                <a:gd name="connsiteX15" fmla="*/ 10968 w 1885950"/>
                <a:gd name="connsiteY15" fmla="*/ 787277 h 960120"/>
                <a:gd name="connsiteX16" fmla="*/ 236792 w 1885950"/>
                <a:gd name="connsiteY16" fmla="*/ 960686 h 960120"/>
                <a:gd name="connsiteX17" fmla="*/ 410202 w 1885950"/>
                <a:gd name="connsiteY17" fmla="*/ 819117 h 960120"/>
                <a:gd name="connsiteX18" fmla="*/ 483190 w 1885950"/>
                <a:gd name="connsiteY18" fmla="*/ 265579 h 960120"/>
                <a:gd name="connsiteX19" fmla="*/ 582631 w 1885950"/>
                <a:gd name="connsiteY19" fmla="*/ 210225 h 960120"/>
                <a:gd name="connsiteX20" fmla="*/ 528747 w 1885950"/>
                <a:gd name="connsiteY20" fmla="*/ 774540 h 960120"/>
                <a:gd name="connsiteX21" fmla="*/ 567936 w 1885950"/>
                <a:gd name="connsiteY21" fmla="*/ 841161 h 960120"/>
                <a:gd name="connsiteX22" fmla="*/ 684032 w 1885950"/>
                <a:gd name="connsiteY22" fmla="*/ 893575 h 960120"/>
                <a:gd name="connsiteX23" fmla="*/ 724200 w 1885950"/>
                <a:gd name="connsiteY23" fmla="*/ 877900 h 960120"/>
                <a:gd name="connsiteX24" fmla="*/ 820702 w 1885950"/>
                <a:gd name="connsiteY24" fmla="*/ 652566 h 960120"/>
                <a:gd name="connsiteX25" fmla="*/ 807476 w 1885950"/>
                <a:gd name="connsiteY25" fmla="*/ 766213 h 960120"/>
                <a:gd name="connsiteX26" fmla="*/ 997540 w 1885950"/>
                <a:gd name="connsiteY26" fmla="*/ 910720 h 960120"/>
                <a:gd name="connsiteX27" fmla="*/ 1688729 w 1885950"/>
                <a:gd name="connsiteY27" fmla="*/ 560473 h 960120"/>
                <a:gd name="connsiteX28" fmla="*/ 1887121 w 1885950"/>
                <a:gd name="connsiteY28" fmla="*/ 74045 h 960120"/>
                <a:gd name="connsiteX29" fmla="*/ 1360525 w 1885950"/>
                <a:gd name="connsiteY29" fmla="*/ 667262 h 960120"/>
                <a:gd name="connsiteX30" fmla="*/ 228955 w 1885950"/>
                <a:gd name="connsiteY30" fmla="*/ 196509 h 960120"/>
                <a:gd name="connsiteX31" fmla="*/ 228955 w 1885950"/>
                <a:gd name="connsiteY31" fmla="*/ 196509 h 960120"/>
                <a:gd name="connsiteX32" fmla="*/ 228465 w 1885950"/>
                <a:gd name="connsiteY32" fmla="*/ 197489 h 960120"/>
                <a:gd name="connsiteX33" fmla="*/ 228955 w 1885950"/>
                <a:gd name="connsiteY33" fmla="*/ 196509 h 960120"/>
                <a:gd name="connsiteX34" fmla="*/ 244140 w 1885950"/>
                <a:gd name="connsiteY34" fmla="*/ 893086 h 960120"/>
                <a:gd name="connsiteX35" fmla="*/ 162824 w 1885950"/>
                <a:gd name="connsiteY35" fmla="*/ 810790 h 960120"/>
                <a:gd name="connsiteX36" fmla="*/ 227975 w 1885950"/>
                <a:gd name="connsiteY36" fmla="*/ 199938 h 960120"/>
                <a:gd name="connsiteX37" fmla="*/ 227485 w 1885950"/>
                <a:gd name="connsiteY37" fmla="*/ 218063 h 960120"/>
                <a:gd name="connsiteX38" fmla="*/ 329865 w 1885950"/>
                <a:gd name="connsiteY38" fmla="*/ 284683 h 960120"/>
                <a:gd name="connsiteX39" fmla="*/ 244140 w 1885950"/>
                <a:gd name="connsiteY39" fmla="*/ 893086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85950" h="960120">
                  <a:moveTo>
                    <a:pt x="1360525" y="667262"/>
                  </a:moveTo>
                  <a:cubicBezTo>
                    <a:pt x="1159683" y="808830"/>
                    <a:pt x="983824" y="893086"/>
                    <a:pt x="992642" y="806871"/>
                  </a:cubicBezTo>
                  <a:cubicBezTo>
                    <a:pt x="1010766" y="625134"/>
                    <a:pt x="1071509" y="106865"/>
                    <a:pt x="1064651" y="59839"/>
                  </a:cubicBezTo>
                  <a:cubicBezTo>
                    <a:pt x="1060242" y="30447"/>
                    <a:pt x="891731" y="-1883"/>
                    <a:pt x="890262" y="4485"/>
                  </a:cubicBezTo>
                  <a:cubicBezTo>
                    <a:pt x="873606" y="65227"/>
                    <a:pt x="825111" y="523244"/>
                    <a:pt x="825111" y="523244"/>
                  </a:cubicBezTo>
                  <a:lnTo>
                    <a:pt x="718812" y="749068"/>
                  </a:lnTo>
                  <a:cubicBezTo>
                    <a:pt x="718812" y="749068"/>
                    <a:pt x="772696" y="169567"/>
                    <a:pt x="762409" y="146543"/>
                  </a:cubicBezTo>
                  <a:cubicBezTo>
                    <a:pt x="752122" y="123520"/>
                    <a:pt x="611533" y="11343"/>
                    <a:pt x="608594" y="35346"/>
                  </a:cubicBezTo>
                  <a:cubicBezTo>
                    <a:pt x="608104" y="38285"/>
                    <a:pt x="600266" y="63268"/>
                    <a:pt x="594388" y="109804"/>
                  </a:cubicBezTo>
                  <a:cubicBezTo>
                    <a:pt x="564996" y="175445"/>
                    <a:pt x="525318" y="201897"/>
                    <a:pt x="489558" y="211695"/>
                  </a:cubicBezTo>
                  <a:cubicBezTo>
                    <a:pt x="491518" y="195039"/>
                    <a:pt x="492987" y="184752"/>
                    <a:pt x="492987" y="182303"/>
                  </a:cubicBezTo>
                  <a:cubicBezTo>
                    <a:pt x="494947" y="152422"/>
                    <a:pt x="334764" y="59839"/>
                    <a:pt x="325946" y="60329"/>
                  </a:cubicBezTo>
                  <a:cubicBezTo>
                    <a:pt x="311740" y="61308"/>
                    <a:pt x="309291" y="74045"/>
                    <a:pt x="293126" y="93149"/>
                  </a:cubicBezTo>
                  <a:cubicBezTo>
                    <a:pt x="265204" y="76004"/>
                    <a:pt x="221117" y="52491"/>
                    <a:pt x="202992" y="63268"/>
                  </a:cubicBezTo>
                  <a:cubicBezTo>
                    <a:pt x="175560" y="79433"/>
                    <a:pt x="72690" y="161239"/>
                    <a:pt x="52116" y="252842"/>
                  </a:cubicBezTo>
                  <a:cubicBezTo>
                    <a:pt x="31542" y="343956"/>
                    <a:pt x="-14015" y="718697"/>
                    <a:pt x="10968" y="787277"/>
                  </a:cubicBezTo>
                  <a:cubicBezTo>
                    <a:pt x="35951" y="855857"/>
                    <a:pt x="191236" y="963135"/>
                    <a:pt x="236792" y="960686"/>
                  </a:cubicBezTo>
                  <a:cubicBezTo>
                    <a:pt x="282349" y="958237"/>
                    <a:pt x="396486" y="860265"/>
                    <a:pt x="410202" y="819117"/>
                  </a:cubicBezTo>
                  <a:cubicBezTo>
                    <a:pt x="420978" y="787277"/>
                    <a:pt x="463596" y="431151"/>
                    <a:pt x="483190" y="265579"/>
                  </a:cubicBezTo>
                  <a:cubicBezTo>
                    <a:pt x="522379" y="256761"/>
                    <a:pt x="556179" y="234718"/>
                    <a:pt x="582631" y="210225"/>
                  </a:cubicBezTo>
                  <a:cubicBezTo>
                    <a:pt x="562547" y="391962"/>
                    <a:pt x="538544" y="665792"/>
                    <a:pt x="528747" y="774540"/>
                  </a:cubicBezTo>
                  <a:cubicBezTo>
                    <a:pt x="526298" y="802952"/>
                    <a:pt x="541973" y="829404"/>
                    <a:pt x="567936" y="841161"/>
                  </a:cubicBezTo>
                  <a:lnTo>
                    <a:pt x="684032" y="893575"/>
                  </a:lnTo>
                  <a:cubicBezTo>
                    <a:pt x="699707" y="900434"/>
                    <a:pt x="717832" y="893575"/>
                    <a:pt x="724200" y="877900"/>
                  </a:cubicBezTo>
                  <a:lnTo>
                    <a:pt x="820702" y="652566"/>
                  </a:lnTo>
                  <a:cubicBezTo>
                    <a:pt x="820702" y="652566"/>
                    <a:pt x="811395" y="727514"/>
                    <a:pt x="807476" y="766213"/>
                  </a:cubicBezTo>
                  <a:cubicBezTo>
                    <a:pt x="803557" y="806871"/>
                    <a:pt x="962271" y="914150"/>
                    <a:pt x="997540" y="910720"/>
                  </a:cubicBezTo>
                  <a:cubicBezTo>
                    <a:pt x="1162133" y="894555"/>
                    <a:pt x="1510421" y="838712"/>
                    <a:pt x="1688729" y="560473"/>
                  </a:cubicBezTo>
                  <a:cubicBezTo>
                    <a:pt x="1867037" y="282234"/>
                    <a:pt x="1887121" y="74045"/>
                    <a:pt x="1887121" y="74045"/>
                  </a:cubicBezTo>
                  <a:cubicBezTo>
                    <a:pt x="1887121" y="74045"/>
                    <a:pt x="1641213" y="469359"/>
                    <a:pt x="1360525" y="667262"/>
                  </a:cubicBezTo>
                  <a:close/>
                  <a:moveTo>
                    <a:pt x="228955" y="196509"/>
                  </a:moveTo>
                  <a:cubicBezTo>
                    <a:pt x="228955" y="196019"/>
                    <a:pt x="229444" y="196019"/>
                    <a:pt x="228955" y="196509"/>
                  </a:cubicBezTo>
                  <a:cubicBezTo>
                    <a:pt x="228955" y="196509"/>
                    <a:pt x="228955" y="196999"/>
                    <a:pt x="228465" y="197489"/>
                  </a:cubicBezTo>
                  <a:cubicBezTo>
                    <a:pt x="228955" y="196999"/>
                    <a:pt x="228955" y="196509"/>
                    <a:pt x="228955" y="196509"/>
                  </a:cubicBezTo>
                  <a:close/>
                  <a:moveTo>
                    <a:pt x="244140" y="893086"/>
                  </a:moveTo>
                  <a:cubicBezTo>
                    <a:pt x="233853" y="912680"/>
                    <a:pt x="200543" y="886228"/>
                    <a:pt x="162824" y="810790"/>
                  </a:cubicBezTo>
                  <a:cubicBezTo>
                    <a:pt x="153516" y="792665"/>
                    <a:pt x="216218" y="256761"/>
                    <a:pt x="227975" y="199938"/>
                  </a:cubicBezTo>
                  <a:cubicBezTo>
                    <a:pt x="226505" y="206796"/>
                    <a:pt x="226015" y="213164"/>
                    <a:pt x="227485" y="218063"/>
                  </a:cubicBezTo>
                  <a:cubicBezTo>
                    <a:pt x="238752" y="261660"/>
                    <a:pt x="329865" y="284683"/>
                    <a:pt x="329865" y="284683"/>
                  </a:cubicBezTo>
                  <a:cubicBezTo>
                    <a:pt x="329865" y="284683"/>
                    <a:pt x="264224" y="854877"/>
                    <a:pt x="244140" y="893086"/>
                  </a:cubicBez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1" name="Freeform: Shape 10">
              <a:extLst>
                <a:ext uri="{FF2B5EF4-FFF2-40B4-BE49-F238E27FC236}">
                  <a16:creationId xmlns:a16="http://schemas.microsoft.com/office/drawing/2014/main" id="{BC41C56B-A7F6-411C-A586-8FBE49527886}"/>
                </a:ext>
              </a:extLst>
            </p:cNvPr>
            <p:cNvSpPr/>
            <p:nvPr/>
          </p:nvSpPr>
          <p:spPr>
            <a:xfrm>
              <a:off x="3974184" y="1550841"/>
              <a:ext cx="4242163" cy="1802674"/>
            </a:xfrm>
            <a:custGeom>
              <a:avLst/>
              <a:gdLst>
                <a:gd name="connsiteX0" fmla="*/ 3127493 w 4242162"/>
                <a:gd name="connsiteY0" fmla="*/ 1172765 h 1802674"/>
                <a:gd name="connsiteX1" fmla="*/ 3506643 w 4242162"/>
                <a:gd name="connsiteY1" fmla="*/ 729934 h 1802674"/>
                <a:gd name="connsiteX2" fmla="*/ 3317557 w 4242162"/>
                <a:gd name="connsiteY2" fmla="*/ 646168 h 1802674"/>
                <a:gd name="connsiteX3" fmla="*/ 3265633 w 4242162"/>
                <a:gd name="connsiteY3" fmla="*/ 661354 h 1802674"/>
                <a:gd name="connsiteX4" fmla="*/ 3096632 w 4242162"/>
                <a:gd name="connsiteY4" fmla="*/ 936164 h 1802674"/>
                <a:gd name="connsiteX5" fmla="*/ 3177458 w 4242162"/>
                <a:gd name="connsiteY5" fmla="*/ 101447 h 1802674"/>
                <a:gd name="connsiteX6" fmla="*/ 3143658 w 4242162"/>
                <a:gd name="connsiteY6" fmla="*/ 48543 h 1802674"/>
                <a:gd name="connsiteX7" fmla="*/ 3009927 w 4242162"/>
                <a:gd name="connsiteY7" fmla="*/ 4945 h 1802674"/>
                <a:gd name="connsiteX8" fmla="*/ 2979556 w 4242162"/>
                <a:gd name="connsiteY8" fmla="*/ 25030 h 1802674"/>
                <a:gd name="connsiteX9" fmla="*/ 2884524 w 4242162"/>
                <a:gd name="connsiteY9" fmla="*/ 1270247 h 1802674"/>
                <a:gd name="connsiteX10" fmla="*/ 2759120 w 4242162"/>
                <a:gd name="connsiteY10" fmla="*/ 1475987 h 1802674"/>
                <a:gd name="connsiteX11" fmla="*/ 2826231 w 4242162"/>
                <a:gd name="connsiteY11" fmla="*/ 846030 h 1802674"/>
                <a:gd name="connsiteX12" fmla="*/ 2665068 w 4242162"/>
                <a:gd name="connsiteY12" fmla="*/ 764224 h 1802674"/>
                <a:gd name="connsiteX13" fmla="*/ 2483331 w 4242162"/>
                <a:gd name="connsiteY13" fmla="*/ 1078712 h 1802674"/>
                <a:gd name="connsiteX14" fmla="*/ 2500476 w 4242162"/>
                <a:gd name="connsiteY14" fmla="*/ 861216 h 1802674"/>
                <a:gd name="connsiteX15" fmla="*/ 2461777 w 4242162"/>
                <a:gd name="connsiteY15" fmla="*/ 802923 h 1802674"/>
                <a:gd name="connsiteX16" fmla="*/ 2369194 w 4242162"/>
                <a:gd name="connsiteY16" fmla="*/ 775001 h 1802674"/>
                <a:gd name="connsiteX17" fmla="*/ 2338823 w 4242162"/>
                <a:gd name="connsiteY17" fmla="*/ 795085 h 1802674"/>
                <a:gd name="connsiteX18" fmla="*/ 2284939 w 4242162"/>
                <a:gd name="connsiteY18" fmla="*/ 1312374 h 1802674"/>
                <a:gd name="connsiteX19" fmla="*/ 2166883 w 4242162"/>
                <a:gd name="connsiteY19" fmla="*/ 1511256 h 1802674"/>
                <a:gd name="connsiteX20" fmla="*/ 2234973 w 4242162"/>
                <a:gd name="connsiteY20" fmla="*/ 921958 h 1802674"/>
                <a:gd name="connsiteX21" fmla="*/ 2189417 w 4242162"/>
                <a:gd name="connsiteY21" fmla="*/ 851908 h 1802674"/>
                <a:gd name="connsiteX22" fmla="*/ 2095364 w 4242162"/>
                <a:gd name="connsiteY22" fmla="*/ 823987 h 1802674"/>
                <a:gd name="connsiteX23" fmla="*/ 2064013 w 4242162"/>
                <a:gd name="connsiteY23" fmla="*/ 845540 h 1802674"/>
                <a:gd name="connsiteX24" fmla="*/ 2056175 w 4242162"/>
                <a:gd name="connsiteY24" fmla="*/ 949390 h 1802674"/>
                <a:gd name="connsiteX25" fmla="*/ 1949877 w 4242162"/>
                <a:gd name="connsiteY25" fmla="*/ 881790 h 1802674"/>
                <a:gd name="connsiteX26" fmla="*/ 1766670 w 4242162"/>
                <a:gd name="connsiteY26" fmla="*/ 1197258 h 1802674"/>
                <a:gd name="connsiteX27" fmla="*/ 1730420 w 4242162"/>
                <a:gd name="connsiteY27" fmla="*/ 1423572 h 1802674"/>
                <a:gd name="connsiteX28" fmla="*/ 1626571 w 4242162"/>
                <a:gd name="connsiteY28" fmla="*/ 1607268 h 1802674"/>
                <a:gd name="connsiteX29" fmla="*/ 1688782 w 4242162"/>
                <a:gd name="connsiteY29" fmla="*/ 1009643 h 1802674"/>
                <a:gd name="connsiteX30" fmla="*/ 1657921 w 4242162"/>
                <a:gd name="connsiteY30" fmla="*/ 953799 h 1802674"/>
                <a:gd name="connsiteX31" fmla="*/ 1537906 w 4242162"/>
                <a:gd name="connsiteY31" fmla="*/ 899914 h 1802674"/>
                <a:gd name="connsiteX32" fmla="*/ 1496269 w 4242162"/>
                <a:gd name="connsiteY32" fmla="*/ 918039 h 1802674"/>
                <a:gd name="connsiteX33" fmla="*/ 1391929 w 4242162"/>
                <a:gd name="connsiteY33" fmla="*/ 1226649 h 1802674"/>
                <a:gd name="connsiteX34" fmla="*/ 1453651 w 4242162"/>
                <a:gd name="connsiteY34" fmla="*/ 688296 h 1802674"/>
                <a:gd name="connsiteX35" fmla="*/ 2151697 w 4242162"/>
                <a:gd name="connsiteY35" fmla="*/ 367440 h 1802674"/>
                <a:gd name="connsiteX36" fmla="*/ 1585423 w 4242162"/>
                <a:gd name="connsiteY36" fmla="*/ 495293 h 1802674"/>
                <a:gd name="connsiteX37" fmla="*/ 1470796 w 4242162"/>
                <a:gd name="connsiteY37" fmla="*/ 535951 h 1802674"/>
                <a:gd name="connsiteX38" fmla="*/ 1497738 w 4242162"/>
                <a:gd name="connsiteY38" fmla="*/ 299350 h 1802674"/>
                <a:gd name="connsiteX39" fmla="*/ 1457080 w 4242162"/>
                <a:gd name="connsiteY39" fmla="*/ 235668 h 1802674"/>
                <a:gd name="connsiteX40" fmla="*/ 1334616 w 4242162"/>
                <a:gd name="connsiteY40" fmla="*/ 195500 h 1802674"/>
                <a:gd name="connsiteX41" fmla="*/ 1300326 w 4242162"/>
                <a:gd name="connsiteY41" fmla="*/ 218523 h 1802674"/>
                <a:gd name="connsiteX42" fmla="*/ 1271424 w 4242162"/>
                <a:gd name="connsiteY42" fmla="*/ 605510 h 1802674"/>
                <a:gd name="connsiteX43" fmla="*/ 1125937 w 4242162"/>
                <a:gd name="connsiteY43" fmla="*/ 652047 h 1802674"/>
                <a:gd name="connsiteX44" fmla="*/ 1157288 w 4242162"/>
                <a:gd name="connsiteY44" fmla="*/ 341967 h 1802674"/>
                <a:gd name="connsiteX45" fmla="*/ 1123977 w 4242162"/>
                <a:gd name="connsiteY45" fmla="*/ 276816 h 1802674"/>
                <a:gd name="connsiteX46" fmla="*/ 991226 w 4242162"/>
                <a:gd name="connsiteY46" fmla="*/ 200888 h 1802674"/>
                <a:gd name="connsiteX47" fmla="*/ 964284 w 4242162"/>
                <a:gd name="connsiteY47" fmla="*/ 215094 h 1802674"/>
                <a:gd name="connsiteX48" fmla="*/ 925585 w 4242162"/>
                <a:gd name="connsiteY48" fmla="*/ 707401 h 1802674"/>
                <a:gd name="connsiteX49" fmla="*/ 3674 w 4242162"/>
                <a:gd name="connsiteY49" fmla="*/ 361561 h 1802674"/>
                <a:gd name="connsiteX50" fmla="*/ 913828 w 4242162"/>
                <a:gd name="connsiteY50" fmla="*/ 862685 h 1802674"/>
                <a:gd name="connsiteX51" fmla="*/ 868272 w 4242162"/>
                <a:gd name="connsiteY51" fmla="*/ 1554364 h 1802674"/>
                <a:gd name="connsiteX52" fmla="*/ 1054907 w 4242162"/>
                <a:gd name="connsiteY52" fmla="*/ 1800272 h 1802674"/>
                <a:gd name="connsiteX53" fmla="*/ 1200885 w 4242162"/>
                <a:gd name="connsiteY53" fmla="*/ 1513705 h 1802674"/>
                <a:gd name="connsiteX54" fmla="*/ 1182270 w 4242162"/>
                <a:gd name="connsiteY54" fmla="*/ 1709648 h 1802674"/>
                <a:gd name="connsiteX55" fmla="*/ 1299836 w 4242162"/>
                <a:gd name="connsiteY55" fmla="*/ 1787046 h 1802674"/>
                <a:gd name="connsiteX56" fmla="*/ 1496269 w 4242162"/>
                <a:gd name="connsiteY56" fmla="*/ 1117901 h 1802674"/>
                <a:gd name="connsiteX57" fmla="*/ 1455121 w 4242162"/>
                <a:gd name="connsiteY57" fmla="*/ 1642538 h 1802674"/>
                <a:gd name="connsiteX58" fmla="*/ 1592281 w 4242162"/>
                <a:gd name="connsiteY58" fmla="*/ 1752266 h 1802674"/>
                <a:gd name="connsiteX59" fmla="*/ 1735809 w 4242162"/>
                <a:gd name="connsiteY59" fmla="*/ 1511746 h 1802674"/>
                <a:gd name="connsiteX60" fmla="*/ 1790183 w 4242162"/>
                <a:gd name="connsiteY60" fmla="*/ 1647437 h 1802674"/>
                <a:gd name="connsiteX61" fmla="*/ 1931752 w 4242162"/>
                <a:gd name="connsiteY61" fmla="*/ 1706709 h 1802674"/>
                <a:gd name="connsiteX62" fmla="*/ 2016987 w 4242162"/>
                <a:gd name="connsiteY62" fmla="*/ 1557303 h 1802674"/>
                <a:gd name="connsiteX63" fmla="*/ 2157576 w 4242162"/>
                <a:gd name="connsiteY63" fmla="*/ 1649396 h 1802674"/>
                <a:gd name="connsiteX64" fmla="*/ 2269263 w 4242162"/>
                <a:gd name="connsiteY64" fmla="*/ 1436798 h 1802674"/>
                <a:gd name="connsiteX65" fmla="*/ 2258487 w 4242162"/>
                <a:gd name="connsiteY65" fmla="*/ 1575428 h 1802674"/>
                <a:gd name="connsiteX66" fmla="*/ 2428467 w 4242162"/>
                <a:gd name="connsiteY66" fmla="*/ 1636170 h 1802674"/>
                <a:gd name="connsiteX67" fmla="*/ 2499986 w 4242162"/>
                <a:gd name="connsiteY67" fmla="*/ 1204116 h 1802674"/>
                <a:gd name="connsiteX68" fmla="*/ 2631268 w 4242162"/>
                <a:gd name="connsiteY68" fmla="*/ 870523 h 1802674"/>
                <a:gd name="connsiteX69" fmla="*/ 2580322 w 4242162"/>
                <a:gd name="connsiteY69" fmla="*/ 1451494 h 1802674"/>
                <a:gd name="connsiteX70" fmla="*/ 2690540 w 4242162"/>
                <a:gd name="connsiteY70" fmla="*/ 1577387 h 1802674"/>
                <a:gd name="connsiteX71" fmla="*/ 2756671 w 4242162"/>
                <a:gd name="connsiteY71" fmla="*/ 1570039 h 1802674"/>
                <a:gd name="connsiteX72" fmla="*/ 2875707 w 4242162"/>
                <a:gd name="connsiteY72" fmla="*/ 1368708 h 1802674"/>
                <a:gd name="connsiteX73" fmla="*/ 2861501 w 4242162"/>
                <a:gd name="connsiteY73" fmla="*/ 1519094 h 1802674"/>
                <a:gd name="connsiteX74" fmla="*/ 3041768 w 4242162"/>
                <a:gd name="connsiteY74" fmla="*/ 1595512 h 1802674"/>
                <a:gd name="connsiteX75" fmla="*/ 3072629 w 4242162"/>
                <a:gd name="connsiteY75" fmla="*/ 1263389 h 1802674"/>
                <a:gd name="connsiteX76" fmla="*/ 3333233 w 4242162"/>
                <a:gd name="connsiteY76" fmla="*/ 1479905 h 1802674"/>
                <a:gd name="connsiteX77" fmla="*/ 3780472 w 4242162"/>
                <a:gd name="connsiteY77" fmla="*/ 1483334 h 1802674"/>
                <a:gd name="connsiteX78" fmla="*/ 4239469 w 4242162"/>
                <a:gd name="connsiteY78" fmla="*/ 958208 h 1802674"/>
                <a:gd name="connsiteX79" fmla="*/ 3630087 w 4242162"/>
                <a:gd name="connsiteY79" fmla="*/ 1341766 h 1802674"/>
                <a:gd name="connsiteX80" fmla="*/ 3127493 w 4242162"/>
                <a:gd name="connsiteY80" fmla="*/ 1172765 h 1802674"/>
                <a:gd name="connsiteX81" fmla="*/ 1218030 w 4242162"/>
                <a:gd name="connsiteY81" fmla="*/ 1310905 h 1802674"/>
                <a:gd name="connsiteX82" fmla="*/ 1049519 w 4242162"/>
                <a:gd name="connsiteY82" fmla="*/ 1631761 h 1802674"/>
                <a:gd name="connsiteX83" fmla="*/ 1111731 w 4242162"/>
                <a:gd name="connsiteY83" fmla="*/ 807821 h 1802674"/>
                <a:gd name="connsiteX84" fmla="*/ 1260647 w 4242162"/>
                <a:gd name="connsiteY84" fmla="*/ 759326 h 1802674"/>
                <a:gd name="connsiteX85" fmla="*/ 1218030 w 4242162"/>
                <a:gd name="connsiteY85" fmla="*/ 1310905 h 1802674"/>
                <a:gd name="connsiteX86" fmla="*/ 2019436 w 4242162"/>
                <a:gd name="connsiteY86" fmla="*/ 1435818 h 1802674"/>
                <a:gd name="connsiteX87" fmla="*/ 1923914 w 4242162"/>
                <a:gd name="connsiteY87" fmla="*/ 1601880 h 1802674"/>
                <a:gd name="connsiteX88" fmla="*/ 1874928 w 4242162"/>
                <a:gd name="connsiteY88" fmla="*/ 1307476 h 1802674"/>
                <a:gd name="connsiteX89" fmla="*/ 2047848 w 4242162"/>
                <a:gd name="connsiteY89" fmla="*/ 1040503 h 1802674"/>
                <a:gd name="connsiteX90" fmla="*/ 2019436 w 4242162"/>
                <a:gd name="connsiteY90" fmla="*/ 1435818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242162" h="1802674">
                  <a:moveTo>
                    <a:pt x="3127493" y="1172765"/>
                  </a:moveTo>
                  <a:cubicBezTo>
                    <a:pt x="3113287" y="1105165"/>
                    <a:pt x="3523297" y="772062"/>
                    <a:pt x="3506643" y="729934"/>
                  </a:cubicBezTo>
                  <a:cubicBezTo>
                    <a:pt x="3496355" y="704461"/>
                    <a:pt x="3375851" y="672131"/>
                    <a:pt x="3317557" y="646168"/>
                  </a:cubicBezTo>
                  <a:cubicBezTo>
                    <a:pt x="3298943" y="637841"/>
                    <a:pt x="3276899" y="644209"/>
                    <a:pt x="3265633" y="661354"/>
                  </a:cubicBezTo>
                  <a:lnTo>
                    <a:pt x="3096632" y="936164"/>
                  </a:lnTo>
                  <a:lnTo>
                    <a:pt x="3177458" y="101447"/>
                  </a:lnTo>
                  <a:cubicBezTo>
                    <a:pt x="3179908" y="77934"/>
                    <a:pt x="3166192" y="55891"/>
                    <a:pt x="3143658" y="48543"/>
                  </a:cubicBezTo>
                  <a:lnTo>
                    <a:pt x="3009927" y="4945"/>
                  </a:lnTo>
                  <a:cubicBezTo>
                    <a:pt x="2995722" y="47"/>
                    <a:pt x="2980536" y="9844"/>
                    <a:pt x="2979556" y="25030"/>
                  </a:cubicBezTo>
                  <a:cubicBezTo>
                    <a:pt x="2968289" y="175906"/>
                    <a:pt x="2916854" y="875911"/>
                    <a:pt x="2884524" y="1270247"/>
                  </a:cubicBezTo>
                  <a:lnTo>
                    <a:pt x="2759120" y="1475987"/>
                  </a:lnTo>
                  <a:cubicBezTo>
                    <a:pt x="2759120" y="1475987"/>
                    <a:pt x="2831129" y="866114"/>
                    <a:pt x="2826231" y="846030"/>
                  </a:cubicBezTo>
                  <a:cubicBezTo>
                    <a:pt x="2821332" y="825456"/>
                    <a:pt x="2691520" y="776471"/>
                    <a:pt x="2665068" y="764224"/>
                  </a:cubicBezTo>
                  <a:cubicBezTo>
                    <a:pt x="2633227" y="749528"/>
                    <a:pt x="2483331" y="1078712"/>
                    <a:pt x="2483331" y="1078712"/>
                  </a:cubicBezTo>
                  <a:lnTo>
                    <a:pt x="2500476" y="861216"/>
                  </a:lnTo>
                  <a:cubicBezTo>
                    <a:pt x="2502925" y="835253"/>
                    <a:pt x="2486760" y="810761"/>
                    <a:pt x="2461777" y="802923"/>
                  </a:cubicBezTo>
                  <a:lnTo>
                    <a:pt x="2369194" y="775001"/>
                  </a:lnTo>
                  <a:cubicBezTo>
                    <a:pt x="2354988" y="770592"/>
                    <a:pt x="2340292" y="780389"/>
                    <a:pt x="2338823" y="795085"/>
                  </a:cubicBezTo>
                  <a:lnTo>
                    <a:pt x="2284939" y="1312374"/>
                  </a:lnTo>
                  <a:cubicBezTo>
                    <a:pt x="2233014" y="1408876"/>
                    <a:pt x="2171782" y="1518604"/>
                    <a:pt x="2166883" y="1511256"/>
                  </a:cubicBezTo>
                  <a:cubicBezTo>
                    <a:pt x="2159535" y="1499989"/>
                    <a:pt x="2214889" y="1074794"/>
                    <a:pt x="2234973" y="921958"/>
                  </a:cubicBezTo>
                  <a:cubicBezTo>
                    <a:pt x="2238892" y="890607"/>
                    <a:pt x="2219788" y="861216"/>
                    <a:pt x="2189417" y="851908"/>
                  </a:cubicBezTo>
                  <a:lnTo>
                    <a:pt x="2095364" y="823987"/>
                  </a:lnTo>
                  <a:cubicBezTo>
                    <a:pt x="2080668" y="819578"/>
                    <a:pt x="2064993" y="829865"/>
                    <a:pt x="2064013" y="845540"/>
                  </a:cubicBezTo>
                  <a:lnTo>
                    <a:pt x="2056175" y="949390"/>
                  </a:lnTo>
                  <a:cubicBezTo>
                    <a:pt x="2022865" y="915100"/>
                    <a:pt x="1973879" y="875911"/>
                    <a:pt x="1949877" y="881790"/>
                  </a:cubicBezTo>
                  <a:cubicBezTo>
                    <a:pt x="1911178" y="891097"/>
                    <a:pt x="1838679" y="998866"/>
                    <a:pt x="1766670" y="1197258"/>
                  </a:cubicBezTo>
                  <a:cubicBezTo>
                    <a:pt x="1739728" y="1271226"/>
                    <a:pt x="1729931" y="1351073"/>
                    <a:pt x="1730420" y="1423572"/>
                  </a:cubicBezTo>
                  <a:cubicBezTo>
                    <a:pt x="1690742" y="1501949"/>
                    <a:pt x="1640287" y="1598451"/>
                    <a:pt x="1626571" y="1607268"/>
                  </a:cubicBezTo>
                  <a:cubicBezTo>
                    <a:pt x="1606977" y="1619515"/>
                    <a:pt x="1669678" y="1150721"/>
                    <a:pt x="1688782" y="1009643"/>
                  </a:cubicBezTo>
                  <a:cubicBezTo>
                    <a:pt x="1692211" y="986129"/>
                    <a:pt x="1679475" y="963106"/>
                    <a:pt x="1657921" y="953799"/>
                  </a:cubicBezTo>
                  <a:lnTo>
                    <a:pt x="1537906" y="899914"/>
                  </a:lnTo>
                  <a:cubicBezTo>
                    <a:pt x="1521252" y="892567"/>
                    <a:pt x="1501657" y="900894"/>
                    <a:pt x="1496269" y="918039"/>
                  </a:cubicBezTo>
                  <a:lnTo>
                    <a:pt x="1391929" y="1226649"/>
                  </a:lnTo>
                  <a:lnTo>
                    <a:pt x="1453651" y="688296"/>
                  </a:lnTo>
                  <a:cubicBezTo>
                    <a:pt x="1847007" y="535461"/>
                    <a:pt x="2151697" y="367440"/>
                    <a:pt x="2151697" y="367440"/>
                  </a:cubicBezTo>
                  <a:cubicBezTo>
                    <a:pt x="2151697" y="367440"/>
                    <a:pt x="1864641" y="401240"/>
                    <a:pt x="1585423" y="495293"/>
                  </a:cubicBezTo>
                  <a:cubicBezTo>
                    <a:pt x="1551133" y="507049"/>
                    <a:pt x="1512924" y="520765"/>
                    <a:pt x="1470796" y="535951"/>
                  </a:cubicBezTo>
                  <a:lnTo>
                    <a:pt x="1497738" y="299350"/>
                  </a:lnTo>
                  <a:cubicBezTo>
                    <a:pt x="1501167" y="271428"/>
                    <a:pt x="1484022" y="244486"/>
                    <a:pt x="1457080" y="235668"/>
                  </a:cubicBezTo>
                  <a:lnTo>
                    <a:pt x="1334616" y="195500"/>
                  </a:lnTo>
                  <a:cubicBezTo>
                    <a:pt x="1318451" y="190111"/>
                    <a:pt x="1301795" y="201378"/>
                    <a:pt x="1300326" y="218523"/>
                  </a:cubicBezTo>
                  <a:cubicBezTo>
                    <a:pt x="1295917" y="281225"/>
                    <a:pt x="1285140" y="427692"/>
                    <a:pt x="1271424" y="605510"/>
                  </a:cubicBezTo>
                  <a:cubicBezTo>
                    <a:pt x="1225378" y="620696"/>
                    <a:pt x="1177372" y="636371"/>
                    <a:pt x="1125937" y="652047"/>
                  </a:cubicBezTo>
                  <a:cubicBezTo>
                    <a:pt x="1139653" y="514887"/>
                    <a:pt x="1151409" y="400750"/>
                    <a:pt x="1157288" y="341967"/>
                  </a:cubicBezTo>
                  <a:cubicBezTo>
                    <a:pt x="1160227" y="315515"/>
                    <a:pt x="1147001" y="290042"/>
                    <a:pt x="1123977" y="276816"/>
                  </a:cubicBezTo>
                  <a:lnTo>
                    <a:pt x="991226" y="200888"/>
                  </a:lnTo>
                  <a:cubicBezTo>
                    <a:pt x="979959" y="194520"/>
                    <a:pt x="965263" y="201868"/>
                    <a:pt x="964284" y="215094"/>
                  </a:cubicBezTo>
                  <a:cubicBezTo>
                    <a:pt x="958406" y="286613"/>
                    <a:pt x="942730" y="485495"/>
                    <a:pt x="925585" y="707401"/>
                  </a:cubicBezTo>
                  <a:cubicBezTo>
                    <a:pt x="258890" y="919019"/>
                    <a:pt x="3674" y="361561"/>
                    <a:pt x="3674" y="361561"/>
                  </a:cubicBezTo>
                  <a:cubicBezTo>
                    <a:pt x="3674" y="361561"/>
                    <a:pt x="172185" y="1046382"/>
                    <a:pt x="913828" y="862685"/>
                  </a:cubicBezTo>
                  <a:cubicBezTo>
                    <a:pt x="890805" y="1172275"/>
                    <a:pt x="862393" y="1517134"/>
                    <a:pt x="868272" y="1554364"/>
                  </a:cubicBezTo>
                  <a:cubicBezTo>
                    <a:pt x="880028" y="1632741"/>
                    <a:pt x="1007881" y="1816927"/>
                    <a:pt x="1054907" y="1800272"/>
                  </a:cubicBezTo>
                  <a:cubicBezTo>
                    <a:pt x="1083809" y="1789985"/>
                    <a:pt x="1155818" y="1616575"/>
                    <a:pt x="1200885" y="1513705"/>
                  </a:cubicBezTo>
                  <a:cubicBezTo>
                    <a:pt x="1190108" y="1641068"/>
                    <a:pt x="1186679" y="1679767"/>
                    <a:pt x="1182270" y="1709648"/>
                  </a:cubicBezTo>
                  <a:cubicBezTo>
                    <a:pt x="1177861" y="1739040"/>
                    <a:pt x="1292978" y="1787046"/>
                    <a:pt x="1299836" y="1787046"/>
                  </a:cubicBezTo>
                  <a:cubicBezTo>
                    <a:pt x="1320410" y="1787046"/>
                    <a:pt x="1496269" y="1117901"/>
                    <a:pt x="1496269" y="1117901"/>
                  </a:cubicBezTo>
                  <a:cubicBezTo>
                    <a:pt x="1496269" y="1117901"/>
                    <a:pt x="1444834" y="1619515"/>
                    <a:pt x="1455121" y="1642538"/>
                  </a:cubicBezTo>
                  <a:cubicBezTo>
                    <a:pt x="1465408" y="1665561"/>
                    <a:pt x="1575626" y="1750307"/>
                    <a:pt x="1592281" y="1752266"/>
                  </a:cubicBezTo>
                  <a:cubicBezTo>
                    <a:pt x="1603057" y="1753246"/>
                    <a:pt x="1664780" y="1633720"/>
                    <a:pt x="1735809" y="1511746"/>
                  </a:cubicBezTo>
                  <a:cubicBezTo>
                    <a:pt x="1745116" y="1584245"/>
                    <a:pt x="1764710" y="1627842"/>
                    <a:pt x="1790183" y="1647437"/>
                  </a:cubicBezTo>
                  <a:cubicBezTo>
                    <a:pt x="1847496" y="1691034"/>
                    <a:pt x="1906279" y="1716506"/>
                    <a:pt x="1931752" y="1706709"/>
                  </a:cubicBezTo>
                  <a:cubicBezTo>
                    <a:pt x="1937140" y="1704750"/>
                    <a:pt x="1980737" y="1624413"/>
                    <a:pt x="2016987" y="1557303"/>
                  </a:cubicBezTo>
                  <a:cubicBezTo>
                    <a:pt x="2044419" y="1578367"/>
                    <a:pt x="2140431" y="1651355"/>
                    <a:pt x="2157576" y="1649396"/>
                  </a:cubicBezTo>
                  <a:cubicBezTo>
                    <a:pt x="2168353" y="1648416"/>
                    <a:pt x="2221747" y="1538688"/>
                    <a:pt x="2269263" y="1436798"/>
                  </a:cubicBezTo>
                  <a:lnTo>
                    <a:pt x="2258487" y="1575428"/>
                  </a:lnTo>
                  <a:cubicBezTo>
                    <a:pt x="2258487" y="1575428"/>
                    <a:pt x="2386829" y="1642048"/>
                    <a:pt x="2428467" y="1636170"/>
                  </a:cubicBezTo>
                  <a:cubicBezTo>
                    <a:pt x="2446592" y="1633720"/>
                    <a:pt x="2465696" y="1331969"/>
                    <a:pt x="2499986" y="1204116"/>
                  </a:cubicBezTo>
                  <a:cubicBezTo>
                    <a:pt x="2516641" y="1142884"/>
                    <a:pt x="2631268" y="870523"/>
                    <a:pt x="2631268" y="870523"/>
                  </a:cubicBezTo>
                  <a:cubicBezTo>
                    <a:pt x="2631268" y="870523"/>
                    <a:pt x="2577383" y="1440227"/>
                    <a:pt x="2580322" y="1451494"/>
                  </a:cubicBezTo>
                  <a:cubicBezTo>
                    <a:pt x="2589140" y="1486763"/>
                    <a:pt x="2646943" y="1530361"/>
                    <a:pt x="2690540" y="1577387"/>
                  </a:cubicBezTo>
                  <a:cubicBezTo>
                    <a:pt x="2709155" y="1597961"/>
                    <a:pt x="2742465" y="1594042"/>
                    <a:pt x="2756671" y="1570039"/>
                  </a:cubicBezTo>
                  <a:lnTo>
                    <a:pt x="2875707" y="1368708"/>
                  </a:lnTo>
                  <a:cubicBezTo>
                    <a:pt x="2866889" y="1470598"/>
                    <a:pt x="2862480" y="1513216"/>
                    <a:pt x="2861501" y="1519094"/>
                  </a:cubicBezTo>
                  <a:cubicBezTo>
                    <a:pt x="2857092" y="1555343"/>
                    <a:pt x="3024623" y="1613636"/>
                    <a:pt x="3041768" y="1595512"/>
                  </a:cubicBezTo>
                  <a:cubicBezTo>
                    <a:pt x="3054504" y="1582285"/>
                    <a:pt x="3072629" y="1263389"/>
                    <a:pt x="3072629" y="1263389"/>
                  </a:cubicBezTo>
                  <a:cubicBezTo>
                    <a:pt x="3111328" y="1322661"/>
                    <a:pt x="3196073" y="1436308"/>
                    <a:pt x="3333233" y="1479905"/>
                  </a:cubicBezTo>
                  <a:cubicBezTo>
                    <a:pt x="3529176" y="1542607"/>
                    <a:pt x="3674174" y="1529871"/>
                    <a:pt x="3780472" y="1483334"/>
                  </a:cubicBezTo>
                  <a:cubicBezTo>
                    <a:pt x="4013644" y="1381444"/>
                    <a:pt x="4239469" y="958208"/>
                    <a:pt x="4239469" y="958208"/>
                  </a:cubicBezTo>
                  <a:cubicBezTo>
                    <a:pt x="4239469" y="958208"/>
                    <a:pt x="3948004" y="1293270"/>
                    <a:pt x="3630087" y="1341766"/>
                  </a:cubicBezTo>
                  <a:cubicBezTo>
                    <a:pt x="3435613" y="1371647"/>
                    <a:pt x="3150027" y="1280534"/>
                    <a:pt x="3127493" y="1172765"/>
                  </a:cubicBezTo>
                  <a:close/>
                  <a:moveTo>
                    <a:pt x="1218030" y="1310905"/>
                  </a:moveTo>
                  <a:cubicBezTo>
                    <a:pt x="1173453" y="1422592"/>
                    <a:pt x="1074012" y="1645967"/>
                    <a:pt x="1049519" y="1631761"/>
                  </a:cubicBezTo>
                  <a:cubicBezTo>
                    <a:pt x="1030904" y="1620984"/>
                    <a:pt x="1075481" y="1181582"/>
                    <a:pt x="1111731" y="807821"/>
                  </a:cubicBezTo>
                  <a:cubicBezTo>
                    <a:pt x="1161696" y="792636"/>
                    <a:pt x="1211662" y="775981"/>
                    <a:pt x="1260647" y="759326"/>
                  </a:cubicBezTo>
                  <a:cubicBezTo>
                    <a:pt x="1246932" y="942532"/>
                    <a:pt x="1231746" y="1140924"/>
                    <a:pt x="1218030" y="1310905"/>
                  </a:cubicBezTo>
                  <a:close/>
                  <a:moveTo>
                    <a:pt x="2019436" y="1435818"/>
                  </a:moveTo>
                  <a:cubicBezTo>
                    <a:pt x="2000821" y="1474517"/>
                    <a:pt x="1944978" y="1588654"/>
                    <a:pt x="1923914" y="1601880"/>
                  </a:cubicBezTo>
                  <a:cubicBezTo>
                    <a:pt x="1898931" y="1618045"/>
                    <a:pt x="1874928" y="1307476"/>
                    <a:pt x="1874928" y="1307476"/>
                  </a:cubicBezTo>
                  <a:cubicBezTo>
                    <a:pt x="1874928" y="1307476"/>
                    <a:pt x="1985146" y="1138965"/>
                    <a:pt x="2047848" y="1040503"/>
                  </a:cubicBezTo>
                  <a:lnTo>
                    <a:pt x="2019436" y="143581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2" name="Freeform: Shape 11">
              <a:extLst>
                <a:ext uri="{FF2B5EF4-FFF2-40B4-BE49-F238E27FC236}">
                  <a16:creationId xmlns:a16="http://schemas.microsoft.com/office/drawing/2014/main" id="{B36377CC-47F0-4106-B188-A5C516CBAAC2}"/>
                </a:ext>
              </a:extLst>
            </p:cNvPr>
            <p:cNvSpPr/>
            <p:nvPr/>
          </p:nvSpPr>
          <p:spPr>
            <a:xfrm>
              <a:off x="4317084" y="3457330"/>
              <a:ext cx="3355521" cy="1846761"/>
            </a:xfrm>
            <a:custGeom>
              <a:avLst/>
              <a:gdLst>
                <a:gd name="connsiteX0" fmla="*/ 2830150 w 3355521"/>
                <a:gd name="connsiteY0" fmla="*/ 722132 h 1846761"/>
                <a:gd name="connsiteX1" fmla="*/ 2462267 w 3355521"/>
                <a:gd name="connsiteY1" fmla="*/ 861741 h 1846761"/>
                <a:gd name="connsiteX2" fmla="*/ 2534276 w 3355521"/>
                <a:gd name="connsiteY2" fmla="*/ 114709 h 1846761"/>
                <a:gd name="connsiteX3" fmla="*/ 2359887 w 3355521"/>
                <a:gd name="connsiteY3" fmla="*/ 59355 h 1846761"/>
                <a:gd name="connsiteX4" fmla="*/ 2295226 w 3355521"/>
                <a:gd name="connsiteY4" fmla="*/ 578113 h 1846761"/>
                <a:gd name="connsiteX5" fmla="*/ 2188437 w 3355521"/>
                <a:gd name="connsiteY5" fmla="*/ 804428 h 1846761"/>
                <a:gd name="connsiteX6" fmla="*/ 2232034 w 3355521"/>
                <a:gd name="connsiteY6" fmla="*/ 201903 h 1846761"/>
                <a:gd name="connsiteX7" fmla="*/ 2078219 w 3355521"/>
                <a:gd name="connsiteY7" fmla="*/ 90706 h 1846761"/>
                <a:gd name="connsiteX8" fmla="*/ 2064013 w 3355521"/>
                <a:gd name="connsiteY8" fmla="*/ 165164 h 1846761"/>
                <a:gd name="connsiteX9" fmla="*/ 1959184 w 3355521"/>
                <a:gd name="connsiteY9" fmla="*/ 267054 h 1846761"/>
                <a:gd name="connsiteX10" fmla="*/ 1962613 w 3355521"/>
                <a:gd name="connsiteY10" fmla="*/ 237663 h 1846761"/>
                <a:gd name="connsiteX11" fmla="*/ 1795572 w 3355521"/>
                <a:gd name="connsiteY11" fmla="*/ 115688 h 1846761"/>
                <a:gd name="connsiteX12" fmla="*/ 1762751 w 3355521"/>
                <a:gd name="connsiteY12" fmla="*/ 148509 h 1846761"/>
                <a:gd name="connsiteX13" fmla="*/ 1672617 w 3355521"/>
                <a:gd name="connsiteY13" fmla="*/ 118628 h 1846761"/>
                <a:gd name="connsiteX14" fmla="*/ 1521741 w 3355521"/>
                <a:gd name="connsiteY14" fmla="*/ 308202 h 1846761"/>
                <a:gd name="connsiteX15" fmla="*/ 1480593 w 3355521"/>
                <a:gd name="connsiteY15" fmla="*/ 842636 h 1846761"/>
                <a:gd name="connsiteX16" fmla="*/ 1706417 w 3355521"/>
                <a:gd name="connsiteY16" fmla="*/ 1016046 h 1846761"/>
                <a:gd name="connsiteX17" fmla="*/ 1879827 w 3355521"/>
                <a:gd name="connsiteY17" fmla="*/ 874477 h 1846761"/>
                <a:gd name="connsiteX18" fmla="*/ 1952816 w 3355521"/>
                <a:gd name="connsiteY18" fmla="*/ 320938 h 1846761"/>
                <a:gd name="connsiteX19" fmla="*/ 2052256 w 3355521"/>
                <a:gd name="connsiteY19" fmla="*/ 265585 h 1846761"/>
                <a:gd name="connsiteX20" fmla="*/ 1998372 w 3355521"/>
                <a:gd name="connsiteY20" fmla="*/ 829900 h 1846761"/>
                <a:gd name="connsiteX21" fmla="*/ 2037561 w 3355521"/>
                <a:gd name="connsiteY21" fmla="*/ 896521 h 1846761"/>
                <a:gd name="connsiteX22" fmla="*/ 2153657 w 3355521"/>
                <a:gd name="connsiteY22" fmla="*/ 948935 h 1846761"/>
                <a:gd name="connsiteX23" fmla="*/ 2193825 w 3355521"/>
                <a:gd name="connsiteY23" fmla="*/ 933260 h 1846761"/>
                <a:gd name="connsiteX24" fmla="*/ 2290327 w 3355521"/>
                <a:gd name="connsiteY24" fmla="*/ 707926 h 1846761"/>
                <a:gd name="connsiteX25" fmla="*/ 2277101 w 3355521"/>
                <a:gd name="connsiteY25" fmla="*/ 821573 h 1846761"/>
                <a:gd name="connsiteX26" fmla="*/ 2467166 w 3355521"/>
                <a:gd name="connsiteY26" fmla="*/ 966080 h 1846761"/>
                <a:gd name="connsiteX27" fmla="*/ 3158354 w 3355521"/>
                <a:gd name="connsiteY27" fmla="*/ 615833 h 1846761"/>
                <a:gd name="connsiteX28" fmla="*/ 3356746 w 3355521"/>
                <a:gd name="connsiteY28" fmla="*/ 129404 h 1846761"/>
                <a:gd name="connsiteX29" fmla="*/ 2830150 w 3355521"/>
                <a:gd name="connsiteY29" fmla="*/ 722132 h 1846761"/>
                <a:gd name="connsiteX30" fmla="*/ 1698580 w 3355521"/>
                <a:gd name="connsiteY30" fmla="*/ 251379 h 1846761"/>
                <a:gd name="connsiteX31" fmla="*/ 1698580 w 3355521"/>
                <a:gd name="connsiteY31" fmla="*/ 251379 h 1846761"/>
                <a:gd name="connsiteX32" fmla="*/ 1698090 w 3355521"/>
                <a:gd name="connsiteY32" fmla="*/ 252358 h 1846761"/>
                <a:gd name="connsiteX33" fmla="*/ 1698580 w 3355521"/>
                <a:gd name="connsiteY33" fmla="*/ 251379 h 1846761"/>
                <a:gd name="connsiteX34" fmla="*/ 1713765 w 3355521"/>
                <a:gd name="connsiteY34" fmla="*/ 947956 h 1846761"/>
                <a:gd name="connsiteX35" fmla="*/ 1632449 w 3355521"/>
                <a:gd name="connsiteY35" fmla="*/ 865660 h 1846761"/>
                <a:gd name="connsiteX36" fmla="*/ 1698090 w 3355521"/>
                <a:gd name="connsiteY36" fmla="*/ 254808 h 1846761"/>
                <a:gd name="connsiteX37" fmla="*/ 1697600 w 3355521"/>
                <a:gd name="connsiteY37" fmla="*/ 272933 h 1846761"/>
                <a:gd name="connsiteX38" fmla="*/ 1799980 w 3355521"/>
                <a:gd name="connsiteY38" fmla="*/ 339553 h 1846761"/>
                <a:gd name="connsiteX39" fmla="*/ 1713765 w 3355521"/>
                <a:gd name="connsiteY39" fmla="*/ 947956 h 1846761"/>
                <a:gd name="connsiteX40" fmla="*/ 1440425 w 3355521"/>
                <a:gd name="connsiteY40" fmla="*/ 54456 h 1846761"/>
                <a:gd name="connsiteX41" fmla="*/ 1285140 w 3355521"/>
                <a:gd name="connsiteY41" fmla="*/ 4001 h 1846761"/>
                <a:gd name="connsiteX42" fmla="*/ 1221949 w 3355521"/>
                <a:gd name="connsiteY42" fmla="*/ 444383 h 1846761"/>
                <a:gd name="connsiteX43" fmla="*/ 1112711 w 3355521"/>
                <a:gd name="connsiteY43" fmla="*/ 766708 h 1846761"/>
                <a:gd name="connsiteX44" fmla="*/ 1164635 w 3355521"/>
                <a:gd name="connsiteY44" fmla="*/ 144100 h 1846761"/>
                <a:gd name="connsiteX45" fmla="*/ 1034333 w 3355521"/>
                <a:gd name="connsiteY45" fmla="*/ 39761 h 1846761"/>
                <a:gd name="connsiteX46" fmla="*/ 992696 w 3355521"/>
                <a:gd name="connsiteY46" fmla="*/ 43679 h 1846761"/>
                <a:gd name="connsiteX47" fmla="*/ 380374 w 3355521"/>
                <a:gd name="connsiteY47" fmla="*/ 378742 h 1846761"/>
                <a:gd name="connsiteX48" fmla="*/ 3674 w 3355521"/>
                <a:gd name="connsiteY48" fmla="*/ 347881 h 1846761"/>
                <a:gd name="connsiteX49" fmla="*/ 460711 w 3355521"/>
                <a:gd name="connsiteY49" fmla="*/ 446832 h 1846761"/>
                <a:gd name="connsiteX50" fmla="*/ 988287 w 3355521"/>
                <a:gd name="connsiteY50" fmla="*/ 175451 h 1846761"/>
                <a:gd name="connsiteX51" fmla="*/ 918727 w 3355521"/>
                <a:gd name="connsiteY51" fmla="*/ 890153 h 1846761"/>
                <a:gd name="connsiteX52" fmla="*/ 940281 w 3355521"/>
                <a:gd name="connsiteY52" fmla="*/ 926402 h 1846761"/>
                <a:gd name="connsiteX53" fmla="*/ 1067644 w 3355521"/>
                <a:gd name="connsiteY53" fmla="*/ 983715 h 1846761"/>
                <a:gd name="connsiteX54" fmla="*/ 1117119 w 3355521"/>
                <a:gd name="connsiteY54" fmla="*/ 962162 h 1846761"/>
                <a:gd name="connsiteX55" fmla="*/ 1219010 w 3355521"/>
                <a:gd name="connsiteY55" fmla="*/ 657470 h 1846761"/>
                <a:gd name="connsiteX56" fmla="*/ 1156308 w 3355521"/>
                <a:gd name="connsiteY56" fmla="*/ 1199742 h 1846761"/>
                <a:gd name="connsiteX57" fmla="*/ 879049 w 3355521"/>
                <a:gd name="connsiteY57" fmla="*/ 1493167 h 1846761"/>
                <a:gd name="connsiteX58" fmla="*/ 1007391 w 3355521"/>
                <a:gd name="connsiteY58" fmla="*/ 1844884 h 1846761"/>
                <a:gd name="connsiteX59" fmla="*/ 1306694 w 3355521"/>
                <a:gd name="connsiteY59" fmla="*/ 1612202 h 1846761"/>
                <a:gd name="connsiteX60" fmla="*/ 1319430 w 3355521"/>
                <a:gd name="connsiteY60" fmla="*/ 1585750 h 1846761"/>
                <a:gd name="connsiteX61" fmla="*/ 1349802 w 3355521"/>
                <a:gd name="connsiteY61" fmla="*/ 1174270 h 1846761"/>
                <a:gd name="connsiteX62" fmla="*/ 1359599 w 3355521"/>
                <a:gd name="connsiteY62" fmla="*/ 1045927 h 1846761"/>
                <a:gd name="connsiteX63" fmla="*/ 1441895 w 3355521"/>
                <a:gd name="connsiteY63" fmla="*/ 913176 h 1846761"/>
                <a:gd name="connsiteX64" fmla="*/ 1363517 w 3355521"/>
                <a:gd name="connsiteY64" fmla="*/ 991553 h 1846761"/>
                <a:gd name="connsiteX65" fmla="*/ 1440425 w 3355521"/>
                <a:gd name="connsiteY65" fmla="*/ 54456 h 1846761"/>
                <a:gd name="connsiteX66" fmla="*/ 1076461 w 3355521"/>
                <a:gd name="connsiteY66" fmla="*/ 1719481 h 1846761"/>
                <a:gd name="connsiteX67" fmla="*/ 1013270 w 3355521"/>
                <a:gd name="connsiteY67" fmla="*/ 1492187 h 1846761"/>
                <a:gd name="connsiteX68" fmla="*/ 1138183 w 3355521"/>
                <a:gd name="connsiteY68" fmla="*/ 1348169 h 1846761"/>
                <a:gd name="connsiteX69" fmla="*/ 1076461 w 3355521"/>
                <a:gd name="connsiteY69" fmla="*/ 1719481 h 184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55521" h="1846761">
                  <a:moveTo>
                    <a:pt x="2830150" y="722132"/>
                  </a:moveTo>
                  <a:cubicBezTo>
                    <a:pt x="2629308" y="863700"/>
                    <a:pt x="2453450" y="947956"/>
                    <a:pt x="2462267" y="861741"/>
                  </a:cubicBezTo>
                  <a:cubicBezTo>
                    <a:pt x="2480392" y="680004"/>
                    <a:pt x="2541134" y="161735"/>
                    <a:pt x="2534276" y="114709"/>
                  </a:cubicBezTo>
                  <a:cubicBezTo>
                    <a:pt x="2529867" y="85317"/>
                    <a:pt x="2361357" y="52987"/>
                    <a:pt x="2359887" y="59355"/>
                  </a:cubicBezTo>
                  <a:cubicBezTo>
                    <a:pt x="2343722" y="120097"/>
                    <a:pt x="2295226" y="578113"/>
                    <a:pt x="2295226" y="578113"/>
                  </a:cubicBezTo>
                  <a:lnTo>
                    <a:pt x="2188437" y="804428"/>
                  </a:lnTo>
                  <a:cubicBezTo>
                    <a:pt x="2188437" y="804428"/>
                    <a:pt x="2242321" y="224927"/>
                    <a:pt x="2232034" y="201903"/>
                  </a:cubicBezTo>
                  <a:cubicBezTo>
                    <a:pt x="2221747" y="178880"/>
                    <a:pt x="2081158" y="66703"/>
                    <a:pt x="2078219" y="90706"/>
                  </a:cubicBezTo>
                  <a:cubicBezTo>
                    <a:pt x="2077729" y="93645"/>
                    <a:pt x="2069892" y="118628"/>
                    <a:pt x="2064013" y="165164"/>
                  </a:cubicBezTo>
                  <a:cubicBezTo>
                    <a:pt x="2034622" y="230805"/>
                    <a:pt x="1994943" y="257257"/>
                    <a:pt x="1959184" y="267054"/>
                  </a:cubicBezTo>
                  <a:cubicBezTo>
                    <a:pt x="1961143" y="250399"/>
                    <a:pt x="1962613" y="240112"/>
                    <a:pt x="1962613" y="237663"/>
                  </a:cubicBezTo>
                  <a:cubicBezTo>
                    <a:pt x="1964572" y="207782"/>
                    <a:pt x="1804389" y="115198"/>
                    <a:pt x="1795572" y="115688"/>
                  </a:cubicBezTo>
                  <a:cubicBezTo>
                    <a:pt x="1781366" y="116668"/>
                    <a:pt x="1778916" y="129404"/>
                    <a:pt x="1762751" y="148509"/>
                  </a:cubicBezTo>
                  <a:cubicBezTo>
                    <a:pt x="1734829" y="131364"/>
                    <a:pt x="1690742" y="107851"/>
                    <a:pt x="1672617" y="118628"/>
                  </a:cubicBezTo>
                  <a:cubicBezTo>
                    <a:pt x="1645185" y="134793"/>
                    <a:pt x="1542315" y="216599"/>
                    <a:pt x="1521741" y="308202"/>
                  </a:cubicBezTo>
                  <a:cubicBezTo>
                    <a:pt x="1501167" y="399316"/>
                    <a:pt x="1455611" y="774056"/>
                    <a:pt x="1480593" y="842636"/>
                  </a:cubicBezTo>
                  <a:cubicBezTo>
                    <a:pt x="1505576" y="911216"/>
                    <a:pt x="1660861" y="1018495"/>
                    <a:pt x="1706417" y="1016046"/>
                  </a:cubicBezTo>
                  <a:cubicBezTo>
                    <a:pt x="1751974" y="1013597"/>
                    <a:pt x="1866111" y="915625"/>
                    <a:pt x="1879827" y="874477"/>
                  </a:cubicBezTo>
                  <a:cubicBezTo>
                    <a:pt x="1890604" y="842636"/>
                    <a:pt x="1933221" y="486510"/>
                    <a:pt x="1952816" y="320938"/>
                  </a:cubicBezTo>
                  <a:cubicBezTo>
                    <a:pt x="1992004" y="312121"/>
                    <a:pt x="2025804" y="290078"/>
                    <a:pt x="2052256" y="265585"/>
                  </a:cubicBezTo>
                  <a:cubicBezTo>
                    <a:pt x="2032172" y="447322"/>
                    <a:pt x="2008169" y="721152"/>
                    <a:pt x="1998372" y="829900"/>
                  </a:cubicBezTo>
                  <a:cubicBezTo>
                    <a:pt x="1995923" y="858312"/>
                    <a:pt x="2011598" y="884764"/>
                    <a:pt x="2037561" y="896521"/>
                  </a:cubicBezTo>
                  <a:lnTo>
                    <a:pt x="2153657" y="948935"/>
                  </a:lnTo>
                  <a:cubicBezTo>
                    <a:pt x="2169333" y="955794"/>
                    <a:pt x="2187457" y="948935"/>
                    <a:pt x="2193825" y="933260"/>
                  </a:cubicBezTo>
                  <a:lnTo>
                    <a:pt x="2290327" y="707926"/>
                  </a:lnTo>
                  <a:cubicBezTo>
                    <a:pt x="2290327" y="707926"/>
                    <a:pt x="2281020" y="782874"/>
                    <a:pt x="2277101" y="821573"/>
                  </a:cubicBezTo>
                  <a:cubicBezTo>
                    <a:pt x="2273182" y="862231"/>
                    <a:pt x="2431896" y="969509"/>
                    <a:pt x="2467166" y="966080"/>
                  </a:cubicBezTo>
                  <a:cubicBezTo>
                    <a:pt x="2631757" y="949915"/>
                    <a:pt x="2980046" y="894071"/>
                    <a:pt x="3158354" y="615833"/>
                  </a:cubicBezTo>
                  <a:cubicBezTo>
                    <a:pt x="3336662" y="337594"/>
                    <a:pt x="3356746" y="129404"/>
                    <a:pt x="3356746" y="129404"/>
                  </a:cubicBezTo>
                  <a:cubicBezTo>
                    <a:pt x="3356746" y="129404"/>
                    <a:pt x="3110838" y="524229"/>
                    <a:pt x="2830150" y="722132"/>
                  </a:cubicBezTo>
                  <a:close/>
                  <a:moveTo>
                    <a:pt x="1698580" y="251379"/>
                  </a:moveTo>
                  <a:cubicBezTo>
                    <a:pt x="1698580" y="251379"/>
                    <a:pt x="1698580" y="250889"/>
                    <a:pt x="1698580" y="251379"/>
                  </a:cubicBezTo>
                  <a:cubicBezTo>
                    <a:pt x="1698580" y="251379"/>
                    <a:pt x="1698580" y="251869"/>
                    <a:pt x="1698090" y="252358"/>
                  </a:cubicBezTo>
                  <a:cubicBezTo>
                    <a:pt x="1698580" y="251869"/>
                    <a:pt x="1698580" y="251379"/>
                    <a:pt x="1698580" y="251379"/>
                  </a:cubicBezTo>
                  <a:close/>
                  <a:moveTo>
                    <a:pt x="1713765" y="947956"/>
                  </a:moveTo>
                  <a:cubicBezTo>
                    <a:pt x="1703478" y="967550"/>
                    <a:pt x="1670168" y="941098"/>
                    <a:pt x="1632449" y="865660"/>
                  </a:cubicBezTo>
                  <a:cubicBezTo>
                    <a:pt x="1623142" y="847535"/>
                    <a:pt x="1685843" y="311631"/>
                    <a:pt x="1698090" y="254808"/>
                  </a:cubicBezTo>
                  <a:cubicBezTo>
                    <a:pt x="1696620" y="261666"/>
                    <a:pt x="1696130" y="268034"/>
                    <a:pt x="1697600" y="272933"/>
                  </a:cubicBezTo>
                  <a:cubicBezTo>
                    <a:pt x="1708867" y="316530"/>
                    <a:pt x="1799980" y="339553"/>
                    <a:pt x="1799980" y="339553"/>
                  </a:cubicBezTo>
                  <a:cubicBezTo>
                    <a:pt x="1799980" y="339553"/>
                    <a:pt x="1733849" y="909747"/>
                    <a:pt x="1713765" y="947956"/>
                  </a:cubicBezTo>
                  <a:close/>
                  <a:moveTo>
                    <a:pt x="1440425" y="54456"/>
                  </a:moveTo>
                  <a:cubicBezTo>
                    <a:pt x="1444344" y="24575"/>
                    <a:pt x="1290529" y="572"/>
                    <a:pt x="1285140" y="4001"/>
                  </a:cubicBezTo>
                  <a:cubicBezTo>
                    <a:pt x="1267505" y="16247"/>
                    <a:pt x="1221949" y="444383"/>
                    <a:pt x="1221949" y="444383"/>
                  </a:cubicBezTo>
                  <a:lnTo>
                    <a:pt x="1112711" y="766708"/>
                  </a:lnTo>
                  <a:cubicBezTo>
                    <a:pt x="1112711" y="766708"/>
                    <a:pt x="1165125" y="169083"/>
                    <a:pt x="1164635" y="144100"/>
                  </a:cubicBezTo>
                  <a:cubicBezTo>
                    <a:pt x="1163166" y="96094"/>
                    <a:pt x="1077931" y="55436"/>
                    <a:pt x="1034333" y="39761"/>
                  </a:cubicBezTo>
                  <a:cubicBezTo>
                    <a:pt x="1020617" y="34862"/>
                    <a:pt x="1005432" y="35842"/>
                    <a:pt x="992696" y="43679"/>
                  </a:cubicBezTo>
                  <a:cubicBezTo>
                    <a:pt x="912849" y="91685"/>
                    <a:pt x="584155" y="289098"/>
                    <a:pt x="380374" y="378742"/>
                  </a:cubicBezTo>
                  <a:cubicBezTo>
                    <a:pt x="147692" y="481612"/>
                    <a:pt x="3674" y="347881"/>
                    <a:pt x="3674" y="347881"/>
                  </a:cubicBezTo>
                  <a:cubicBezTo>
                    <a:pt x="65396" y="515902"/>
                    <a:pt x="330409" y="498267"/>
                    <a:pt x="460711" y="446832"/>
                  </a:cubicBezTo>
                  <a:cubicBezTo>
                    <a:pt x="553294" y="410093"/>
                    <a:pt x="833492" y="259706"/>
                    <a:pt x="988287" y="175451"/>
                  </a:cubicBezTo>
                  <a:cubicBezTo>
                    <a:pt x="965753" y="371884"/>
                    <a:pt x="928524" y="783364"/>
                    <a:pt x="918727" y="890153"/>
                  </a:cubicBezTo>
                  <a:cubicBezTo>
                    <a:pt x="917257" y="905828"/>
                    <a:pt x="926075" y="920034"/>
                    <a:pt x="940281" y="926402"/>
                  </a:cubicBezTo>
                  <a:lnTo>
                    <a:pt x="1067644" y="983715"/>
                  </a:lnTo>
                  <a:cubicBezTo>
                    <a:pt x="1087238" y="992533"/>
                    <a:pt x="1110261" y="982246"/>
                    <a:pt x="1117119" y="962162"/>
                  </a:cubicBezTo>
                  <a:lnTo>
                    <a:pt x="1219010" y="657470"/>
                  </a:lnTo>
                  <a:lnTo>
                    <a:pt x="1156308" y="1199742"/>
                  </a:lnTo>
                  <a:cubicBezTo>
                    <a:pt x="1003472" y="1353557"/>
                    <a:pt x="881498" y="1490717"/>
                    <a:pt x="879049" y="1493167"/>
                  </a:cubicBezTo>
                  <a:cubicBezTo>
                    <a:pt x="853576" y="1513741"/>
                    <a:pt x="931953" y="1868397"/>
                    <a:pt x="1007391" y="1844884"/>
                  </a:cubicBezTo>
                  <a:cubicBezTo>
                    <a:pt x="1072542" y="1824310"/>
                    <a:pt x="1258198" y="1656289"/>
                    <a:pt x="1306694" y="1612202"/>
                  </a:cubicBezTo>
                  <a:cubicBezTo>
                    <a:pt x="1314042" y="1605344"/>
                    <a:pt x="1318451" y="1596037"/>
                    <a:pt x="1319430" y="1585750"/>
                  </a:cubicBezTo>
                  <a:cubicBezTo>
                    <a:pt x="1322859" y="1536274"/>
                    <a:pt x="1335106" y="1375111"/>
                    <a:pt x="1349802" y="1174270"/>
                  </a:cubicBezTo>
                  <a:cubicBezTo>
                    <a:pt x="1352741" y="1133122"/>
                    <a:pt x="1356170" y="1090014"/>
                    <a:pt x="1359599" y="1045927"/>
                  </a:cubicBezTo>
                  <a:cubicBezTo>
                    <a:pt x="1405155" y="973918"/>
                    <a:pt x="1441895" y="913176"/>
                    <a:pt x="1441895" y="913176"/>
                  </a:cubicBezTo>
                  <a:cubicBezTo>
                    <a:pt x="1441895" y="913176"/>
                    <a:pt x="1411034" y="944037"/>
                    <a:pt x="1363517" y="991553"/>
                  </a:cubicBezTo>
                  <a:cubicBezTo>
                    <a:pt x="1387520" y="663838"/>
                    <a:pt x="1416912" y="231295"/>
                    <a:pt x="1440425" y="54456"/>
                  </a:cubicBezTo>
                  <a:close/>
                  <a:moveTo>
                    <a:pt x="1076461" y="1719481"/>
                  </a:moveTo>
                  <a:cubicBezTo>
                    <a:pt x="1055887" y="1720460"/>
                    <a:pt x="1013270" y="1492187"/>
                    <a:pt x="1013270" y="1492187"/>
                  </a:cubicBezTo>
                  <a:cubicBezTo>
                    <a:pt x="1013270" y="1492187"/>
                    <a:pt x="1074012" y="1424097"/>
                    <a:pt x="1138183" y="1348169"/>
                  </a:cubicBezTo>
                  <a:cubicBezTo>
                    <a:pt x="1138673" y="1348169"/>
                    <a:pt x="1114180" y="1718011"/>
                    <a:pt x="1076461" y="1719481"/>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3" name="Freeform: Shape 12">
              <a:extLst>
                <a:ext uri="{FF2B5EF4-FFF2-40B4-BE49-F238E27FC236}">
                  <a16:creationId xmlns:a16="http://schemas.microsoft.com/office/drawing/2014/main" id="{893F1776-868A-4950-AA83-B100967787E4}"/>
                </a:ext>
              </a:extLst>
            </p:cNvPr>
            <p:cNvSpPr/>
            <p:nvPr/>
          </p:nvSpPr>
          <p:spPr>
            <a:xfrm>
              <a:off x="4847765" y="2880115"/>
              <a:ext cx="191044" cy="303711"/>
            </a:xfrm>
            <a:custGeom>
              <a:avLst/>
              <a:gdLst>
                <a:gd name="connsiteX0" fmla="*/ 175938 w 191044"/>
                <a:gd name="connsiteY0" fmla="*/ 302487 h 303711"/>
                <a:gd name="connsiteX1" fmla="*/ 187694 w 191044"/>
                <a:gd name="connsiteY1" fmla="*/ 23268 h 303711"/>
                <a:gd name="connsiteX2" fmla="*/ 5957 w 191044"/>
                <a:gd name="connsiteY2" fmla="*/ 3674 h 303711"/>
                <a:gd name="connsiteX3" fmla="*/ 9876 w 191044"/>
                <a:gd name="connsiteY3" fmla="*/ 207944 h 303711"/>
                <a:gd name="connsiteX4" fmla="*/ 175938 w 191044"/>
                <a:gd name="connsiteY4" fmla="*/ 302487 h 3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44" h="303711">
                  <a:moveTo>
                    <a:pt x="175938" y="302487"/>
                  </a:moveTo>
                  <a:cubicBezTo>
                    <a:pt x="166141" y="297098"/>
                    <a:pt x="172509" y="204025"/>
                    <a:pt x="187694" y="23268"/>
                  </a:cubicBezTo>
                  <a:lnTo>
                    <a:pt x="5957" y="3674"/>
                  </a:lnTo>
                  <a:cubicBezTo>
                    <a:pt x="-901" y="98216"/>
                    <a:pt x="9876" y="173164"/>
                    <a:pt x="9876" y="207944"/>
                  </a:cubicBezTo>
                  <a:cubicBezTo>
                    <a:pt x="57882" y="286322"/>
                    <a:pt x="175938" y="302487"/>
                    <a:pt x="175938" y="302487"/>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4" name="Freeform: Shape 13">
              <a:extLst>
                <a:ext uri="{FF2B5EF4-FFF2-40B4-BE49-F238E27FC236}">
                  <a16:creationId xmlns:a16="http://schemas.microsoft.com/office/drawing/2014/main" id="{222FBD22-0485-4292-B035-38D1D39C2BF9}"/>
                </a:ext>
              </a:extLst>
            </p:cNvPr>
            <p:cNvSpPr/>
            <p:nvPr/>
          </p:nvSpPr>
          <p:spPr>
            <a:xfrm>
              <a:off x="5168455" y="2655761"/>
              <a:ext cx="210639" cy="548640"/>
            </a:xfrm>
            <a:custGeom>
              <a:avLst/>
              <a:gdLst>
                <a:gd name="connsiteX0" fmla="*/ 197657 w 210638"/>
                <a:gd name="connsiteY0" fmla="*/ 121729 h 548640"/>
                <a:gd name="connsiteX1" fmla="*/ 24248 w 210638"/>
                <a:gd name="connsiteY1" fmla="*/ 540557 h 548640"/>
                <a:gd name="connsiteX2" fmla="*/ 3674 w 210638"/>
                <a:gd name="connsiteY2" fmla="*/ 524392 h 548640"/>
                <a:gd name="connsiteX3" fmla="*/ 44822 w 210638"/>
                <a:gd name="connsiteY3" fmla="*/ 110952 h 548640"/>
                <a:gd name="connsiteX4" fmla="*/ 209414 w 210638"/>
                <a:gd name="connsiteY4" fmla="*/ 3674 h 548640"/>
                <a:gd name="connsiteX5" fmla="*/ 197657 w 210638"/>
                <a:gd name="connsiteY5" fmla="*/ 121729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638" h="548640">
                  <a:moveTo>
                    <a:pt x="197657" y="121729"/>
                  </a:moveTo>
                  <a:cubicBezTo>
                    <a:pt x="197657" y="121729"/>
                    <a:pt x="33555" y="521943"/>
                    <a:pt x="24248" y="540557"/>
                  </a:cubicBezTo>
                  <a:cubicBezTo>
                    <a:pt x="14941" y="558682"/>
                    <a:pt x="3674" y="524392"/>
                    <a:pt x="3674" y="524392"/>
                  </a:cubicBezTo>
                  <a:lnTo>
                    <a:pt x="44822" y="110952"/>
                  </a:lnTo>
                  <a:lnTo>
                    <a:pt x="209414" y="3674"/>
                  </a:lnTo>
                  <a:lnTo>
                    <a:pt x="197657" y="12172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5" name="Freeform: Shape 14">
              <a:extLst>
                <a:ext uri="{FF2B5EF4-FFF2-40B4-BE49-F238E27FC236}">
                  <a16:creationId xmlns:a16="http://schemas.microsoft.com/office/drawing/2014/main" id="{A0227485-75D4-42DF-BD10-57E92B7F70D9}"/>
                </a:ext>
              </a:extLst>
            </p:cNvPr>
            <p:cNvSpPr/>
            <p:nvPr/>
          </p:nvSpPr>
          <p:spPr>
            <a:xfrm>
              <a:off x="5355581" y="2473385"/>
              <a:ext cx="137160" cy="386987"/>
            </a:xfrm>
            <a:custGeom>
              <a:avLst/>
              <a:gdLst>
                <a:gd name="connsiteX0" fmla="*/ 115851 w 137160"/>
                <a:gd name="connsiteY0" fmla="*/ 195847 h 386987"/>
                <a:gd name="connsiteX1" fmla="*/ 135446 w 137160"/>
                <a:gd name="connsiteY1" fmla="*/ 12151 h 386987"/>
                <a:gd name="connsiteX2" fmla="*/ 115851 w 137160"/>
                <a:gd name="connsiteY2" fmla="*/ 3823 h 386987"/>
                <a:gd name="connsiteX3" fmla="*/ 3674 w 137160"/>
                <a:gd name="connsiteY3" fmla="*/ 320761 h 386987"/>
                <a:gd name="connsiteX4" fmla="*/ 63437 w 137160"/>
                <a:gd name="connsiteY4" fmla="*/ 385422 h 386987"/>
                <a:gd name="connsiteX5" fmla="*/ 115851 w 137160"/>
                <a:gd name="connsiteY5" fmla="*/ 195847 h 38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 h="386987">
                  <a:moveTo>
                    <a:pt x="115851" y="195847"/>
                  </a:moveTo>
                  <a:cubicBezTo>
                    <a:pt x="115851" y="195847"/>
                    <a:pt x="140834" y="22438"/>
                    <a:pt x="135446" y="12151"/>
                  </a:cubicBezTo>
                  <a:cubicBezTo>
                    <a:pt x="130547" y="1864"/>
                    <a:pt x="115851" y="3823"/>
                    <a:pt x="115851" y="3823"/>
                  </a:cubicBezTo>
                  <a:lnTo>
                    <a:pt x="3674" y="320761"/>
                  </a:lnTo>
                  <a:lnTo>
                    <a:pt x="63437" y="385422"/>
                  </a:lnTo>
                  <a:lnTo>
                    <a:pt x="115851" y="195847"/>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6" name="Freeform: Shape 15">
              <a:extLst>
                <a:ext uri="{FF2B5EF4-FFF2-40B4-BE49-F238E27FC236}">
                  <a16:creationId xmlns:a16="http://schemas.microsoft.com/office/drawing/2014/main" id="{03718C87-1028-4B4D-8B37-EDE58FD236B1}"/>
                </a:ext>
              </a:extLst>
            </p:cNvPr>
            <p:cNvSpPr/>
            <p:nvPr/>
          </p:nvSpPr>
          <p:spPr>
            <a:xfrm>
              <a:off x="5425631" y="2866889"/>
              <a:ext cx="195943" cy="352697"/>
            </a:xfrm>
            <a:custGeom>
              <a:avLst/>
              <a:gdLst>
                <a:gd name="connsiteX0" fmla="*/ 196677 w 195942"/>
                <a:gd name="connsiteY0" fmla="*/ 3674 h 352697"/>
                <a:gd name="connsiteX1" fmla="*/ 22778 w 195942"/>
                <a:gd name="connsiteY1" fmla="*/ 42863 h 352697"/>
                <a:gd name="connsiteX2" fmla="*/ 3674 w 195942"/>
                <a:gd name="connsiteY2" fmla="*/ 295629 h 352697"/>
                <a:gd name="connsiteX3" fmla="*/ 24738 w 195942"/>
                <a:gd name="connsiteY3" fmla="*/ 329429 h 352697"/>
                <a:gd name="connsiteX4" fmla="*/ 174634 w 195942"/>
                <a:gd name="connsiteY4" fmla="*/ 290240 h 352697"/>
                <a:gd name="connsiteX5" fmla="*/ 196677 w 195942"/>
                <a:gd name="connsiteY5" fmla="*/ 3674 h 35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42" h="352697">
                  <a:moveTo>
                    <a:pt x="196677" y="3674"/>
                  </a:moveTo>
                  <a:lnTo>
                    <a:pt x="22778" y="42863"/>
                  </a:lnTo>
                  <a:cubicBezTo>
                    <a:pt x="13961" y="141814"/>
                    <a:pt x="5143" y="244684"/>
                    <a:pt x="3674" y="295629"/>
                  </a:cubicBezTo>
                  <a:cubicBezTo>
                    <a:pt x="8573" y="303956"/>
                    <a:pt x="17390" y="323061"/>
                    <a:pt x="24738" y="329429"/>
                  </a:cubicBezTo>
                  <a:cubicBezTo>
                    <a:pt x="105074" y="399968"/>
                    <a:pt x="174634" y="290240"/>
                    <a:pt x="174634" y="290240"/>
                  </a:cubicBezTo>
                  <a:cubicBezTo>
                    <a:pt x="163857" y="297098"/>
                    <a:pt x="178063" y="155530"/>
                    <a:pt x="196677"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7" name="Freeform: Shape 16">
              <a:extLst>
                <a:ext uri="{FF2B5EF4-FFF2-40B4-BE49-F238E27FC236}">
                  <a16:creationId xmlns:a16="http://schemas.microsoft.com/office/drawing/2014/main" id="{055606A6-9004-4058-9CCE-4CDE87980BCB}"/>
                </a:ext>
              </a:extLst>
            </p:cNvPr>
            <p:cNvSpPr/>
            <p:nvPr/>
          </p:nvSpPr>
          <p:spPr>
            <a:xfrm>
              <a:off x="5707298" y="2854643"/>
              <a:ext cx="161653" cy="279219"/>
            </a:xfrm>
            <a:custGeom>
              <a:avLst/>
              <a:gdLst>
                <a:gd name="connsiteX0" fmla="*/ 141813 w 161652"/>
                <a:gd name="connsiteY0" fmla="*/ 3674 h 279218"/>
                <a:gd name="connsiteX1" fmla="*/ 3674 w 161652"/>
                <a:gd name="connsiteY1" fmla="*/ 207944 h 279218"/>
                <a:gd name="connsiteX2" fmla="*/ 18859 w 161652"/>
                <a:gd name="connsiteY2" fmla="*/ 278484 h 279218"/>
                <a:gd name="connsiteX3" fmla="*/ 160918 w 161652"/>
                <a:gd name="connsiteY3" fmla="*/ 190309 h 279218"/>
                <a:gd name="connsiteX4" fmla="*/ 141813 w 161652"/>
                <a:gd name="connsiteY4" fmla="*/ 3674 h 27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52" h="279218">
                  <a:moveTo>
                    <a:pt x="141813" y="3674"/>
                  </a:moveTo>
                  <a:lnTo>
                    <a:pt x="3674" y="207944"/>
                  </a:lnTo>
                  <a:cubicBezTo>
                    <a:pt x="7103" y="235376"/>
                    <a:pt x="12491" y="258889"/>
                    <a:pt x="18859" y="278484"/>
                  </a:cubicBezTo>
                  <a:lnTo>
                    <a:pt x="160918" y="190309"/>
                  </a:lnTo>
                  <a:cubicBezTo>
                    <a:pt x="150141" y="110463"/>
                    <a:pt x="141813" y="3674"/>
                    <a:pt x="141813"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8" name="Freeform: Shape 17">
              <a:extLst>
                <a:ext uri="{FF2B5EF4-FFF2-40B4-BE49-F238E27FC236}">
                  <a16:creationId xmlns:a16="http://schemas.microsoft.com/office/drawing/2014/main" id="{B53DFBF4-14FA-4375-ADAC-D3C54EF2BD68}"/>
                </a:ext>
              </a:extLst>
            </p:cNvPr>
            <p:cNvSpPr/>
            <p:nvPr/>
          </p:nvSpPr>
          <p:spPr>
            <a:xfrm>
              <a:off x="5993865" y="2915385"/>
              <a:ext cx="156754" cy="200841"/>
            </a:xfrm>
            <a:custGeom>
              <a:avLst/>
              <a:gdLst>
                <a:gd name="connsiteX0" fmla="*/ 146222 w 156754"/>
                <a:gd name="connsiteY0" fmla="*/ 146222 h 200841"/>
                <a:gd name="connsiteX1" fmla="*/ 93807 w 156754"/>
                <a:gd name="connsiteY1" fmla="*/ 197657 h 200841"/>
                <a:gd name="connsiteX2" fmla="*/ 3674 w 156754"/>
                <a:gd name="connsiteY2" fmla="*/ 191289 h 200841"/>
                <a:gd name="connsiteX3" fmla="*/ 102135 w 156754"/>
                <a:gd name="connsiteY3" fmla="*/ 3674 h 200841"/>
                <a:gd name="connsiteX4" fmla="*/ 154550 w 156754"/>
                <a:gd name="connsiteY4" fmla="*/ 23268 h 200841"/>
                <a:gd name="connsiteX5" fmla="*/ 146222 w 156754"/>
                <a:gd name="connsiteY5" fmla="*/ 146222 h 2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754" h="200841">
                  <a:moveTo>
                    <a:pt x="146222" y="146222"/>
                  </a:moveTo>
                  <a:cubicBezTo>
                    <a:pt x="146222" y="146222"/>
                    <a:pt x="126628" y="185411"/>
                    <a:pt x="93807" y="197657"/>
                  </a:cubicBezTo>
                  <a:cubicBezTo>
                    <a:pt x="60497" y="210393"/>
                    <a:pt x="3674" y="191289"/>
                    <a:pt x="3674" y="191289"/>
                  </a:cubicBezTo>
                  <a:lnTo>
                    <a:pt x="102135" y="3674"/>
                  </a:lnTo>
                  <a:lnTo>
                    <a:pt x="154550" y="23268"/>
                  </a:lnTo>
                  <a:lnTo>
                    <a:pt x="146222" y="146222"/>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9" name="Freeform: Shape 18">
              <a:extLst>
                <a:ext uri="{FF2B5EF4-FFF2-40B4-BE49-F238E27FC236}">
                  <a16:creationId xmlns:a16="http://schemas.microsoft.com/office/drawing/2014/main" id="{85096FFF-7A1B-4637-ABD7-2B55A2499325}"/>
                </a:ext>
              </a:extLst>
            </p:cNvPr>
            <p:cNvSpPr/>
            <p:nvPr/>
          </p:nvSpPr>
          <p:spPr>
            <a:xfrm>
              <a:off x="6246141" y="2551911"/>
              <a:ext cx="215537" cy="509451"/>
            </a:xfrm>
            <a:custGeom>
              <a:avLst/>
              <a:gdLst>
                <a:gd name="connsiteX0" fmla="*/ 210883 w 215537"/>
                <a:gd name="connsiteY0" fmla="*/ 77153 h 509451"/>
                <a:gd name="connsiteX1" fmla="*/ 3674 w 215537"/>
                <a:gd name="connsiteY1" fmla="*/ 510186 h 509451"/>
                <a:gd name="connsiteX2" fmla="*/ 41393 w 215537"/>
                <a:gd name="connsiteY2" fmla="*/ 205495 h 509451"/>
                <a:gd name="connsiteX3" fmla="*/ 216272 w 215537"/>
                <a:gd name="connsiteY3" fmla="*/ 3674 h 509451"/>
              </a:gdLst>
              <a:ahLst/>
              <a:cxnLst>
                <a:cxn ang="0">
                  <a:pos x="connsiteX0" y="connsiteY0"/>
                </a:cxn>
                <a:cxn ang="0">
                  <a:pos x="connsiteX1" y="connsiteY1"/>
                </a:cxn>
                <a:cxn ang="0">
                  <a:pos x="connsiteX2" y="connsiteY2"/>
                </a:cxn>
                <a:cxn ang="0">
                  <a:pos x="connsiteX3" y="connsiteY3"/>
                </a:cxn>
              </a:cxnLst>
              <a:rect l="l" t="t" r="r" b="b"/>
              <a:pathLst>
                <a:path w="215537" h="509451">
                  <a:moveTo>
                    <a:pt x="210883" y="77153"/>
                  </a:moveTo>
                  <a:lnTo>
                    <a:pt x="3674" y="510186"/>
                  </a:lnTo>
                  <a:lnTo>
                    <a:pt x="41393" y="205495"/>
                  </a:lnTo>
                  <a:lnTo>
                    <a:pt x="216272" y="367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0" name="Freeform: Shape 19">
              <a:extLst>
                <a:ext uri="{FF2B5EF4-FFF2-40B4-BE49-F238E27FC236}">
                  <a16:creationId xmlns:a16="http://schemas.microsoft.com/office/drawing/2014/main" id="{1C04B961-8F6B-4D79-AAF5-897B2D294FC2}"/>
                </a:ext>
              </a:extLst>
            </p:cNvPr>
            <p:cNvSpPr/>
            <p:nvPr/>
          </p:nvSpPr>
          <p:spPr>
            <a:xfrm>
              <a:off x="6552302" y="2850234"/>
              <a:ext cx="200841" cy="230233"/>
            </a:xfrm>
            <a:custGeom>
              <a:avLst/>
              <a:gdLst>
                <a:gd name="connsiteX0" fmla="*/ 3674 w 200841"/>
                <a:gd name="connsiteY0" fmla="*/ 122219 h 230232"/>
                <a:gd name="connsiteX1" fmla="*/ 87929 w 200841"/>
                <a:gd name="connsiteY1" fmla="*/ 226069 h 230232"/>
                <a:gd name="connsiteX2" fmla="*/ 180023 w 200841"/>
                <a:gd name="connsiteY2" fmla="*/ 176104 h 230232"/>
                <a:gd name="connsiteX3" fmla="*/ 197168 w 200841"/>
                <a:gd name="connsiteY3" fmla="*/ 31106 h 230232"/>
                <a:gd name="connsiteX4" fmla="*/ 13471 w 200841"/>
                <a:gd name="connsiteY4" fmla="*/ 3674 h 230232"/>
                <a:gd name="connsiteX5" fmla="*/ 3674 w 200841"/>
                <a:gd name="connsiteY5" fmla="*/ 122219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841" h="230232">
                  <a:moveTo>
                    <a:pt x="3674" y="122219"/>
                  </a:moveTo>
                  <a:cubicBezTo>
                    <a:pt x="3674" y="122219"/>
                    <a:pt x="48251" y="206475"/>
                    <a:pt x="87929" y="226069"/>
                  </a:cubicBezTo>
                  <a:cubicBezTo>
                    <a:pt x="128097" y="245663"/>
                    <a:pt x="180023" y="176104"/>
                    <a:pt x="180023" y="176104"/>
                  </a:cubicBezTo>
                  <a:lnTo>
                    <a:pt x="197168" y="31106"/>
                  </a:lnTo>
                  <a:lnTo>
                    <a:pt x="13471" y="3674"/>
                  </a:lnTo>
                  <a:lnTo>
                    <a:pt x="3674" y="12221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1" name="Freeform: Shape 20">
              <a:extLst>
                <a:ext uri="{FF2B5EF4-FFF2-40B4-BE49-F238E27FC236}">
                  <a16:creationId xmlns:a16="http://schemas.microsoft.com/office/drawing/2014/main" id="{4573C209-8E9F-4BFC-9858-5C742570E12A}"/>
                </a:ext>
              </a:extLst>
            </p:cNvPr>
            <p:cNvSpPr/>
            <p:nvPr/>
          </p:nvSpPr>
          <p:spPr>
            <a:xfrm>
              <a:off x="6972807" y="2609224"/>
              <a:ext cx="73479" cy="333103"/>
            </a:xfrm>
            <a:custGeom>
              <a:avLst/>
              <a:gdLst>
                <a:gd name="connsiteX0" fmla="*/ 74006 w 73478"/>
                <a:gd name="connsiteY0" fmla="*/ 205005 h 333102"/>
                <a:gd name="connsiteX1" fmla="*/ 40696 w 73478"/>
                <a:gd name="connsiteY1" fmla="*/ 92828 h 333102"/>
                <a:gd name="connsiteX2" fmla="*/ 74006 w 73478"/>
                <a:gd name="connsiteY2" fmla="*/ 3674 h 333102"/>
                <a:gd name="connsiteX3" fmla="*/ 4447 w 73478"/>
                <a:gd name="connsiteY3" fmla="*/ 128097 h 333102"/>
                <a:gd name="connsiteX4" fmla="*/ 65189 w 73478"/>
                <a:gd name="connsiteY4" fmla="*/ 329919 h 333102"/>
                <a:gd name="connsiteX5" fmla="*/ 74006 w 73478"/>
                <a:gd name="connsiteY5" fmla="*/ 205005 h 33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78" h="333102">
                  <a:moveTo>
                    <a:pt x="74006" y="205005"/>
                  </a:moveTo>
                  <a:cubicBezTo>
                    <a:pt x="74006" y="205005"/>
                    <a:pt x="35308" y="136425"/>
                    <a:pt x="40696" y="92828"/>
                  </a:cubicBezTo>
                  <a:cubicBezTo>
                    <a:pt x="46574" y="49231"/>
                    <a:pt x="74006" y="3674"/>
                    <a:pt x="74006" y="3674"/>
                  </a:cubicBezTo>
                  <a:cubicBezTo>
                    <a:pt x="74006" y="3674"/>
                    <a:pt x="13264" y="79112"/>
                    <a:pt x="4447" y="128097"/>
                  </a:cubicBezTo>
                  <a:cubicBezTo>
                    <a:pt x="-4371" y="177083"/>
                    <a:pt x="65189" y="329919"/>
                    <a:pt x="65189" y="329919"/>
                  </a:cubicBezTo>
                  <a:lnTo>
                    <a:pt x="74006" y="20500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2" name="Freeform: Shape 21">
              <a:extLst>
                <a:ext uri="{FF2B5EF4-FFF2-40B4-BE49-F238E27FC236}">
                  <a16:creationId xmlns:a16="http://schemas.microsoft.com/office/drawing/2014/main" id="{6A3F59B9-6EBE-4BE6-827B-3B8B3AE823C8}"/>
                </a:ext>
              </a:extLst>
            </p:cNvPr>
            <p:cNvSpPr/>
            <p:nvPr/>
          </p:nvSpPr>
          <p:spPr>
            <a:xfrm>
              <a:off x="6871689" y="2256527"/>
              <a:ext cx="220436" cy="519249"/>
            </a:xfrm>
            <a:custGeom>
              <a:avLst/>
              <a:gdLst>
                <a:gd name="connsiteX0" fmla="*/ 198147 w 220435"/>
                <a:gd name="connsiteY0" fmla="*/ 230478 h 519248"/>
                <a:gd name="connsiteX1" fmla="*/ 3674 w 220435"/>
                <a:gd name="connsiteY1" fmla="*/ 519983 h 519248"/>
                <a:gd name="connsiteX2" fmla="*/ 26697 w 220435"/>
                <a:gd name="connsiteY2" fmla="*/ 127118 h 519248"/>
                <a:gd name="connsiteX3" fmla="*/ 218232 w 220435"/>
                <a:gd name="connsiteY3" fmla="*/ 3674 h 519248"/>
                <a:gd name="connsiteX4" fmla="*/ 199127 w 220435"/>
                <a:gd name="connsiteY4" fmla="*/ 220191 h 51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35" h="519248">
                  <a:moveTo>
                    <a:pt x="198147" y="230478"/>
                  </a:moveTo>
                  <a:lnTo>
                    <a:pt x="3674" y="519983"/>
                  </a:lnTo>
                  <a:lnTo>
                    <a:pt x="26697" y="127118"/>
                  </a:lnTo>
                  <a:lnTo>
                    <a:pt x="218232" y="3674"/>
                  </a:lnTo>
                  <a:lnTo>
                    <a:pt x="199127" y="220191"/>
                  </a:lnTo>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3" name="Freeform: Shape 22">
              <a:extLst>
                <a:ext uri="{FF2B5EF4-FFF2-40B4-BE49-F238E27FC236}">
                  <a16:creationId xmlns:a16="http://schemas.microsoft.com/office/drawing/2014/main" id="{483FD378-32FD-4046-A894-AA719041CC09}"/>
                </a:ext>
              </a:extLst>
            </p:cNvPr>
            <p:cNvSpPr/>
            <p:nvPr/>
          </p:nvSpPr>
          <p:spPr>
            <a:xfrm>
              <a:off x="4869643" y="2354988"/>
              <a:ext cx="215537" cy="279219"/>
            </a:xfrm>
            <a:custGeom>
              <a:avLst/>
              <a:gdLst>
                <a:gd name="connsiteX0" fmla="*/ 19349 w 215537"/>
                <a:gd name="connsiteY0" fmla="*/ 58538 h 279218"/>
                <a:gd name="connsiteX1" fmla="*/ 216272 w 215537"/>
                <a:gd name="connsiteY1" fmla="*/ 3674 h 279218"/>
                <a:gd name="connsiteX2" fmla="*/ 191779 w 215537"/>
                <a:gd name="connsiteY2" fmla="*/ 243214 h 279218"/>
                <a:gd name="connsiteX3" fmla="*/ 3674 w 215537"/>
                <a:gd name="connsiteY3" fmla="*/ 279463 h 279218"/>
              </a:gdLst>
              <a:ahLst/>
              <a:cxnLst>
                <a:cxn ang="0">
                  <a:pos x="connsiteX0" y="connsiteY0"/>
                </a:cxn>
                <a:cxn ang="0">
                  <a:pos x="connsiteX1" y="connsiteY1"/>
                </a:cxn>
                <a:cxn ang="0">
                  <a:pos x="connsiteX2" y="connsiteY2"/>
                </a:cxn>
                <a:cxn ang="0">
                  <a:pos x="connsiteX3" y="connsiteY3"/>
                </a:cxn>
              </a:cxnLst>
              <a:rect l="l" t="t" r="r" b="b"/>
              <a:pathLst>
                <a:path w="215537" h="279218">
                  <a:moveTo>
                    <a:pt x="19349" y="58538"/>
                  </a:moveTo>
                  <a:lnTo>
                    <a:pt x="216272" y="3674"/>
                  </a:lnTo>
                  <a:lnTo>
                    <a:pt x="191779" y="243214"/>
                  </a:lnTo>
                  <a:lnTo>
                    <a:pt x="3674" y="279463"/>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4" name="Freeform: Shape 23">
              <a:extLst>
                <a:ext uri="{FF2B5EF4-FFF2-40B4-BE49-F238E27FC236}">
                  <a16:creationId xmlns:a16="http://schemas.microsoft.com/office/drawing/2014/main" id="{549B5FA2-1B29-437A-951F-74E07AA28761}"/>
                </a:ext>
              </a:extLst>
            </p:cNvPr>
            <p:cNvSpPr/>
            <p:nvPr/>
          </p:nvSpPr>
          <p:spPr>
            <a:xfrm>
              <a:off x="5136615" y="2152677"/>
              <a:ext cx="112667" cy="191044"/>
            </a:xfrm>
            <a:custGeom>
              <a:avLst/>
              <a:gdLst>
                <a:gd name="connsiteX0" fmla="*/ 109973 w 112667"/>
                <a:gd name="connsiteY0" fmla="*/ 3674 h 191044"/>
                <a:gd name="connsiteX1" fmla="*/ 98216 w 112667"/>
                <a:gd name="connsiteY1" fmla="*/ 157489 h 191044"/>
                <a:gd name="connsiteX2" fmla="*/ 3674 w 112667"/>
                <a:gd name="connsiteY2" fmla="*/ 188840 h 191044"/>
                <a:gd name="connsiteX3" fmla="*/ 3674 w 112667"/>
                <a:gd name="connsiteY3" fmla="*/ 37964 h 191044"/>
              </a:gdLst>
              <a:ahLst/>
              <a:cxnLst>
                <a:cxn ang="0">
                  <a:pos x="connsiteX0" y="connsiteY0"/>
                </a:cxn>
                <a:cxn ang="0">
                  <a:pos x="connsiteX1" y="connsiteY1"/>
                </a:cxn>
                <a:cxn ang="0">
                  <a:pos x="connsiteX2" y="connsiteY2"/>
                </a:cxn>
                <a:cxn ang="0">
                  <a:pos x="connsiteX3" y="connsiteY3"/>
                </a:cxn>
              </a:cxnLst>
              <a:rect l="l" t="t" r="r" b="b"/>
              <a:pathLst>
                <a:path w="112667" h="191044">
                  <a:moveTo>
                    <a:pt x="109973" y="3674"/>
                  </a:moveTo>
                  <a:lnTo>
                    <a:pt x="98216" y="157489"/>
                  </a:lnTo>
                  <a:lnTo>
                    <a:pt x="3674" y="188840"/>
                  </a:lnTo>
                  <a:lnTo>
                    <a:pt x="3674" y="3796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5" name="Freeform: Shape 24">
              <a:extLst>
                <a:ext uri="{FF2B5EF4-FFF2-40B4-BE49-F238E27FC236}">
                  <a16:creationId xmlns:a16="http://schemas.microsoft.com/office/drawing/2014/main" id="{E86A127F-E05A-4AEB-A8FC-3B5D6D7168D3}"/>
                </a:ext>
              </a:extLst>
            </p:cNvPr>
            <p:cNvSpPr/>
            <p:nvPr/>
          </p:nvSpPr>
          <p:spPr>
            <a:xfrm>
              <a:off x="5234586" y="4018543"/>
              <a:ext cx="210639" cy="352697"/>
            </a:xfrm>
            <a:custGeom>
              <a:avLst/>
              <a:gdLst>
                <a:gd name="connsiteX0" fmla="*/ 195208 w 210638"/>
                <a:gd name="connsiteY0" fmla="*/ 205495 h 352697"/>
                <a:gd name="connsiteX1" fmla="*/ 66865 w 210638"/>
                <a:gd name="connsiteY1" fmla="*/ 350983 h 352697"/>
                <a:gd name="connsiteX2" fmla="*/ 3674 w 210638"/>
                <a:gd name="connsiteY2" fmla="*/ 293180 h 352697"/>
                <a:gd name="connsiteX3" fmla="*/ 24248 w 210638"/>
                <a:gd name="connsiteY3" fmla="*/ 65396 h 352697"/>
                <a:gd name="connsiteX4" fmla="*/ 210883 w 210638"/>
                <a:gd name="connsiteY4" fmla="*/ 3674 h 352697"/>
                <a:gd name="connsiteX5" fmla="*/ 195208 w 210638"/>
                <a:gd name="connsiteY5" fmla="*/ 205495 h 35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638" h="352697">
                  <a:moveTo>
                    <a:pt x="195208" y="205495"/>
                  </a:moveTo>
                  <a:cubicBezTo>
                    <a:pt x="195208" y="205495"/>
                    <a:pt x="128588" y="363719"/>
                    <a:pt x="66865" y="350983"/>
                  </a:cubicBezTo>
                  <a:cubicBezTo>
                    <a:pt x="26697" y="342655"/>
                    <a:pt x="3674" y="293180"/>
                    <a:pt x="3674" y="293180"/>
                  </a:cubicBezTo>
                  <a:lnTo>
                    <a:pt x="24248" y="65396"/>
                  </a:lnTo>
                  <a:lnTo>
                    <a:pt x="210883" y="3674"/>
                  </a:lnTo>
                  <a:lnTo>
                    <a:pt x="195208" y="20549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6" name="Freeform: Shape 25">
              <a:extLst>
                <a:ext uri="{FF2B5EF4-FFF2-40B4-BE49-F238E27FC236}">
                  <a16:creationId xmlns:a16="http://schemas.microsoft.com/office/drawing/2014/main" id="{531B4C9C-287A-4CEC-A94B-D1D1927BA2A5}"/>
                </a:ext>
              </a:extLst>
            </p:cNvPr>
            <p:cNvSpPr/>
            <p:nvPr/>
          </p:nvSpPr>
          <p:spPr>
            <a:xfrm>
              <a:off x="5163067" y="3503213"/>
              <a:ext cx="156754" cy="205740"/>
            </a:xfrm>
            <a:custGeom>
              <a:avLst/>
              <a:gdLst>
                <a:gd name="connsiteX0" fmla="*/ 141814 w 156754"/>
                <a:gd name="connsiteY0" fmla="*/ 130547 h 205740"/>
                <a:gd name="connsiteX1" fmla="*/ 153080 w 156754"/>
                <a:gd name="connsiteY1" fmla="*/ 3674 h 205740"/>
                <a:gd name="connsiteX2" fmla="*/ 55109 w 156754"/>
                <a:gd name="connsiteY2" fmla="*/ 52660 h 205740"/>
                <a:gd name="connsiteX3" fmla="*/ 3674 w 156754"/>
                <a:gd name="connsiteY3" fmla="*/ 204515 h 205740"/>
              </a:gdLst>
              <a:ahLst/>
              <a:cxnLst>
                <a:cxn ang="0">
                  <a:pos x="connsiteX0" y="connsiteY0"/>
                </a:cxn>
                <a:cxn ang="0">
                  <a:pos x="connsiteX1" y="connsiteY1"/>
                </a:cxn>
                <a:cxn ang="0">
                  <a:pos x="connsiteX2" y="connsiteY2"/>
                </a:cxn>
                <a:cxn ang="0">
                  <a:pos x="connsiteX3" y="connsiteY3"/>
                </a:cxn>
              </a:cxnLst>
              <a:rect l="l" t="t" r="r" b="b"/>
              <a:pathLst>
                <a:path w="156754" h="205740">
                  <a:moveTo>
                    <a:pt x="141814" y="130547"/>
                  </a:moveTo>
                  <a:lnTo>
                    <a:pt x="153080" y="3674"/>
                  </a:lnTo>
                  <a:lnTo>
                    <a:pt x="55109" y="52660"/>
                  </a:lnTo>
                  <a:lnTo>
                    <a:pt x="3674" y="20451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7" name="Freeform: Shape 26">
              <a:extLst>
                <a:ext uri="{FF2B5EF4-FFF2-40B4-BE49-F238E27FC236}">
                  <a16:creationId xmlns:a16="http://schemas.microsoft.com/office/drawing/2014/main" id="{DA50E067-7E08-4BAC-9914-157EBDE0D716}"/>
                </a:ext>
              </a:extLst>
            </p:cNvPr>
            <p:cNvSpPr/>
            <p:nvPr/>
          </p:nvSpPr>
          <p:spPr>
            <a:xfrm>
              <a:off x="5213522" y="5044794"/>
              <a:ext cx="181247" cy="195943"/>
            </a:xfrm>
            <a:custGeom>
              <a:avLst/>
              <a:gdLst>
                <a:gd name="connsiteX0" fmla="*/ 180023 w 181247"/>
                <a:gd name="connsiteY0" fmla="*/ 132017 h 195942"/>
                <a:gd name="connsiteX1" fmla="*/ 36005 w 181247"/>
                <a:gd name="connsiteY1" fmla="*/ 174634 h 195942"/>
                <a:gd name="connsiteX2" fmla="*/ 3674 w 181247"/>
                <a:gd name="connsiteY2" fmla="*/ 84011 h 195942"/>
                <a:gd name="connsiteX3" fmla="*/ 127608 w 181247"/>
                <a:gd name="connsiteY3" fmla="*/ 3674 h 195942"/>
                <a:gd name="connsiteX4" fmla="*/ 180023 w 181247"/>
                <a:gd name="connsiteY4" fmla="*/ 132017 h 195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47" h="195942">
                  <a:moveTo>
                    <a:pt x="180023" y="132017"/>
                  </a:moveTo>
                  <a:cubicBezTo>
                    <a:pt x="180023" y="132017"/>
                    <a:pt x="111443" y="234887"/>
                    <a:pt x="36005" y="174634"/>
                  </a:cubicBezTo>
                  <a:lnTo>
                    <a:pt x="3674" y="84011"/>
                  </a:lnTo>
                  <a:lnTo>
                    <a:pt x="127608" y="3674"/>
                  </a:lnTo>
                  <a:cubicBezTo>
                    <a:pt x="128098" y="3674"/>
                    <a:pt x="147692" y="123689"/>
                    <a:pt x="180023" y="132017"/>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8" name="Freeform: Shape 27">
              <a:extLst>
                <a:ext uri="{FF2B5EF4-FFF2-40B4-BE49-F238E27FC236}">
                  <a16:creationId xmlns:a16="http://schemas.microsoft.com/office/drawing/2014/main" id="{D445DF62-73E9-4E67-947E-097882563DCC}"/>
                </a:ext>
              </a:extLst>
            </p:cNvPr>
            <p:cNvSpPr/>
            <p:nvPr/>
          </p:nvSpPr>
          <p:spPr>
            <a:xfrm>
              <a:off x="5213374" y="4946333"/>
              <a:ext cx="132261" cy="191044"/>
            </a:xfrm>
            <a:custGeom>
              <a:avLst/>
              <a:gdLst>
                <a:gd name="connsiteX0" fmla="*/ 116979 w 132261"/>
                <a:gd name="connsiteY0" fmla="*/ 3674 h 191044"/>
                <a:gd name="connsiteX1" fmla="*/ 3822 w 132261"/>
                <a:gd name="connsiteY1" fmla="*/ 146222 h 191044"/>
                <a:gd name="connsiteX2" fmla="*/ 14599 w 132261"/>
                <a:gd name="connsiteY2" fmla="*/ 189820 h 191044"/>
                <a:gd name="connsiteX3" fmla="*/ 128736 w 132261"/>
                <a:gd name="connsiteY3" fmla="*/ 96747 h 191044"/>
                <a:gd name="connsiteX4" fmla="*/ 116979 w 132261"/>
                <a:gd name="connsiteY4" fmla="*/ 3674 h 19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61" h="191044">
                  <a:moveTo>
                    <a:pt x="116979" y="3674"/>
                  </a:moveTo>
                  <a:cubicBezTo>
                    <a:pt x="116979" y="3674"/>
                    <a:pt x="-1076" y="121240"/>
                    <a:pt x="3822" y="146222"/>
                  </a:cubicBezTo>
                  <a:cubicBezTo>
                    <a:pt x="8721" y="171205"/>
                    <a:pt x="14599" y="189820"/>
                    <a:pt x="14599" y="189820"/>
                  </a:cubicBezTo>
                  <a:lnTo>
                    <a:pt x="128736" y="96747"/>
                  </a:lnTo>
                  <a:lnTo>
                    <a:pt x="116979" y="367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9" name="Freeform: Shape 28">
              <a:extLst>
                <a:ext uri="{FF2B5EF4-FFF2-40B4-BE49-F238E27FC236}">
                  <a16:creationId xmlns:a16="http://schemas.microsoft.com/office/drawing/2014/main" id="{EC92347B-163A-4C36-A24D-9CFB1C14BCEC}"/>
                </a:ext>
              </a:extLst>
            </p:cNvPr>
            <p:cNvSpPr/>
            <p:nvPr/>
          </p:nvSpPr>
          <p:spPr>
            <a:xfrm>
              <a:off x="5353132" y="4654378"/>
              <a:ext cx="122464" cy="215537"/>
            </a:xfrm>
            <a:custGeom>
              <a:avLst/>
              <a:gdLst>
                <a:gd name="connsiteX0" fmla="*/ 119280 w 122464"/>
                <a:gd name="connsiteY0" fmla="*/ 3674 h 215537"/>
                <a:gd name="connsiteX1" fmla="*/ 102625 w 122464"/>
                <a:gd name="connsiteY1" fmla="*/ 151121 h 215537"/>
                <a:gd name="connsiteX2" fmla="*/ 49721 w 122464"/>
                <a:gd name="connsiteY2" fmla="*/ 214313 h 215537"/>
                <a:gd name="connsiteX3" fmla="*/ 3674 w 122464"/>
                <a:gd name="connsiteY3" fmla="*/ 122709 h 215537"/>
              </a:gdLst>
              <a:ahLst/>
              <a:cxnLst>
                <a:cxn ang="0">
                  <a:pos x="connsiteX0" y="connsiteY0"/>
                </a:cxn>
                <a:cxn ang="0">
                  <a:pos x="connsiteX1" y="connsiteY1"/>
                </a:cxn>
                <a:cxn ang="0">
                  <a:pos x="connsiteX2" y="connsiteY2"/>
                </a:cxn>
                <a:cxn ang="0">
                  <a:pos x="connsiteX3" y="connsiteY3"/>
                </a:cxn>
              </a:cxnLst>
              <a:rect l="l" t="t" r="r" b="b"/>
              <a:pathLst>
                <a:path w="122464" h="215537">
                  <a:moveTo>
                    <a:pt x="119280" y="3674"/>
                  </a:moveTo>
                  <a:lnTo>
                    <a:pt x="102625" y="151121"/>
                  </a:lnTo>
                  <a:lnTo>
                    <a:pt x="49721" y="214313"/>
                  </a:lnTo>
                  <a:lnTo>
                    <a:pt x="3674" y="12270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0" name="Freeform: Shape 29">
              <a:extLst>
                <a:ext uri="{FF2B5EF4-FFF2-40B4-BE49-F238E27FC236}">
                  <a16:creationId xmlns:a16="http://schemas.microsoft.com/office/drawing/2014/main" id="{259DAAB8-8A20-4F03-91F0-FD4FBF133548}"/>
                </a:ext>
              </a:extLst>
            </p:cNvPr>
            <p:cNvSpPr/>
            <p:nvPr/>
          </p:nvSpPr>
          <p:spPr>
            <a:xfrm>
              <a:off x="6097714" y="3774104"/>
              <a:ext cx="171450" cy="161653"/>
            </a:xfrm>
            <a:custGeom>
              <a:avLst/>
              <a:gdLst>
                <a:gd name="connsiteX0" fmla="*/ 18860 w 171450"/>
                <a:gd name="connsiteY0" fmla="*/ 23268 h 161652"/>
                <a:gd name="connsiteX1" fmla="*/ 172185 w 171450"/>
                <a:gd name="connsiteY1" fmla="*/ 3674 h 161652"/>
                <a:gd name="connsiteX2" fmla="*/ 154550 w 171450"/>
                <a:gd name="connsiteY2" fmla="*/ 148182 h 161652"/>
                <a:gd name="connsiteX3" fmla="*/ 3674 w 171450"/>
                <a:gd name="connsiteY3" fmla="*/ 160918 h 161652"/>
                <a:gd name="connsiteX4" fmla="*/ 18860 w 171450"/>
                <a:gd name="connsiteY4" fmla="*/ 23268 h 161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61652">
                  <a:moveTo>
                    <a:pt x="18860" y="23268"/>
                  </a:moveTo>
                  <a:cubicBezTo>
                    <a:pt x="18860" y="23268"/>
                    <a:pt x="124669" y="19839"/>
                    <a:pt x="172185" y="3674"/>
                  </a:cubicBezTo>
                  <a:lnTo>
                    <a:pt x="154550" y="148182"/>
                  </a:lnTo>
                  <a:lnTo>
                    <a:pt x="3674" y="160918"/>
                  </a:lnTo>
                  <a:lnTo>
                    <a:pt x="18860" y="2326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1" name="Freeform: Shape 30">
              <a:extLst>
                <a:ext uri="{FF2B5EF4-FFF2-40B4-BE49-F238E27FC236}">
                  <a16:creationId xmlns:a16="http://schemas.microsoft.com/office/drawing/2014/main" id="{EB99B1F8-7D5B-424D-87D0-CBAD4F369C23}"/>
                </a:ext>
              </a:extLst>
            </p:cNvPr>
            <p:cNvSpPr/>
            <p:nvPr/>
          </p:nvSpPr>
          <p:spPr>
            <a:xfrm>
              <a:off x="5786594" y="4195382"/>
              <a:ext cx="244929" cy="254726"/>
            </a:xfrm>
            <a:custGeom>
              <a:avLst/>
              <a:gdLst>
                <a:gd name="connsiteX0" fmla="*/ 244255 w 244928"/>
                <a:gd name="connsiteY0" fmla="*/ 209904 h 254725"/>
                <a:gd name="connsiteX1" fmla="*/ 162939 w 244928"/>
                <a:gd name="connsiteY1" fmla="*/ 127608 h 254725"/>
                <a:gd name="connsiteX2" fmla="*/ 170287 w 244928"/>
                <a:gd name="connsiteY2" fmla="*/ 3674 h 254725"/>
                <a:gd name="connsiteX3" fmla="*/ 3735 w 244928"/>
                <a:gd name="connsiteY3" fmla="*/ 20819 h 254725"/>
                <a:gd name="connsiteX4" fmla="*/ 11083 w 244928"/>
                <a:gd name="connsiteY4" fmla="*/ 103605 h 254725"/>
                <a:gd name="connsiteX5" fmla="*/ 141875 w 244928"/>
                <a:gd name="connsiteY5" fmla="*/ 234397 h 254725"/>
                <a:gd name="connsiteX6" fmla="*/ 199678 w 244928"/>
                <a:gd name="connsiteY6" fmla="*/ 251542 h 254725"/>
                <a:gd name="connsiteX7" fmla="*/ 244255 w 244928"/>
                <a:gd name="connsiteY7" fmla="*/ 209904 h 254725"/>
                <a:gd name="connsiteX8" fmla="*/ 244255 w 244928"/>
                <a:gd name="connsiteY8" fmla="*/ 209904 h 25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 h="254725">
                  <a:moveTo>
                    <a:pt x="244255" y="209904"/>
                  </a:moveTo>
                  <a:cubicBezTo>
                    <a:pt x="233968" y="229498"/>
                    <a:pt x="200658" y="203046"/>
                    <a:pt x="162939" y="127608"/>
                  </a:cubicBezTo>
                  <a:cubicBezTo>
                    <a:pt x="160489" y="122219"/>
                    <a:pt x="163918" y="72744"/>
                    <a:pt x="170287" y="3674"/>
                  </a:cubicBezTo>
                  <a:lnTo>
                    <a:pt x="3735" y="20819"/>
                  </a:lnTo>
                  <a:cubicBezTo>
                    <a:pt x="3245" y="59028"/>
                    <a:pt x="5695" y="88419"/>
                    <a:pt x="11083" y="103605"/>
                  </a:cubicBezTo>
                  <a:cubicBezTo>
                    <a:pt x="25779" y="143773"/>
                    <a:pt x="86031" y="197657"/>
                    <a:pt x="141875" y="234397"/>
                  </a:cubicBezTo>
                  <a:cubicBezTo>
                    <a:pt x="168817" y="244684"/>
                    <a:pt x="191351" y="251052"/>
                    <a:pt x="199678" y="251542"/>
                  </a:cubicBezTo>
                  <a:cubicBezTo>
                    <a:pt x="222212" y="254481"/>
                    <a:pt x="244255" y="209904"/>
                    <a:pt x="244255" y="209904"/>
                  </a:cubicBezTo>
                  <a:lnTo>
                    <a:pt x="244255" y="20990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2" name="Freeform: Shape 31">
              <a:extLst>
                <a:ext uri="{FF2B5EF4-FFF2-40B4-BE49-F238E27FC236}">
                  <a16:creationId xmlns:a16="http://schemas.microsoft.com/office/drawing/2014/main" id="{A7A8F315-02B5-4C43-BB31-765E895AC478}"/>
                </a:ext>
              </a:extLst>
            </p:cNvPr>
            <p:cNvSpPr/>
            <p:nvPr/>
          </p:nvSpPr>
          <p:spPr>
            <a:xfrm>
              <a:off x="6312069" y="3968578"/>
              <a:ext cx="220436" cy="377190"/>
            </a:xfrm>
            <a:custGeom>
              <a:avLst/>
              <a:gdLst>
                <a:gd name="connsiteX0" fmla="*/ 218924 w 220435"/>
                <a:gd name="connsiteY0" fmla="*/ 3674 h 377190"/>
                <a:gd name="connsiteX1" fmla="*/ 30329 w 220435"/>
                <a:gd name="connsiteY1" fmla="*/ 24248 h 377190"/>
                <a:gd name="connsiteX2" fmla="*/ 3877 w 220435"/>
                <a:gd name="connsiteY2" fmla="*/ 318162 h 377190"/>
                <a:gd name="connsiteX3" fmla="*/ 4367 w 220435"/>
                <a:gd name="connsiteY3" fmla="*/ 333348 h 377190"/>
                <a:gd name="connsiteX4" fmla="*/ 101358 w 220435"/>
                <a:gd name="connsiteY4" fmla="*/ 374006 h 377190"/>
                <a:gd name="connsiteX5" fmla="*/ 193941 w 220435"/>
                <a:gd name="connsiteY5" fmla="*/ 293179 h 377190"/>
                <a:gd name="connsiteX6" fmla="*/ 218924 w 220435"/>
                <a:gd name="connsiteY6" fmla="*/ 3674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435" h="377190">
                  <a:moveTo>
                    <a:pt x="218924" y="3674"/>
                  </a:moveTo>
                  <a:cubicBezTo>
                    <a:pt x="165530" y="8573"/>
                    <a:pt x="66089" y="19839"/>
                    <a:pt x="30329" y="24248"/>
                  </a:cubicBezTo>
                  <a:cubicBezTo>
                    <a:pt x="19062" y="143773"/>
                    <a:pt x="9265" y="256930"/>
                    <a:pt x="3877" y="318162"/>
                  </a:cubicBezTo>
                  <a:cubicBezTo>
                    <a:pt x="3387" y="323551"/>
                    <a:pt x="3877" y="328449"/>
                    <a:pt x="4367" y="333348"/>
                  </a:cubicBezTo>
                  <a:cubicBezTo>
                    <a:pt x="26900" y="371557"/>
                    <a:pt x="57761" y="372046"/>
                    <a:pt x="101358" y="374006"/>
                  </a:cubicBezTo>
                  <a:cubicBezTo>
                    <a:pt x="158672" y="376455"/>
                    <a:pt x="193941" y="293179"/>
                    <a:pt x="193941" y="293179"/>
                  </a:cubicBezTo>
                  <a:cubicBezTo>
                    <a:pt x="193941" y="293179"/>
                    <a:pt x="206678" y="150631"/>
                    <a:pt x="218924"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3" name="Freeform: Shape 32">
              <a:extLst>
                <a:ext uri="{FF2B5EF4-FFF2-40B4-BE49-F238E27FC236}">
                  <a16:creationId xmlns:a16="http://schemas.microsoft.com/office/drawing/2014/main" id="{49874FEA-E6FD-4371-962B-AE7FA126EF8A}"/>
                </a:ext>
              </a:extLst>
            </p:cNvPr>
            <p:cNvSpPr/>
            <p:nvPr/>
          </p:nvSpPr>
          <p:spPr>
            <a:xfrm>
              <a:off x="6592470" y="3676623"/>
              <a:ext cx="244929" cy="680901"/>
            </a:xfrm>
            <a:custGeom>
              <a:avLst/>
              <a:gdLst>
                <a:gd name="connsiteX0" fmla="*/ 213823 w 244928"/>
                <a:gd name="connsiteY0" fmla="*/ 677228 h 680901"/>
                <a:gd name="connsiteX1" fmla="*/ 3674 w 244928"/>
                <a:gd name="connsiteY1" fmla="*/ 611587 h 680901"/>
                <a:gd name="connsiteX2" fmla="*/ 12002 w 244928"/>
                <a:gd name="connsiteY2" fmla="*/ 494511 h 680901"/>
                <a:gd name="connsiteX3" fmla="*/ 245663 w 244928"/>
                <a:gd name="connsiteY3" fmla="*/ 3674 h 680901"/>
                <a:gd name="connsiteX4" fmla="*/ 213823 w 244928"/>
                <a:gd name="connsiteY4" fmla="*/ 677228 h 680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28" h="680901">
                  <a:moveTo>
                    <a:pt x="213823" y="677228"/>
                  </a:moveTo>
                  <a:cubicBezTo>
                    <a:pt x="213823" y="677228"/>
                    <a:pt x="90379" y="687025"/>
                    <a:pt x="3674" y="611587"/>
                  </a:cubicBezTo>
                  <a:lnTo>
                    <a:pt x="12002" y="494511"/>
                  </a:lnTo>
                  <a:lnTo>
                    <a:pt x="245663" y="3674"/>
                  </a:lnTo>
                  <a:lnTo>
                    <a:pt x="213823" y="67722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grpSp>
      <p:sp>
        <p:nvSpPr>
          <p:cNvPr id="2" name="Slide Number Placeholder 1">
            <a:extLst>
              <a:ext uri="{FF2B5EF4-FFF2-40B4-BE49-F238E27FC236}">
                <a16:creationId xmlns:a16="http://schemas.microsoft.com/office/drawing/2014/main" id="{F352399C-B44E-4792-A7D3-C7AC797D2F4E}"/>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37857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26D5-615D-45BE-A0B8-263A56DEA3BF}"/>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a:t>
            </a:r>
            <a:r>
              <a:rPr lang="en-US" dirty="0" err="1"/>
              <a:t>Hệ</a:t>
            </a:r>
            <a:r>
              <a:rPr lang="en-US" dirty="0"/>
              <a:t> </a:t>
            </a:r>
            <a:r>
              <a:rPr lang="en-US" dirty="0" err="1"/>
              <a:t>Thống</a:t>
            </a:r>
            <a:endParaRPr lang="en-GB" dirty="0"/>
          </a:p>
        </p:txBody>
      </p:sp>
      <p:pic>
        <p:nvPicPr>
          <p:cNvPr id="6" name="Content Placeholder 5" descr="User">
            <a:extLst>
              <a:ext uri="{FF2B5EF4-FFF2-40B4-BE49-F238E27FC236}">
                <a16:creationId xmlns:a16="http://schemas.microsoft.com/office/drawing/2014/main" id="{789BA555-F676-4B55-B284-2E4414E4FA5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713777" y="3672469"/>
            <a:ext cx="709029" cy="709029"/>
          </a:xfrm>
        </p:spPr>
      </p:pic>
      <p:sp>
        <p:nvSpPr>
          <p:cNvPr id="4" name="Slide Number Placeholder 3">
            <a:extLst>
              <a:ext uri="{FF2B5EF4-FFF2-40B4-BE49-F238E27FC236}">
                <a16:creationId xmlns:a16="http://schemas.microsoft.com/office/drawing/2014/main" id="{A85FC93D-7D00-44BB-9DEB-E5C011ED1D40}"/>
              </a:ext>
            </a:extLst>
          </p:cNvPr>
          <p:cNvSpPr>
            <a:spLocks noGrp="1"/>
          </p:cNvSpPr>
          <p:nvPr>
            <p:ph type="sldNum" sz="quarter" idx="12"/>
          </p:nvPr>
        </p:nvSpPr>
        <p:spPr/>
        <p:txBody>
          <a:bodyPr/>
          <a:lstStyle/>
          <a:p>
            <a:fld id="{4FAB73BC-B049-4115-A692-8D63A059BFB8}" type="slidenum">
              <a:rPr lang="en-US" smtClean="0"/>
              <a:pPr/>
              <a:t>3</a:t>
            </a:fld>
            <a:endParaRPr lang="en-US" dirty="0"/>
          </a:p>
        </p:txBody>
      </p:sp>
      <p:pic>
        <p:nvPicPr>
          <p:cNvPr id="1026" name="Picture 2" descr="Front end Icons - Free Download, PNG and SVG">
            <a:extLst>
              <a:ext uri="{FF2B5EF4-FFF2-40B4-BE49-F238E27FC236}">
                <a16:creationId xmlns:a16="http://schemas.microsoft.com/office/drawing/2014/main" id="{868B0186-E837-4C48-9EAA-7DEEF5281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245" y="3078903"/>
            <a:ext cx="1692437" cy="16924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b development Computer Icons, website, web Design, search Engine ...">
            <a:extLst>
              <a:ext uri="{FF2B5EF4-FFF2-40B4-BE49-F238E27FC236}">
                <a16:creationId xmlns:a16="http://schemas.microsoft.com/office/drawing/2014/main" id="{DAACD172-53CB-44DB-9BA5-114A8684BD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910" y="1198483"/>
            <a:ext cx="1201691" cy="11715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ckend website Icon of Line style - Available in SVG, PNG, EPS ...">
            <a:extLst>
              <a:ext uri="{FF2B5EF4-FFF2-40B4-BE49-F238E27FC236}">
                <a16:creationId xmlns:a16="http://schemas.microsoft.com/office/drawing/2014/main" id="{B648F228-D021-4FA5-975C-2A9B32BD3A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40559" y="3231547"/>
            <a:ext cx="1387151" cy="138715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ED872FA3-5A48-4023-990B-F4CA7289E36B}"/>
              </a:ext>
            </a:extLst>
          </p:cNvPr>
          <p:cNvCxnSpPr/>
          <p:nvPr/>
        </p:nvCxnSpPr>
        <p:spPr>
          <a:xfrm>
            <a:off x="4684295" y="4026983"/>
            <a:ext cx="8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EF57D0-DB9E-493A-ABE6-FF8C21478D33}"/>
              </a:ext>
            </a:extLst>
          </p:cNvPr>
          <p:cNvCxnSpPr/>
          <p:nvPr/>
        </p:nvCxnSpPr>
        <p:spPr>
          <a:xfrm flipV="1">
            <a:off x="6686968" y="2152902"/>
            <a:ext cx="866273" cy="977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6CFD85C-AAF9-48D5-A57F-8C4D4F9B91EC}"/>
              </a:ext>
            </a:extLst>
          </p:cNvPr>
          <p:cNvCxnSpPr/>
          <p:nvPr/>
        </p:nvCxnSpPr>
        <p:spPr>
          <a:xfrm flipH="1">
            <a:off x="7181682" y="3906238"/>
            <a:ext cx="26469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3B7BE4-BBF8-4F78-A416-F9936E52C642}"/>
              </a:ext>
            </a:extLst>
          </p:cNvPr>
          <p:cNvSpPr txBox="1"/>
          <p:nvPr/>
        </p:nvSpPr>
        <p:spPr>
          <a:xfrm>
            <a:off x="4733844" y="3732584"/>
            <a:ext cx="804950" cy="246221"/>
          </a:xfrm>
          <a:prstGeom prst="rect">
            <a:avLst/>
          </a:prstGeom>
          <a:noFill/>
        </p:spPr>
        <p:txBody>
          <a:bodyPr wrap="square" rtlCol="0">
            <a:spAutoFit/>
          </a:bodyPr>
          <a:lstStyle/>
          <a:p>
            <a:r>
              <a:rPr lang="en-US" sz="1000" dirty="0"/>
              <a:t>Input link</a:t>
            </a:r>
            <a:endParaRPr lang="en-GB" sz="1000" dirty="0"/>
          </a:p>
        </p:txBody>
      </p:sp>
      <p:sp>
        <p:nvSpPr>
          <p:cNvPr id="27" name="TextBox 26">
            <a:extLst>
              <a:ext uri="{FF2B5EF4-FFF2-40B4-BE49-F238E27FC236}">
                <a16:creationId xmlns:a16="http://schemas.microsoft.com/office/drawing/2014/main" id="{1B860B7F-8E7E-48FB-8B77-92E8FA8494A4}"/>
              </a:ext>
            </a:extLst>
          </p:cNvPr>
          <p:cNvSpPr txBox="1"/>
          <p:nvPr/>
        </p:nvSpPr>
        <p:spPr>
          <a:xfrm rot="18764337">
            <a:off x="6072783" y="2365572"/>
            <a:ext cx="1795389" cy="246221"/>
          </a:xfrm>
          <a:prstGeom prst="rect">
            <a:avLst/>
          </a:prstGeom>
          <a:noFill/>
        </p:spPr>
        <p:txBody>
          <a:bodyPr wrap="square" rtlCol="0">
            <a:spAutoFit/>
          </a:bodyPr>
          <a:lstStyle/>
          <a:p>
            <a:r>
              <a:rPr lang="en-US" sz="1000" dirty="0" err="1"/>
              <a:t>Gửi</a:t>
            </a:r>
            <a:r>
              <a:rPr lang="en-US" sz="1000" dirty="0"/>
              <a:t> request </a:t>
            </a:r>
            <a:r>
              <a:rPr lang="en-US" sz="1000" dirty="0" err="1"/>
              <a:t>tới</a:t>
            </a:r>
            <a:r>
              <a:rPr lang="en-US" sz="1000" dirty="0"/>
              <a:t> </a:t>
            </a:r>
            <a:r>
              <a:rPr lang="en-US" sz="1000" dirty="0" err="1"/>
              <a:t>trang</a:t>
            </a:r>
            <a:r>
              <a:rPr lang="en-US" sz="1000" dirty="0"/>
              <a:t> web</a:t>
            </a:r>
            <a:endParaRPr lang="en-GB" sz="1000" dirty="0"/>
          </a:p>
        </p:txBody>
      </p:sp>
      <p:sp>
        <p:nvSpPr>
          <p:cNvPr id="28" name="TextBox 27">
            <a:extLst>
              <a:ext uri="{FF2B5EF4-FFF2-40B4-BE49-F238E27FC236}">
                <a16:creationId xmlns:a16="http://schemas.microsoft.com/office/drawing/2014/main" id="{E86F8879-77BB-407D-921B-564C94501CE6}"/>
              </a:ext>
            </a:extLst>
          </p:cNvPr>
          <p:cNvSpPr txBox="1"/>
          <p:nvPr/>
        </p:nvSpPr>
        <p:spPr>
          <a:xfrm>
            <a:off x="3838077" y="4356798"/>
            <a:ext cx="804950" cy="246221"/>
          </a:xfrm>
          <a:prstGeom prst="rect">
            <a:avLst/>
          </a:prstGeom>
          <a:noFill/>
        </p:spPr>
        <p:txBody>
          <a:bodyPr wrap="square" rtlCol="0">
            <a:spAutoFit/>
          </a:bodyPr>
          <a:lstStyle/>
          <a:p>
            <a:r>
              <a:rPr lang="en-US" sz="1000" dirty="0"/>
              <a:t>users</a:t>
            </a:r>
            <a:endParaRPr lang="en-GB" sz="1000" dirty="0"/>
          </a:p>
        </p:txBody>
      </p:sp>
      <p:sp>
        <p:nvSpPr>
          <p:cNvPr id="29" name="TextBox 28">
            <a:extLst>
              <a:ext uri="{FF2B5EF4-FFF2-40B4-BE49-F238E27FC236}">
                <a16:creationId xmlns:a16="http://schemas.microsoft.com/office/drawing/2014/main" id="{27E82464-4A10-4460-A6CE-E741F197B751}"/>
              </a:ext>
            </a:extLst>
          </p:cNvPr>
          <p:cNvSpPr txBox="1"/>
          <p:nvPr/>
        </p:nvSpPr>
        <p:spPr>
          <a:xfrm>
            <a:off x="5970144" y="4578956"/>
            <a:ext cx="804950" cy="246221"/>
          </a:xfrm>
          <a:prstGeom prst="rect">
            <a:avLst/>
          </a:prstGeom>
          <a:noFill/>
        </p:spPr>
        <p:txBody>
          <a:bodyPr wrap="square" rtlCol="0">
            <a:spAutoFit/>
          </a:bodyPr>
          <a:lstStyle/>
          <a:p>
            <a:r>
              <a:rPr lang="en-US" sz="1000" dirty="0"/>
              <a:t>Front-end</a:t>
            </a:r>
            <a:endParaRPr lang="en-GB" sz="1000" dirty="0"/>
          </a:p>
        </p:txBody>
      </p:sp>
      <p:sp>
        <p:nvSpPr>
          <p:cNvPr id="30" name="TextBox 29">
            <a:extLst>
              <a:ext uri="{FF2B5EF4-FFF2-40B4-BE49-F238E27FC236}">
                <a16:creationId xmlns:a16="http://schemas.microsoft.com/office/drawing/2014/main" id="{0AEFA2A9-E397-430C-9F40-A4F889043C78}"/>
              </a:ext>
            </a:extLst>
          </p:cNvPr>
          <p:cNvSpPr txBox="1"/>
          <p:nvPr/>
        </p:nvSpPr>
        <p:spPr>
          <a:xfrm>
            <a:off x="10332539" y="4648229"/>
            <a:ext cx="804950" cy="246221"/>
          </a:xfrm>
          <a:prstGeom prst="rect">
            <a:avLst/>
          </a:prstGeom>
          <a:noFill/>
        </p:spPr>
        <p:txBody>
          <a:bodyPr wrap="square" rtlCol="0">
            <a:spAutoFit/>
          </a:bodyPr>
          <a:lstStyle/>
          <a:p>
            <a:r>
              <a:rPr lang="en-US" sz="1000" dirty="0"/>
              <a:t>Back-end</a:t>
            </a:r>
            <a:endParaRPr lang="en-GB" sz="1000" dirty="0"/>
          </a:p>
        </p:txBody>
      </p:sp>
      <p:sp>
        <p:nvSpPr>
          <p:cNvPr id="31" name="TextBox 30">
            <a:extLst>
              <a:ext uri="{FF2B5EF4-FFF2-40B4-BE49-F238E27FC236}">
                <a16:creationId xmlns:a16="http://schemas.microsoft.com/office/drawing/2014/main" id="{524B7D5E-B66C-4223-B3A7-ED5B8CCF0A64}"/>
              </a:ext>
            </a:extLst>
          </p:cNvPr>
          <p:cNvSpPr txBox="1"/>
          <p:nvPr/>
        </p:nvSpPr>
        <p:spPr>
          <a:xfrm rot="2374251">
            <a:off x="9042864" y="2500715"/>
            <a:ext cx="1795389" cy="246221"/>
          </a:xfrm>
          <a:prstGeom prst="rect">
            <a:avLst/>
          </a:prstGeom>
          <a:noFill/>
        </p:spPr>
        <p:txBody>
          <a:bodyPr wrap="square" rtlCol="0">
            <a:spAutoFit/>
          </a:bodyPr>
          <a:lstStyle/>
          <a:p>
            <a:r>
              <a:rPr lang="en-US" sz="1000" dirty="0"/>
              <a:t>Web </a:t>
            </a:r>
            <a:r>
              <a:rPr lang="en-US" sz="1000" dirty="0" err="1"/>
              <a:t>trả</a:t>
            </a:r>
            <a:r>
              <a:rPr lang="en-US" sz="1000" dirty="0"/>
              <a:t> </a:t>
            </a:r>
            <a:r>
              <a:rPr lang="en-US" sz="1000" dirty="0" err="1"/>
              <a:t>về</a:t>
            </a:r>
            <a:r>
              <a:rPr lang="en-US" sz="1000" dirty="0"/>
              <a:t> list feedbacks</a:t>
            </a:r>
            <a:endParaRPr lang="en-GB" sz="1000" dirty="0"/>
          </a:p>
        </p:txBody>
      </p:sp>
      <p:cxnSp>
        <p:nvCxnSpPr>
          <p:cNvPr id="24" name="Straight Arrow Connector 23">
            <a:extLst>
              <a:ext uri="{FF2B5EF4-FFF2-40B4-BE49-F238E27FC236}">
                <a16:creationId xmlns:a16="http://schemas.microsoft.com/office/drawing/2014/main" id="{59FAF671-453C-4196-BE07-87C83DF226A7}"/>
              </a:ext>
            </a:extLst>
          </p:cNvPr>
          <p:cNvCxnSpPr/>
          <p:nvPr/>
        </p:nvCxnSpPr>
        <p:spPr>
          <a:xfrm>
            <a:off x="9095874" y="2229853"/>
            <a:ext cx="1236665" cy="90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94AE21-D2C6-43D8-8257-FF7A728E6F0D}"/>
              </a:ext>
            </a:extLst>
          </p:cNvPr>
          <p:cNvSpPr txBox="1"/>
          <p:nvPr/>
        </p:nvSpPr>
        <p:spPr>
          <a:xfrm>
            <a:off x="7357135" y="3981388"/>
            <a:ext cx="2471495" cy="400110"/>
          </a:xfrm>
          <a:prstGeom prst="rect">
            <a:avLst/>
          </a:prstGeom>
          <a:noFill/>
        </p:spPr>
        <p:txBody>
          <a:bodyPr wrap="square" rtlCol="0">
            <a:spAutoFit/>
          </a:bodyPr>
          <a:lstStyle/>
          <a:p>
            <a:r>
              <a:rPr lang="en-US" sz="1000" dirty="0"/>
              <a:t>Back-end </a:t>
            </a:r>
            <a:r>
              <a:rPr lang="en-US" sz="1000" dirty="0" err="1"/>
              <a:t>phân</a:t>
            </a:r>
            <a:r>
              <a:rPr lang="en-US" sz="1000" dirty="0"/>
              <a:t> </a:t>
            </a:r>
            <a:r>
              <a:rPr lang="en-US" sz="1000" dirty="0" err="1"/>
              <a:t>loại</a:t>
            </a:r>
            <a:r>
              <a:rPr lang="en-US" sz="1000" dirty="0"/>
              <a:t> feedbacks </a:t>
            </a:r>
            <a:r>
              <a:rPr lang="en-US" sz="1000" dirty="0" err="1"/>
              <a:t>tốt</a:t>
            </a:r>
            <a:r>
              <a:rPr lang="en-US" sz="1000" dirty="0"/>
              <a:t>, </a:t>
            </a:r>
            <a:r>
              <a:rPr lang="en-US" sz="1000" dirty="0" err="1"/>
              <a:t>xấu</a:t>
            </a:r>
            <a:r>
              <a:rPr lang="en-US" sz="1000" dirty="0"/>
              <a:t> </a:t>
            </a:r>
            <a:r>
              <a:rPr lang="en-US" sz="1000" dirty="0" err="1"/>
              <a:t>và</a:t>
            </a:r>
            <a:r>
              <a:rPr lang="en-US" sz="1000" dirty="0"/>
              <a:t> </a:t>
            </a:r>
            <a:r>
              <a:rPr lang="en-US" sz="1000" dirty="0" err="1"/>
              <a:t>gửi</a:t>
            </a:r>
            <a:r>
              <a:rPr lang="en-US" sz="1000" dirty="0"/>
              <a:t> </a:t>
            </a:r>
            <a:r>
              <a:rPr lang="en-US" sz="1000" dirty="0" err="1"/>
              <a:t>số</a:t>
            </a:r>
            <a:r>
              <a:rPr lang="en-US" sz="1000" dirty="0"/>
              <a:t> </a:t>
            </a:r>
            <a:r>
              <a:rPr lang="en-US" sz="1000" dirty="0" err="1"/>
              <a:t>liệu</a:t>
            </a:r>
            <a:r>
              <a:rPr lang="en-US" sz="1000" dirty="0"/>
              <a:t> </a:t>
            </a:r>
            <a:r>
              <a:rPr lang="en-US" sz="1000" dirty="0" err="1"/>
              <a:t>thống</a:t>
            </a:r>
            <a:r>
              <a:rPr lang="en-US" sz="1000" dirty="0"/>
              <a:t> </a:t>
            </a:r>
            <a:r>
              <a:rPr lang="en-US" sz="1000" dirty="0" err="1"/>
              <a:t>kê</a:t>
            </a:r>
            <a:r>
              <a:rPr lang="en-US" sz="1000" dirty="0"/>
              <a:t> </a:t>
            </a:r>
            <a:r>
              <a:rPr lang="en-US" sz="1000" dirty="0" err="1"/>
              <a:t>cho</a:t>
            </a:r>
            <a:r>
              <a:rPr lang="en-US" sz="1000" dirty="0"/>
              <a:t> front-end</a:t>
            </a:r>
            <a:endParaRPr lang="en-GB" sz="1000" dirty="0"/>
          </a:p>
        </p:txBody>
      </p:sp>
    </p:spTree>
    <p:extLst>
      <p:ext uri="{BB962C8B-B14F-4D97-AF65-F5344CB8AC3E}">
        <p14:creationId xmlns:p14="http://schemas.microsoft.com/office/powerpoint/2010/main" val="320298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D594-A309-9D40-AA53-D36C926FAE3D}"/>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87846AF3-54D6-1641-B9C9-469B1AC0767B}"/>
              </a:ext>
            </a:extLst>
          </p:cNvPr>
          <p:cNvSpPr>
            <a:spLocks noGrp="1"/>
          </p:cNvSpPr>
          <p:nvPr>
            <p:ph idx="1"/>
          </p:nvPr>
        </p:nvSpPr>
        <p:spPr/>
        <p:txBody>
          <a:bodyPr/>
          <a:lstStyle/>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 Thu </a:t>
            </a:r>
            <a:r>
              <a:rPr lang="en-US" b="1" dirty="0" err="1">
                <a:solidFill>
                  <a:schemeClr val="tx1"/>
                </a:solidFill>
                <a:latin typeface="Calibri" panose="020F0502020204030204" pitchFamily="34" charset="0"/>
                <a:cs typeface="Calibri" panose="020F0502020204030204" pitchFamily="34" charset="0"/>
              </a:rPr>
              <a:t>thập</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và</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mô</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tả</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dữ</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liệu</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II) </a:t>
            </a:r>
            <a:r>
              <a:rPr lang="en-US" b="1" dirty="0" err="1">
                <a:solidFill>
                  <a:schemeClr val="tx1"/>
                </a:solidFill>
                <a:latin typeface="Calibri" panose="020F0502020204030204" pitchFamily="34" charset="0"/>
                <a:cs typeface="Calibri" panose="020F0502020204030204" pitchFamily="34" charset="0"/>
              </a:rPr>
              <a:t>Tiền</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xử</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lý</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dữ</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liệu</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III) Feature Engineering </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IV) Training </a:t>
            </a:r>
            <a:r>
              <a:rPr lang="en-US" b="1" dirty="0" err="1">
                <a:solidFill>
                  <a:schemeClr val="tx1"/>
                </a:solidFill>
                <a:latin typeface="Calibri" panose="020F0502020204030204" pitchFamily="34" charset="0"/>
                <a:cs typeface="Calibri" panose="020F0502020204030204" pitchFamily="34" charset="0"/>
              </a:rPr>
              <a:t>và</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thực</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nghiệm</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V) </a:t>
            </a:r>
            <a:r>
              <a:rPr lang="en-VN" b="1" dirty="0">
                <a:solidFill>
                  <a:schemeClr val="tx1"/>
                </a:solidFill>
                <a:latin typeface="Calibri" panose="020F0502020204030204" pitchFamily="34" charset="0"/>
                <a:cs typeface="Calibri" panose="020F0502020204030204" pitchFamily="34" charset="0"/>
              </a:rPr>
              <a:t>Đánh giá mô hình</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và</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tinh</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chỉnh</a:t>
            </a:r>
            <a:r>
              <a:rPr lang="en-US" b="1" dirty="0">
                <a:solidFill>
                  <a:schemeClr val="tx1"/>
                </a:solidFill>
                <a:latin typeface="Calibri" panose="020F0502020204030204" pitchFamily="34" charset="0"/>
                <a:cs typeface="Calibri" panose="020F0502020204030204" pitchFamily="34" charset="0"/>
              </a:rPr>
              <a:t> Hyperparameter</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VI) </a:t>
            </a:r>
            <a:r>
              <a:rPr lang="en-US" b="1" dirty="0" err="1">
                <a:solidFill>
                  <a:schemeClr val="tx1"/>
                </a:solidFill>
                <a:latin typeface="Calibri" panose="020F0502020204030204" pitchFamily="34" charset="0"/>
                <a:cs typeface="Calibri" panose="020F0502020204030204" pitchFamily="34" charset="0"/>
              </a:rPr>
              <a:t>Chạy</a:t>
            </a:r>
            <a:r>
              <a:rPr lang="en-US" b="1" dirty="0">
                <a:solidFill>
                  <a:schemeClr val="tx1"/>
                </a:solidFill>
                <a:latin typeface="Calibri" panose="020F0502020204030204" pitchFamily="34" charset="0"/>
                <a:cs typeface="Calibri" panose="020F0502020204030204" pitchFamily="34" charset="0"/>
              </a:rPr>
              <a:t> demo </a:t>
            </a:r>
            <a:r>
              <a:rPr lang="en-US" b="1" dirty="0" err="1">
                <a:solidFill>
                  <a:schemeClr val="tx1"/>
                </a:solidFill>
                <a:latin typeface="Calibri" panose="020F0502020204030204" pitchFamily="34" charset="0"/>
                <a:cs typeface="Calibri" panose="020F0502020204030204" pitchFamily="34" charset="0"/>
              </a:rPr>
              <a:t>thử</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nghiệm</a:t>
            </a:r>
            <a:endParaRPr lang="en-VN" b="1"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0AB76AA-5E13-4D38-B4E7-14FF57755386}"/>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23812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CE9E-2DDD-C144-B6B2-9F38A61CE68E}"/>
              </a:ext>
            </a:extLst>
          </p:cNvPr>
          <p:cNvSpPr>
            <a:spLocks noGrp="1"/>
          </p:cNvSpPr>
          <p:nvPr>
            <p:ph type="title"/>
          </p:nvPr>
        </p:nvSpPr>
        <p:spPr>
          <a:xfrm>
            <a:off x="252919" y="1123837"/>
            <a:ext cx="2947482" cy="4601183"/>
          </a:xfrm>
        </p:spPr>
        <p:txBody>
          <a:bodyPr>
            <a:normAutofit/>
          </a:bodyPr>
          <a:lstStyle/>
          <a:p>
            <a:r>
              <a:rPr lang="en-US"/>
              <a:t>I. Thu thập &amp; mô </a:t>
            </a:r>
            <a:r>
              <a:rPr lang="en-US" err="1"/>
              <a:t>tả</a:t>
            </a:r>
            <a:r>
              <a:rPr lang="en-US"/>
              <a:t> </a:t>
            </a:r>
            <a:r>
              <a:rPr lang="en-US" err="1"/>
              <a:t>dữ</a:t>
            </a:r>
            <a:r>
              <a:rPr lang="en-US"/>
              <a:t> </a:t>
            </a:r>
            <a:r>
              <a:rPr lang="en-US" err="1"/>
              <a:t>liệu</a:t>
            </a:r>
            <a:endParaRPr lang="en-VN"/>
          </a:p>
        </p:txBody>
      </p:sp>
      <p:sp>
        <p:nvSpPr>
          <p:cNvPr id="3" name="Content Placeholder 2">
            <a:extLst>
              <a:ext uri="{FF2B5EF4-FFF2-40B4-BE49-F238E27FC236}">
                <a16:creationId xmlns:a16="http://schemas.microsoft.com/office/drawing/2014/main" id="{1A16B9C4-45E3-A34D-9970-6F87D4141FAC}"/>
              </a:ext>
            </a:extLst>
          </p:cNvPr>
          <p:cNvSpPr>
            <a:spLocks noGrp="1"/>
          </p:cNvSpPr>
          <p:nvPr>
            <p:ph idx="1"/>
          </p:nvPr>
        </p:nvSpPr>
        <p:spPr>
          <a:xfrm>
            <a:off x="3869267" y="864108"/>
            <a:ext cx="7260287" cy="512064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b="1" dirty="0">
                <a:solidFill>
                  <a:schemeClr val="tx1"/>
                </a:solidFill>
              </a:rPr>
              <a:t>Thu </a:t>
            </a:r>
            <a:r>
              <a:rPr lang="en-US" b="1" dirty="0" err="1">
                <a:solidFill>
                  <a:schemeClr val="tx1"/>
                </a:solidFill>
              </a:rPr>
              <a:t>thập</a:t>
            </a:r>
            <a:r>
              <a:rPr lang="en-US" b="1" dirty="0">
                <a:solidFill>
                  <a:schemeClr val="tx1"/>
                </a:solidFill>
              </a:rPr>
              <a:t> </a:t>
            </a:r>
            <a:r>
              <a:rPr lang="en-US" b="1" dirty="0" err="1">
                <a:solidFill>
                  <a:schemeClr val="tx1"/>
                </a:solidFill>
              </a:rPr>
              <a:t>các</a:t>
            </a:r>
            <a:r>
              <a:rPr lang="en-US" b="1" dirty="0">
                <a:solidFill>
                  <a:schemeClr val="tx1"/>
                </a:solidFill>
              </a:rPr>
              <a:t> review </a:t>
            </a:r>
            <a:r>
              <a:rPr lang="en-US" b="1" dirty="0" err="1">
                <a:solidFill>
                  <a:schemeClr val="tx1"/>
                </a:solidFill>
              </a:rPr>
              <a:t>của</a:t>
            </a:r>
            <a:r>
              <a:rPr lang="en-US" b="1" dirty="0">
                <a:solidFill>
                  <a:schemeClr val="tx1"/>
                </a:solidFill>
              </a:rPr>
              <a:t> </a:t>
            </a:r>
            <a:r>
              <a:rPr lang="en-US" b="1" dirty="0" err="1">
                <a:solidFill>
                  <a:schemeClr val="tx1"/>
                </a:solidFill>
              </a:rPr>
              <a:t>khách</a:t>
            </a:r>
            <a:r>
              <a:rPr lang="en-US" b="1" dirty="0">
                <a:solidFill>
                  <a:schemeClr val="tx1"/>
                </a:solidFill>
              </a:rPr>
              <a:t> </a:t>
            </a:r>
            <a:r>
              <a:rPr lang="en-US" b="1" dirty="0" err="1">
                <a:solidFill>
                  <a:schemeClr val="tx1"/>
                </a:solidFill>
              </a:rPr>
              <a:t>hàng</a:t>
            </a:r>
            <a:r>
              <a:rPr lang="en-US" b="1" dirty="0">
                <a:solidFill>
                  <a:schemeClr val="tx1"/>
                </a:solidFill>
              </a:rPr>
              <a:t> </a:t>
            </a:r>
            <a:r>
              <a:rPr lang="en-US" b="1" dirty="0" err="1">
                <a:solidFill>
                  <a:schemeClr val="tx1"/>
                </a:solidFill>
              </a:rPr>
              <a:t>khi</a:t>
            </a:r>
            <a:r>
              <a:rPr lang="en-US" b="1" dirty="0">
                <a:solidFill>
                  <a:schemeClr val="tx1"/>
                </a:solidFill>
              </a:rPr>
              <a:t> </a:t>
            </a:r>
            <a:r>
              <a:rPr lang="en-US" b="1" dirty="0" err="1">
                <a:solidFill>
                  <a:schemeClr val="tx1"/>
                </a:solidFill>
              </a:rPr>
              <a:t>mua</a:t>
            </a:r>
            <a:r>
              <a:rPr lang="en-US" b="1" dirty="0">
                <a:solidFill>
                  <a:schemeClr val="tx1"/>
                </a:solidFill>
              </a:rPr>
              <a:t> </a:t>
            </a:r>
            <a:r>
              <a:rPr lang="en-US" b="1" dirty="0" err="1">
                <a:solidFill>
                  <a:schemeClr val="tx1"/>
                </a:solidFill>
              </a:rPr>
              <a:t>điện</a:t>
            </a:r>
            <a:r>
              <a:rPr lang="en-US" b="1" dirty="0">
                <a:solidFill>
                  <a:schemeClr val="tx1"/>
                </a:solidFill>
              </a:rPr>
              <a:t> </a:t>
            </a:r>
            <a:r>
              <a:rPr lang="en-US" b="1" dirty="0" err="1">
                <a:solidFill>
                  <a:schemeClr val="tx1"/>
                </a:solidFill>
              </a:rPr>
              <a:t>thoại</a:t>
            </a:r>
            <a:r>
              <a:rPr lang="en-US" b="1" dirty="0">
                <a:solidFill>
                  <a:schemeClr val="tx1"/>
                </a:solidFill>
              </a:rPr>
              <a:t> </a:t>
            </a:r>
            <a:r>
              <a:rPr lang="en-US" b="1" dirty="0" err="1">
                <a:solidFill>
                  <a:schemeClr val="tx1"/>
                </a:solidFill>
              </a:rPr>
              <a:t>trên</a:t>
            </a:r>
            <a:r>
              <a:rPr lang="en-US" b="1" dirty="0">
                <a:solidFill>
                  <a:schemeClr val="tx1"/>
                </a:solidFill>
              </a:rPr>
              <a:t> </a:t>
            </a:r>
            <a:r>
              <a:rPr lang="en-US" b="1" dirty="0" err="1">
                <a:solidFill>
                  <a:schemeClr val="tx1"/>
                </a:solidFill>
              </a:rPr>
              <a:t>Thế</a:t>
            </a:r>
            <a:r>
              <a:rPr lang="en-US" b="1" dirty="0">
                <a:solidFill>
                  <a:schemeClr val="tx1"/>
                </a:solidFill>
              </a:rPr>
              <a:t> </a:t>
            </a:r>
            <a:r>
              <a:rPr lang="en-US" b="1" dirty="0" err="1">
                <a:solidFill>
                  <a:schemeClr val="tx1"/>
                </a:solidFill>
              </a:rPr>
              <a:t>giới</a:t>
            </a:r>
            <a:r>
              <a:rPr lang="en-US" b="1" dirty="0">
                <a:solidFill>
                  <a:schemeClr val="tx1"/>
                </a:solidFill>
              </a:rPr>
              <a:t> di </a:t>
            </a:r>
            <a:r>
              <a:rPr lang="en-US" b="1" dirty="0" err="1">
                <a:solidFill>
                  <a:schemeClr val="tx1"/>
                </a:solidFill>
              </a:rPr>
              <a:t>động</a:t>
            </a:r>
            <a:r>
              <a:rPr lang="en-US" b="1" dirty="0">
                <a:solidFill>
                  <a:schemeClr val="tx1"/>
                </a:solidFill>
              </a:rPr>
              <a:t> </a:t>
            </a:r>
            <a:r>
              <a:rPr lang="en-US" b="1" dirty="0" err="1">
                <a:solidFill>
                  <a:schemeClr val="tx1"/>
                </a:solidFill>
              </a:rPr>
              <a:t>bằng</a:t>
            </a:r>
            <a:r>
              <a:rPr lang="en-US" b="1" dirty="0">
                <a:solidFill>
                  <a:schemeClr val="tx1"/>
                </a:solidFill>
              </a:rPr>
              <a:t> </a:t>
            </a:r>
            <a:r>
              <a:rPr lang="en-US" b="1" dirty="0" err="1">
                <a:solidFill>
                  <a:schemeClr val="tx1"/>
                </a:solidFill>
              </a:rPr>
              <a:t>Javascript</a:t>
            </a:r>
            <a:r>
              <a:rPr lang="en-US" b="1" dirty="0">
                <a:solidFill>
                  <a:schemeClr val="tx1"/>
                </a:solidFill>
              </a:rPr>
              <a:t>.</a:t>
            </a:r>
            <a:endParaRPr lang="en-US" dirty="0">
              <a:solidFill>
                <a:schemeClr val="tx1"/>
              </a:solidFill>
            </a:endParaRPr>
          </a:p>
          <a:p>
            <a:pPr marL="0" indent="0">
              <a:buNone/>
            </a:pP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Kích</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th</a:t>
            </a:r>
            <a:r>
              <a:rPr lang="vi-VN" dirty="0">
                <a:solidFill>
                  <a:schemeClr val="tx1"/>
                </a:solidFill>
                <a:cs typeface="Times New Roman" panose="02020603050405020304" pitchFamily="18" charset="0"/>
              </a:rPr>
              <a:t>ư</a:t>
            </a:r>
            <a:r>
              <a:rPr lang="en-US" dirty="0" err="1">
                <a:solidFill>
                  <a:schemeClr val="tx1"/>
                </a:solidFill>
                <a:cs typeface="Times New Roman" panose="02020603050405020304" pitchFamily="18" charset="0"/>
              </a:rPr>
              <a:t>ớc</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dữ</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liệu</a:t>
            </a:r>
            <a:r>
              <a:rPr lang="en-US" dirty="0">
                <a:solidFill>
                  <a:schemeClr val="tx1"/>
                </a:solidFill>
                <a:cs typeface="Times New Roman" panose="02020603050405020304" pitchFamily="18" charset="0"/>
              </a:rPr>
              <a:t>: </a:t>
            </a:r>
            <a:r>
              <a:rPr lang="en-US" dirty="0">
                <a:solidFill>
                  <a:schemeClr val="tx1"/>
                </a:solidFill>
                <a:latin typeface="Calibri" panose="020F0502020204030204" pitchFamily="34" charset="0"/>
                <a:cs typeface="Calibri" panose="020F0502020204030204" pitchFamily="34" charset="0"/>
              </a:rPr>
              <a:t>10545</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mẫu</a:t>
            </a:r>
            <a:r>
              <a:rPr lang="en-US" dirty="0">
                <a:solidFill>
                  <a:schemeClr val="tx1"/>
                </a:solidFill>
                <a:cs typeface="Times New Roman" panose="02020603050405020304" pitchFamily="18" charset="0"/>
              </a:rPr>
              <a:t>, d</a:t>
            </a:r>
            <a:r>
              <a:rPr lang="vi-VN" dirty="0">
                <a:solidFill>
                  <a:schemeClr val="tx1"/>
                </a:solidFill>
                <a:cs typeface="Times New Roman" panose="02020603050405020304" pitchFamily="18" charset="0"/>
              </a:rPr>
              <a:t>ư</a:t>
            </a:r>
            <a:r>
              <a:rPr lang="en-US" dirty="0" err="1">
                <a:solidFill>
                  <a:schemeClr val="tx1"/>
                </a:solidFill>
                <a:cs typeface="Times New Roman" panose="02020603050405020304" pitchFamily="18" charset="0"/>
              </a:rPr>
              <a:t>ới</a:t>
            </a:r>
            <a:r>
              <a:rPr lang="en-US" dirty="0">
                <a:solidFill>
                  <a:schemeClr val="tx1"/>
                </a:solidFill>
                <a:cs typeface="Times New Roman" panose="02020603050405020304" pitchFamily="18" charset="0"/>
              </a:rPr>
              <a:t> 3 </a:t>
            </a:r>
            <a:r>
              <a:rPr lang="en-US" dirty="0" err="1">
                <a:solidFill>
                  <a:schemeClr val="tx1"/>
                </a:solidFill>
                <a:cs typeface="Times New Roman" panose="02020603050405020304" pitchFamily="18" charset="0"/>
              </a:rPr>
              <a:t>sao</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gán</a:t>
            </a:r>
            <a:r>
              <a:rPr lang="en-US" dirty="0">
                <a:solidFill>
                  <a:schemeClr val="tx1"/>
                </a:solidFill>
                <a:cs typeface="Times New Roman" panose="02020603050405020304" pitchFamily="18" charset="0"/>
              </a:rPr>
              <a:t> label 0, </a:t>
            </a:r>
            <a:r>
              <a:rPr lang="en-US" dirty="0" err="1">
                <a:solidFill>
                  <a:schemeClr val="tx1"/>
                </a:solidFill>
                <a:cs typeface="Times New Roman" panose="02020603050405020304" pitchFamily="18" charset="0"/>
              </a:rPr>
              <a:t>trên</a:t>
            </a:r>
            <a:r>
              <a:rPr lang="en-US" dirty="0">
                <a:solidFill>
                  <a:schemeClr val="tx1"/>
                </a:solidFill>
                <a:cs typeface="Times New Roman" panose="02020603050405020304" pitchFamily="18" charset="0"/>
              </a:rPr>
              <a:t> 3 </a:t>
            </a:r>
            <a:r>
              <a:rPr lang="en-US" dirty="0" err="1">
                <a:solidFill>
                  <a:schemeClr val="tx1"/>
                </a:solidFill>
                <a:cs typeface="Times New Roman" panose="02020603050405020304" pitchFamily="18" charset="0"/>
              </a:rPr>
              <a:t>sao</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gán</a:t>
            </a:r>
            <a:r>
              <a:rPr lang="en-US" dirty="0">
                <a:solidFill>
                  <a:schemeClr val="tx1"/>
                </a:solidFill>
                <a:cs typeface="Times New Roman" panose="02020603050405020304" pitchFamily="18" charset="0"/>
              </a:rPr>
              <a:t> label = 1</a:t>
            </a:r>
          </a:p>
          <a:p>
            <a:pPr marL="0" indent="0">
              <a:buNone/>
            </a:pP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Gồm</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các</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thuộc</a:t>
            </a: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tính</a:t>
            </a:r>
            <a:r>
              <a:rPr lang="en-US" dirty="0">
                <a:solidFill>
                  <a:schemeClr val="tx1"/>
                </a:solidFill>
                <a:cs typeface="Times New Roman" panose="02020603050405020304" pitchFamily="18" charset="0"/>
              </a:rPr>
              <a:t>: CONTENT, STAR, LABEL</a:t>
            </a:r>
          </a:p>
          <a:p>
            <a:pPr>
              <a:buFontTx/>
              <a:buChar char="-"/>
            </a:pPr>
            <a:endParaRPr lang="en-US" sz="3200" dirty="0">
              <a:solidFill>
                <a:schemeClr val="tx1"/>
              </a:solidFill>
              <a:cs typeface="Times New Roman" panose="02020603050405020304" pitchFamily="18" charset="0"/>
            </a:endParaRPr>
          </a:p>
          <a:p>
            <a:endParaRPr lang="en-V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A03180-F7D2-42AA-B945-05C5F7EA4993}"/>
              </a:ext>
            </a:extLst>
          </p:cNvPr>
          <p:cNvSpPr>
            <a:spLocks noGrp="1"/>
          </p:cNvSpPr>
          <p:nvPr>
            <p:ph type="sldNum" sz="quarter" idx="12"/>
          </p:nvPr>
        </p:nvSpPr>
        <p:spPr>
          <a:xfrm>
            <a:off x="10634135" y="6356350"/>
            <a:ext cx="1530927" cy="365125"/>
          </a:xfrm>
        </p:spPr>
        <p:txBody>
          <a:bodyPr>
            <a:normAutofit/>
          </a:bodyPr>
          <a:lstStyle/>
          <a:p>
            <a:pPr>
              <a:spcAft>
                <a:spcPts val="600"/>
              </a:spcAft>
            </a:pPr>
            <a:fld id="{4FAB73BC-B049-4115-A692-8D63A059BFB8}"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37FB484F-D154-49C7-8B86-D189A9A0B56E}"/>
              </a:ext>
            </a:extLst>
          </p:cNvPr>
          <p:cNvPicPr>
            <a:picLocks noChangeAspect="1"/>
          </p:cNvPicPr>
          <p:nvPr/>
        </p:nvPicPr>
        <p:blipFill>
          <a:blip r:embed="rId2"/>
          <a:stretch>
            <a:fillRect/>
          </a:stretch>
        </p:blipFill>
        <p:spPr>
          <a:xfrm>
            <a:off x="3997604" y="3943845"/>
            <a:ext cx="4552950" cy="1781175"/>
          </a:xfrm>
          <a:prstGeom prst="rect">
            <a:avLst/>
          </a:prstGeom>
        </p:spPr>
      </p:pic>
    </p:spTree>
    <p:extLst>
      <p:ext uri="{BB962C8B-B14F-4D97-AF65-F5344CB8AC3E}">
        <p14:creationId xmlns:p14="http://schemas.microsoft.com/office/powerpoint/2010/main" val="354716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 </a:t>
            </a:r>
            <a:r>
              <a:rPr lang="en-US" dirty="0" err="1"/>
              <a:t>Mô</a:t>
            </a:r>
            <a:r>
              <a:rPr lang="en-US" dirty="0"/>
              <a:t> </a:t>
            </a:r>
            <a:r>
              <a:rPr lang="en-US" dirty="0" err="1"/>
              <a:t>tả</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6305117" y="493266"/>
            <a:ext cx="3367389" cy="115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Số</a:t>
            </a:r>
            <a:r>
              <a:rPr lang="en-US" dirty="0"/>
              <a:t> </a:t>
            </a:r>
            <a:r>
              <a:rPr lang="en-US" dirty="0" err="1"/>
              <a:t>lượng</a:t>
            </a:r>
            <a:r>
              <a:rPr lang="en-US" dirty="0"/>
              <a:t> </a:t>
            </a:r>
            <a:r>
              <a:rPr lang="en-US" dirty="0" err="1"/>
              <a:t>mẫu</a:t>
            </a:r>
            <a:r>
              <a:rPr lang="en-US" dirty="0"/>
              <a:t> </a:t>
            </a:r>
            <a:r>
              <a:rPr lang="en-US" dirty="0" err="1"/>
              <a:t>giữa</a:t>
            </a:r>
            <a:r>
              <a:rPr lang="en-US" dirty="0"/>
              <a:t> 2 class 0 </a:t>
            </a:r>
            <a:r>
              <a:rPr lang="en-US" dirty="0" err="1"/>
              <a:t>và</a:t>
            </a:r>
            <a:r>
              <a:rPr lang="en-US" dirty="0"/>
              <a:t> 1 ( negative </a:t>
            </a:r>
            <a:r>
              <a:rPr lang="en-US" dirty="0" err="1"/>
              <a:t>và</a:t>
            </a:r>
            <a:r>
              <a:rPr lang="en-US" dirty="0"/>
              <a:t> positive) </a:t>
            </a:r>
            <a:r>
              <a:rPr lang="en-US" dirty="0" err="1"/>
              <a:t>khá</a:t>
            </a:r>
            <a:r>
              <a:rPr lang="en-US" dirty="0"/>
              <a:t> </a:t>
            </a:r>
            <a:r>
              <a:rPr lang="en-US" dirty="0" err="1"/>
              <a:t>đồng</a:t>
            </a:r>
            <a:r>
              <a:rPr lang="en-US" dirty="0"/>
              <a:t> </a:t>
            </a:r>
            <a:r>
              <a:rPr lang="en-US" dirty="0" err="1"/>
              <a:t>đều</a:t>
            </a:r>
            <a:r>
              <a:rPr lang="en-US" dirty="0"/>
              <a:t>, </a:t>
            </a:r>
            <a:r>
              <a:rPr lang="en-US" dirty="0" err="1"/>
              <a:t>không</a:t>
            </a:r>
            <a:r>
              <a:rPr lang="en-US" dirty="0"/>
              <a:t> </a:t>
            </a:r>
            <a:r>
              <a:rPr lang="en-US" dirty="0" err="1"/>
              <a:t>bị</a:t>
            </a:r>
            <a:r>
              <a:rPr lang="en-US" dirty="0"/>
              <a:t> </a:t>
            </a:r>
            <a:r>
              <a:rPr lang="en-US" dirty="0" err="1"/>
              <a:t>mất</a:t>
            </a:r>
            <a:r>
              <a:rPr lang="en-US" dirty="0"/>
              <a:t> </a:t>
            </a:r>
            <a:r>
              <a:rPr lang="en-US" dirty="0" err="1"/>
              <a:t>cân</a:t>
            </a:r>
            <a:r>
              <a:rPr lang="en-US" dirty="0"/>
              <a:t> </a:t>
            </a:r>
            <a:r>
              <a:rPr lang="en-US" dirty="0" err="1"/>
              <a:t>bằng</a:t>
            </a:r>
            <a:endParaRPr lang="en-VN" dirty="0"/>
          </a:p>
        </p:txBody>
      </p:sp>
      <p:sp>
        <p:nvSpPr>
          <p:cNvPr id="4" name="Slide Number Placeholder 3">
            <a:extLst>
              <a:ext uri="{FF2B5EF4-FFF2-40B4-BE49-F238E27FC236}">
                <a16:creationId xmlns:a16="http://schemas.microsoft.com/office/drawing/2014/main" id="{01531A9D-3DC5-4C57-B07C-2229A1ED1E41}"/>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5" name="Picture 4">
            <a:extLst>
              <a:ext uri="{FF2B5EF4-FFF2-40B4-BE49-F238E27FC236}">
                <a16:creationId xmlns:a16="http://schemas.microsoft.com/office/drawing/2014/main" id="{816E3912-7439-466C-A9F8-0D94A7EFB7EB}"/>
              </a:ext>
            </a:extLst>
          </p:cNvPr>
          <p:cNvPicPr>
            <a:picLocks noChangeAspect="1"/>
          </p:cNvPicPr>
          <p:nvPr/>
        </p:nvPicPr>
        <p:blipFill>
          <a:blip r:embed="rId2"/>
          <a:stretch>
            <a:fillRect/>
          </a:stretch>
        </p:blipFill>
        <p:spPr>
          <a:xfrm>
            <a:off x="4166967" y="1829325"/>
            <a:ext cx="7135533" cy="4527025"/>
          </a:xfrm>
          <a:prstGeom prst="rect">
            <a:avLst/>
          </a:prstGeom>
        </p:spPr>
      </p:pic>
    </p:spTree>
    <p:extLst>
      <p:ext uri="{BB962C8B-B14F-4D97-AF65-F5344CB8AC3E}">
        <p14:creationId xmlns:p14="http://schemas.microsoft.com/office/powerpoint/2010/main" val="42145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a:t>
            </a:r>
            <a:r>
              <a:rPr lang="en-US"/>
              <a:t>. Thu thập &amp; mô </a:t>
            </a:r>
            <a:r>
              <a:rPr lang="en-US" dirty="0" err="1"/>
              <a:t>tả</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4866600" y="1131688"/>
            <a:ext cx="2975704" cy="622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luận</a:t>
            </a:r>
            <a:r>
              <a:rPr lang="en-US" dirty="0"/>
              <a:t> </a:t>
            </a:r>
            <a:r>
              <a:rPr lang="en-US" dirty="0" err="1"/>
              <a:t>chung</a:t>
            </a:r>
            <a:r>
              <a:rPr lang="en-US" dirty="0"/>
              <a:t> </a:t>
            </a:r>
            <a:r>
              <a:rPr lang="en-US" dirty="0" err="1"/>
              <a:t>về</a:t>
            </a:r>
            <a:r>
              <a:rPr lang="en-US" dirty="0"/>
              <a:t> </a:t>
            </a:r>
            <a:r>
              <a:rPr lang="en-US" dirty="0" err="1"/>
              <a:t>dữ</a:t>
            </a:r>
            <a:r>
              <a:rPr lang="en-US" dirty="0"/>
              <a:t> </a:t>
            </a:r>
            <a:r>
              <a:rPr lang="en-US" dirty="0" err="1"/>
              <a:t>liệu</a:t>
            </a:r>
            <a:endParaRPr lang="en-VN" dirty="0"/>
          </a:p>
        </p:txBody>
      </p:sp>
      <p:sp>
        <p:nvSpPr>
          <p:cNvPr id="4" name="Rectangle 3">
            <a:extLst>
              <a:ext uri="{FF2B5EF4-FFF2-40B4-BE49-F238E27FC236}">
                <a16:creationId xmlns:a16="http://schemas.microsoft.com/office/drawing/2014/main" id="{2311557A-D7AB-4BD6-A53F-130B77EA5D9C}"/>
              </a:ext>
            </a:extLst>
          </p:cNvPr>
          <p:cNvSpPr/>
          <p:nvPr/>
        </p:nvSpPr>
        <p:spPr>
          <a:xfrm>
            <a:off x="4792401" y="1939368"/>
            <a:ext cx="6096000" cy="3108543"/>
          </a:xfrm>
          <a:prstGeom prst="rect">
            <a:avLst/>
          </a:prstGeom>
        </p:spPr>
        <p:txBody>
          <a:bodyPr>
            <a:spAutoFit/>
          </a:bodyPr>
          <a:lstStyle/>
          <a:p>
            <a:endParaRPr lang="en-US" sz="20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err="1">
                <a:latin typeface="+mj-lt"/>
              </a:rPr>
              <a:t>Về</a:t>
            </a:r>
            <a:r>
              <a:rPr lang="en-US" sz="2000" dirty="0">
                <a:latin typeface="+mj-lt"/>
              </a:rPr>
              <a:t> </a:t>
            </a:r>
            <a:r>
              <a:rPr lang="en-US" sz="2000" dirty="0" err="1">
                <a:latin typeface="+mj-lt"/>
              </a:rPr>
              <a:t>chất</a:t>
            </a:r>
            <a:r>
              <a:rPr lang="en-US" sz="2000" dirty="0">
                <a:latin typeface="+mj-lt"/>
              </a:rPr>
              <a:t> </a:t>
            </a:r>
            <a:r>
              <a:rPr lang="en-US" sz="2000" dirty="0" err="1">
                <a:latin typeface="+mj-lt"/>
              </a:rPr>
              <a:t>lượng</a:t>
            </a:r>
            <a:r>
              <a:rPr lang="en-US" sz="2000" dirty="0">
                <a:latin typeface="+mj-lt"/>
              </a:rPr>
              <a:t> </a:t>
            </a:r>
            <a:r>
              <a:rPr lang="en-US" sz="2000" dirty="0" err="1">
                <a:latin typeface="+mj-lt"/>
              </a:rPr>
              <a:t>dữ</a:t>
            </a:r>
            <a:r>
              <a:rPr lang="en-US" sz="2000" dirty="0">
                <a:latin typeface="+mj-lt"/>
              </a:rPr>
              <a:t> </a:t>
            </a:r>
            <a:r>
              <a:rPr lang="en-US" sz="2000" dirty="0" err="1">
                <a:latin typeface="+mj-lt"/>
              </a:rPr>
              <a:t>liệu</a:t>
            </a:r>
            <a:r>
              <a:rPr lang="en-US" sz="2000" dirty="0">
                <a:latin typeface="+mj-lt"/>
              </a:rPr>
              <a:t>: </a:t>
            </a:r>
            <a:r>
              <a:rPr lang="en-US" sz="2000" dirty="0" err="1">
                <a:latin typeface="+mj-lt"/>
              </a:rPr>
              <a:t>dựa</a:t>
            </a:r>
            <a:r>
              <a:rPr lang="en-US" sz="2000" dirty="0">
                <a:latin typeface="+mj-lt"/>
              </a:rPr>
              <a:t> </a:t>
            </a:r>
            <a:r>
              <a:rPr lang="en-US" sz="2000" dirty="0" err="1">
                <a:latin typeface="+mj-lt"/>
              </a:rPr>
              <a:t>trên</a:t>
            </a:r>
            <a:r>
              <a:rPr lang="en-US" sz="2000" dirty="0">
                <a:latin typeface="+mj-lt"/>
              </a:rPr>
              <a:t> </a:t>
            </a:r>
            <a:r>
              <a:rPr lang="en-US" sz="2000" dirty="0" err="1">
                <a:latin typeface="+mj-lt"/>
              </a:rPr>
              <a:t>nội</a:t>
            </a:r>
            <a:r>
              <a:rPr lang="en-US" sz="2000" dirty="0">
                <a:latin typeface="+mj-lt"/>
              </a:rPr>
              <a:t> dung </a:t>
            </a:r>
            <a:r>
              <a:rPr lang="en-US" sz="2000" dirty="0" err="1">
                <a:latin typeface="+mj-lt"/>
              </a:rPr>
              <a:t>và</a:t>
            </a:r>
            <a:r>
              <a:rPr lang="en-US" sz="2000" dirty="0">
                <a:latin typeface="+mj-lt"/>
              </a:rPr>
              <a:t> </a:t>
            </a:r>
            <a:r>
              <a:rPr lang="en-US" sz="2000" dirty="0" err="1">
                <a:latin typeface="+mj-lt"/>
              </a:rPr>
              <a:t>số</a:t>
            </a:r>
            <a:r>
              <a:rPr lang="en-US" sz="2000" dirty="0">
                <a:latin typeface="+mj-lt"/>
              </a:rPr>
              <a:t> </a:t>
            </a:r>
            <a:r>
              <a:rPr lang="en-US" sz="2000" dirty="0" err="1">
                <a:latin typeface="+mj-lt"/>
              </a:rPr>
              <a:t>sao</a:t>
            </a:r>
            <a:r>
              <a:rPr lang="en-US" sz="2000" dirty="0">
                <a:latin typeface="+mj-lt"/>
              </a:rPr>
              <a:t> </a:t>
            </a:r>
            <a:r>
              <a:rPr lang="en-US" sz="2000" dirty="0" err="1">
                <a:latin typeface="+mj-lt"/>
              </a:rPr>
              <a:t>mà</a:t>
            </a:r>
            <a:r>
              <a:rPr lang="en-US" sz="2000" dirty="0">
                <a:latin typeface="+mj-lt"/>
              </a:rPr>
              <a:t> </a:t>
            </a:r>
            <a:r>
              <a:rPr lang="en-US" sz="2000" dirty="0" err="1">
                <a:latin typeface="+mj-lt"/>
              </a:rPr>
              <a:t>khách</a:t>
            </a:r>
            <a:r>
              <a:rPr lang="en-US" sz="2000" dirty="0">
                <a:latin typeface="+mj-lt"/>
              </a:rPr>
              <a:t> </a:t>
            </a:r>
            <a:r>
              <a:rPr lang="en-US" sz="2000" dirty="0" err="1">
                <a:latin typeface="+mj-lt"/>
              </a:rPr>
              <a:t>hàng</a:t>
            </a:r>
            <a:r>
              <a:rPr lang="en-US" sz="2000" dirty="0">
                <a:latin typeface="+mj-lt"/>
              </a:rPr>
              <a:t> </a:t>
            </a:r>
            <a:r>
              <a:rPr lang="en-US" sz="2000" dirty="0" err="1">
                <a:latin typeface="+mj-lt"/>
              </a:rPr>
              <a:t>đánh</a:t>
            </a:r>
            <a:r>
              <a:rPr lang="en-US" sz="2000" dirty="0">
                <a:latin typeface="+mj-lt"/>
              </a:rPr>
              <a:t> </a:t>
            </a:r>
            <a:r>
              <a:rPr lang="en-US" sz="2000" dirty="0" err="1">
                <a:latin typeface="+mj-lt"/>
              </a:rPr>
              <a:t>giá</a:t>
            </a:r>
            <a:r>
              <a:rPr lang="en-US" sz="2000" dirty="0">
                <a:latin typeface="+mj-lt"/>
              </a:rPr>
              <a:t>, </a:t>
            </a:r>
            <a:r>
              <a:rPr lang="en-US" sz="2000" dirty="0" err="1">
                <a:latin typeface="+mj-lt"/>
              </a:rPr>
              <a:t>nội</a:t>
            </a:r>
            <a:r>
              <a:rPr lang="en-US" sz="2000" dirty="0">
                <a:latin typeface="+mj-lt"/>
              </a:rPr>
              <a:t> dung </a:t>
            </a:r>
            <a:r>
              <a:rPr lang="en-US" sz="2000" dirty="0" err="1">
                <a:latin typeface="+mj-lt"/>
              </a:rPr>
              <a:t>đánh</a:t>
            </a:r>
            <a:r>
              <a:rPr lang="en-US" sz="2000" dirty="0">
                <a:latin typeface="+mj-lt"/>
              </a:rPr>
              <a:t> </a:t>
            </a:r>
            <a:r>
              <a:rPr lang="en-US" sz="2000" dirty="0" err="1">
                <a:latin typeface="+mj-lt"/>
              </a:rPr>
              <a:t>giá</a:t>
            </a:r>
            <a:r>
              <a:rPr lang="en-US" sz="2000" dirty="0">
                <a:latin typeface="+mj-lt"/>
              </a:rPr>
              <a:t> </a:t>
            </a:r>
            <a:r>
              <a:rPr lang="en-US" sz="2000" dirty="0" err="1">
                <a:latin typeface="+mj-lt"/>
              </a:rPr>
              <a:t>đôi</a:t>
            </a:r>
            <a:r>
              <a:rPr lang="en-US" sz="2000" dirty="0">
                <a:latin typeface="+mj-lt"/>
              </a:rPr>
              <a:t> </a:t>
            </a:r>
            <a:r>
              <a:rPr lang="en-US" sz="2000" dirty="0" err="1">
                <a:latin typeface="+mj-lt"/>
              </a:rPr>
              <a:t>khi</a:t>
            </a:r>
            <a:r>
              <a:rPr lang="en-US" sz="2000" dirty="0">
                <a:latin typeface="+mj-lt"/>
              </a:rPr>
              <a:t> </a:t>
            </a:r>
            <a:r>
              <a:rPr lang="en-US" sz="2000" dirty="0" err="1">
                <a:latin typeface="+mj-lt"/>
              </a:rPr>
              <a:t>không</a:t>
            </a:r>
            <a:r>
              <a:rPr lang="en-US" sz="2000" dirty="0">
                <a:latin typeface="+mj-lt"/>
              </a:rPr>
              <a:t> </a:t>
            </a:r>
            <a:r>
              <a:rPr lang="en-US" sz="2000" dirty="0" err="1">
                <a:latin typeface="+mj-lt"/>
              </a:rPr>
              <a:t>hợp</a:t>
            </a:r>
            <a:r>
              <a:rPr lang="en-US" sz="2000" dirty="0">
                <a:latin typeface="+mj-lt"/>
              </a:rPr>
              <a:t> </a:t>
            </a:r>
            <a:r>
              <a:rPr lang="en-US" sz="2000" dirty="0" err="1">
                <a:latin typeface="+mj-lt"/>
              </a:rPr>
              <a:t>với</a:t>
            </a:r>
            <a:r>
              <a:rPr lang="en-US" sz="2000" dirty="0">
                <a:latin typeface="+mj-lt"/>
              </a:rPr>
              <a:t> </a:t>
            </a:r>
            <a:r>
              <a:rPr lang="en-US" sz="2000" dirty="0" err="1">
                <a:latin typeface="+mj-lt"/>
              </a:rPr>
              <a:t>số</a:t>
            </a:r>
            <a:r>
              <a:rPr lang="en-US" sz="2000" dirty="0">
                <a:latin typeface="+mj-lt"/>
              </a:rPr>
              <a:t> </a:t>
            </a:r>
            <a:r>
              <a:rPr lang="en-US" sz="2000" dirty="0" err="1">
                <a:latin typeface="+mj-lt"/>
              </a:rPr>
              <a:t>sao</a:t>
            </a:r>
            <a:r>
              <a:rPr lang="en-US" sz="2000" dirty="0">
                <a:latin typeface="+mj-lt"/>
              </a:rPr>
              <a:t>, </a:t>
            </a:r>
            <a:r>
              <a:rPr lang="en-US" sz="2000" dirty="0" err="1">
                <a:latin typeface="+mj-lt"/>
              </a:rPr>
              <a:t>nên</a:t>
            </a:r>
            <a:r>
              <a:rPr lang="en-US" sz="2000" dirty="0">
                <a:latin typeface="+mj-lt"/>
              </a:rPr>
              <a:t> </a:t>
            </a:r>
            <a:r>
              <a:rPr lang="en-US" sz="2000" dirty="0" err="1">
                <a:latin typeface="+mj-lt"/>
              </a:rPr>
              <a:t>chỉ</a:t>
            </a:r>
            <a:r>
              <a:rPr lang="en-US" sz="2000" dirty="0">
                <a:latin typeface="+mj-lt"/>
              </a:rPr>
              <a:t> </a:t>
            </a:r>
            <a:r>
              <a:rPr lang="en-US" sz="2000" dirty="0" err="1">
                <a:latin typeface="+mj-lt"/>
              </a:rPr>
              <a:t>có</a:t>
            </a:r>
            <a:r>
              <a:rPr lang="en-US" sz="2000" dirty="0">
                <a:latin typeface="+mj-lt"/>
              </a:rPr>
              <a:t> </a:t>
            </a:r>
            <a:r>
              <a:rPr lang="en-US" sz="2000" dirty="0" err="1">
                <a:latin typeface="+mj-lt"/>
              </a:rPr>
              <a:t>tính</a:t>
            </a:r>
            <a:r>
              <a:rPr lang="en-US" sz="2000" dirty="0">
                <a:latin typeface="+mj-lt"/>
              </a:rPr>
              <a:t> </a:t>
            </a:r>
            <a:r>
              <a:rPr lang="en-US" sz="2000" dirty="0" err="1">
                <a:latin typeface="+mj-lt"/>
              </a:rPr>
              <a:t>chất</a:t>
            </a:r>
            <a:r>
              <a:rPr lang="en-US" sz="2000" dirty="0">
                <a:latin typeface="+mj-lt"/>
              </a:rPr>
              <a:t> </a:t>
            </a:r>
            <a:r>
              <a:rPr lang="en-US" sz="2000" dirty="0" err="1">
                <a:latin typeface="+mj-lt"/>
              </a:rPr>
              <a:t>tương</a:t>
            </a:r>
            <a:r>
              <a:rPr lang="en-US" sz="2000" dirty="0">
                <a:latin typeface="+mj-lt"/>
              </a:rPr>
              <a:t> </a:t>
            </a:r>
            <a:r>
              <a:rPr lang="en-US" sz="2000" dirty="0" err="1">
                <a:latin typeface="+mj-lt"/>
              </a:rPr>
              <a:t>đối</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err="1">
                <a:latin typeface="Calibri" panose="020F0502020204030204" pitchFamily="34" charset="0"/>
                <a:cs typeface="Calibri" panose="020F0502020204030204" pitchFamily="34" charset="0"/>
              </a:rPr>
              <a:t>Vì</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là</a:t>
            </a:r>
            <a:r>
              <a:rPr lang="en-US" sz="2400" dirty="0">
                <a:latin typeface="Calibri" panose="020F0502020204030204" pitchFamily="34" charset="0"/>
                <a:cs typeface="Calibri" panose="020F0502020204030204" pitchFamily="34" charset="0"/>
              </a:rPr>
              <a:t> feedback </a:t>
            </a:r>
            <a:r>
              <a:rPr lang="en-US" sz="2400" dirty="0" err="1">
                <a:latin typeface="Calibri" panose="020F0502020204030204" pitchFamily="34" charset="0"/>
                <a:cs typeface="Calibri" panose="020F0502020204030204" pitchFamily="34" charset="0"/>
              </a:rPr>
              <a:t>của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mọi</a:t>
            </a:r>
            <a:r>
              <a:rPr lang="en-US" sz="2400" dirty="0">
                <a:latin typeface="Calibri" panose="020F0502020204030204" pitchFamily="34" charset="0"/>
                <a:cs typeface="Calibri" panose="020F0502020204030204" pitchFamily="34" charset="0"/>
              </a:rPr>
              <a:t> ng</a:t>
            </a:r>
            <a:r>
              <a:rPr lang="vi-VN" sz="2400" dirty="0">
                <a:latin typeface="Calibri" panose="020F0502020204030204" pitchFamily="34" charset="0"/>
                <a:cs typeface="Calibri" panose="020F0502020204030204" pitchFamily="34" charset="0"/>
              </a:rPr>
              <a:t>ư</a:t>
            </a:r>
            <a:r>
              <a:rPr lang="en-US" sz="2400" dirty="0" err="1">
                <a:latin typeface="Calibri" panose="020F0502020204030204" pitchFamily="34" charset="0"/>
                <a:cs typeface="Calibri" panose="020F0502020204030204" pitchFamily="34" charset="0"/>
              </a:rPr>
              <a:t>ời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nên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không</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có</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quy</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chuẩn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về</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mặt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ngữ</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pháp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viết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tắt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nhiều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sai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chính</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tả</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nhiều</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teencode</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VN" sz="2400" dirty="0">
              <a:latin typeface="+mj-lt"/>
              <a:cs typeface="Calibri" panose="020F0502020204030204" pitchFamily="34" charset="0"/>
            </a:endParaRPr>
          </a:p>
        </p:txBody>
      </p:sp>
      <p:sp>
        <p:nvSpPr>
          <p:cNvPr id="3" name="Slide Number Placeholder 2">
            <a:extLst>
              <a:ext uri="{FF2B5EF4-FFF2-40B4-BE49-F238E27FC236}">
                <a16:creationId xmlns:a16="http://schemas.microsoft.com/office/drawing/2014/main" id="{FD6A07E0-6259-4627-969D-4409812918A6}"/>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5" name="Picture 4">
            <a:extLst>
              <a:ext uri="{FF2B5EF4-FFF2-40B4-BE49-F238E27FC236}">
                <a16:creationId xmlns:a16="http://schemas.microsoft.com/office/drawing/2014/main" id="{5F7E8F5F-1EE4-4C01-8F17-A3B794B7A3A6}"/>
              </a:ext>
            </a:extLst>
          </p:cNvPr>
          <p:cNvPicPr>
            <a:picLocks noChangeAspect="1"/>
          </p:cNvPicPr>
          <p:nvPr/>
        </p:nvPicPr>
        <p:blipFill>
          <a:blip r:embed="rId2"/>
          <a:stretch>
            <a:fillRect/>
          </a:stretch>
        </p:blipFill>
        <p:spPr>
          <a:xfrm>
            <a:off x="3577389" y="4729255"/>
            <a:ext cx="8085222" cy="805272"/>
          </a:xfrm>
          <a:prstGeom prst="rect">
            <a:avLst/>
          </a:prstGeom>
        </p:spPr>
      </p:pic>
    </p:spTree>
    <p:extLst>
      <p:ext uri="{BB962C8B-B14F-4D97-AF65-F5344CB8AC3E}">
        <p14:creationId xmlns:p14="http://schemas.microsoft.com/office/powerpoint/2010/main" val="233318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3771901" y="1266738"/>
            <a:ext cx="2171700" cy="876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Chuyển</a:t>
            </a:r>
            <a:r>
              <a:rPr lang="en-US" dirty="0"/>
              <a:t> </a:t>
            </a:r>
            <a:r>
              <a:rPr lang="en-US" dirty="0" err="1"/>
              <a:t>về</a:t>
            </a:r>
            <a:r>
              <a:rPr lang="en-US" dirty="0"/>
              <a:t> </a:t>
            </a:r>
            <a:r>
              <a:rPr lang="en-US" dirty="0" err="1"/>
              <a:t>dạng</a:t>
            </a:r>
            <a:r>
              <a:rPr lang="en-US" dirty="0"/>
              <a:t> </a:t>
            </a:r>
            <a:r>
              <a:rPr lang="en-US" dirty="0" err="1"/>
              <a:t>chữ</a:t>
            </a:r>
            <a:r>
              <a:rPr lang="en-US" dirty="0"/>
              <a:t> </a:t>
            </a:r>
            <a:r>
              <a:rPr lang="en-US" dirty="0" err="1"/>
              <a:t>thường</a:t>
            </a:r>
            <a:endParaRPr lang="en-VN" dirty="0"/>
          </a:p>
        </p:txBody>
      </p:sp>
      <p:sp>
        <p:nvSpPr>
          <p:cNvPr id="7" name="Rounded Rectangle 6">
            <a:extLst>
              <a:ext uri="{FF2B5EF4-FFF2-40B4-BE49-F238E27FC236}">
                <a16:creationId xmlns:a16="http://schemas.microsoft.com/office/drawing/2014/main" id="{5BB0C1A6-0F2F-094D-A601-443209E57F02}"/>
              </a:ext>
            </a:extLst>
          </p:cNvPr>
          <p:cNvSpPr/>
          <p:nvPr/>
        </p:nvSpPr>
        <p:spPr>
          <a:xfrm>
            <a:off x="5229579" y="2373560"/>
            <a:ext cx="2171700" cy="61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Loại</a:t>
            </a:r>
            <a:r>
              <a:rPr lang="en-US" dirty="0"/>
              <a:t> </a:t>
            </a:r>
            <a:r>
              <a:rPr lang="en-US" dirty="0" err="1"/>
              <a:t>bỏ</a:t>
            </a:r>
            <a:r>
              <a:rPr lang="en-US" dirty="0"/>
              <a:t> </a:t>
            </a:r>
            <a:r>
              <a:rPr lang="en-US" dirty="0" err="1"/>
              <a:t>các</a:t>
            </a:r>
            <a:r>
              <a:rPr lang="en-US" dirty="0"/>
              <a:t> </a:t>
            </a:r>
            <a:r>
              <a:rPr lang="en-US" dirty="0" err="1"/>
              <a:t>chấm</a:t>
            </a:r>
            <a:r>
              <a:rPr lang="en-US" dirty="0"/>
              <a:t> </a:t>
            </a:r>
            <a:r>
              <a:rPr lang="en-US" dirty="0" err="1"/>
              <a:t>câu</a:t>
            </a:r>
            <a:endParaRPr lang="en-VN" dirty="0"/>
          </a:p>
        </p:txBody>
      </p:sp>
      <p:sp>
        <p:nvSpPr>
          <p:cNvPr id="9" name="Rounded Rectangle 8">
            <a:extLst>
              <a:ext uri="{FF2B5EF4-FFF2-40B4-BE49-F238E27FC236}">
                <a16:creationId xmlns:a16="http://schemas.microsoft.com/office/drawing/2014/main" id="{339515B3-1669-E647-B7D5-F18D2640066E}"/>
              </a:ext>
            </a:extLst>
          </p:cNvPr>
          <p:cNvSpPr/>
          <p:nvPr/>
        </p:nvSpPr>
        <p:spPr>
          <a:xfrm>
            <a:off x="6434311" y="3269317"/>
            <a:ext cx="1925918" cy="94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Chuẩn</a:t>
            </a:r>
            <a:r>
              <a:rPr lang="en-US" dirty="0"/>
              <a:t> </a:t>
            </a:r>
            <a:r>
              <a:rPr lang="en-US" dirty="0" err="1"/>
              <a:t>hóa</a:t>
            </a:r>
            <a:r>
              <a:rPr lang="en-US" dirty="0"/>
              <a:t> </a:t>
            </a:r>
            <a:r>
              <a:rPr lang="en-US" dirty="0" err="1"/>
              <a:t>đặc</a:t>
            </a:r>
            <a:r>
              <a:rPr lang="en-US" dirty="0"/>
              <a:t> </a:t>
            </a:r>
            <a:r>
              <a:rPr lang="en-US" dirty="0" err="1"/>
              <a:t>trưng</a:t>
            </a:r>
            <a:endParaRPr lang="en-VN" dirty="0"/>
          </a:p>
        </p:txBody>
      </p:sp>
      <p:sp>
        <p:nvSpPr>
          <p:cNvPr id="10" name="Rounded Rectangle 9">
            <a:extLst>
              <a:ext uri="{FF2B5EF4-FFF2-40B4-BE49-F238E27FC236}">
                <a16:creationId xmlns:a16="http://schemas.microsoft.com/office/drawing/2014/main" id="{642688BB-0FFB-F748-B3F9-68DB179169DF}"/>
              </a:ext>
            </a:extLst>
          </p:cNvPr>
          <p:cNvSpPr/>
          <p:nvPr/>
        </p:nvSpPr>
        <p:spPr>
          <a:xfrm>
            <a:off x="7769136" y="4376046"/>
            <a:ext cx="2171700" cy="61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Loại bỏ stopwords</a:t>
            </a:r>
            <a:endParaRPr lang="en-VN" dirty="0"/>
          </a:p>
        </p:txBody>
      </p:sp>
      <p:sp>
        <p:nvSpPr>
          <p:cNvPr id="11" name="Rounded Rectangle 10">
            <a:extLst>
              <a:ext uri="{FF2B5EF4-FFF2-40B4-BE49-F238E27FC236}">
                <a16:creationId xmlns:a16="http://schemas.microsoft.com/office/drawing/2014/main" id="{5879BBC2-F868-CA48-930C-8BB4448F7B17}"/>
              </a:ext>
            </a:extLst>
          </p:cNvPr>
          <p:cNvSpPr/>
          <p:nvPr/>
        </p:nvSpPr>
        <p:spPr>
          <a:xfrm>
            <a:off x="9105992" y="5297588"/>
            <a:ext cx="2171700" cy="1172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Tokenization</a:t>
            </a:r>
            <a:endParaRPr lang="en-VN" dirty="0"/>
          </a:p>
        </p:txBody>
      </p:sp>
      <p:cxnSp>
        <p:nvCxnSpPr>
          <p:cNvPr id="22" name="Elbow Connector 21">
            <a:extLst>
              <a:ext uri="{FF2B5EF4-FFF2-40B4-BE49-F238E27FC236}">
                <a16:creationId xmlns:a16="http://schemas.microsoft.com/office/drawing/2014/main" id="{43DFC4B2-AD77-AC4A-988F-E6C88681F312}"/>
              </a:ext>
            </a:extLst>
          </p:cNvPr>
          <p:cNvCxnSpPr>
            <a:cxnSpLocks/>
            <a:stCxn id="6" idx="3"/>
            <a:endCxn id="7" idx="3"/>
          </p:cNvCxnSpPr>
          <p:nvPr/>
        </p:nvCxnSpPr>
        <p:spPr>
          <a:xfrm>
            <a:off x="5943601" y="1704932"/>
            <a:ext cx="1457678" cy="975809"/>
          </a:xfrm>
          <a:prstGeom prst="bentConnector3">
            <a:avLst>
              <a:gd name="adj1" fmla="val 11568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BB95D95-E639-4043-85A3-98BBE48BD752}"/>
              </a:ext>
            </a:extLst>
          </p:cNvPr>
          <p:cNvCxnSpPr>
            <a:cxnSpLocks/>
          </p:cNvCxnSpPr>
          <p:nvPr/>
        </p:nvCxnSpPr>
        <p:spPr>
          <a:xfrm>
            <a:off x="5386742" y="3044161"/>
            <a:ext cx="1184277" cy="898876"/>
          </a:xfrm>
          <a:prstGeom prst="bentConnector3">
            <a:avLst>
              <a:gd name="adj1" fmla="val 1385"/>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34" name="Elbow Connector 33">
            <a:extLst>
              <a:ext uri="{FF2B5EF4-FFF2-40B4-BE49-F238E27FC236}">
                <a16:creationId xmlns:a16="http://schemas.microsoft.com/office/drawing/2014/main" id="{16BBA5DA-ACB1-AD48-B650-DD1245333E4D}"/>
              </a:ext>
            </a:extLst>
          </p:cNvPr>
          <p:cNvCxnSpPr>
            <a:cxnSpLocks/>
            <a:stCxn id="9" idx="3"/>
            <a:endCxn id="10" idx="3"/>
          </p:cNvCxnSpPr>
          <p:nvPr/>
        </p:nvCxnSpPr>
        <p:spPr>
          <a:xfrm>
            <a:off x="8360229" y="3742840"/>
            <a:ext cx="1580607" cy="940387"/>
          </a:xfrm>
          <a:prstGeom prst="bentConnector3">
            <a:avLst>
              <a:gd name="adj1" fmla="val 11446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52F2932-CDF1-534E-B22D-51769C397377}"/>
              </a:ext>
            </a:extLst>
          </p:cNvPr>
          <p:cNvCxnSpPr>
            <a:cxnSpLocks/>
          </p:cNvCxnSpPr>
          <p:nvPr/>
        </p:nvCxnSpPr>
        <p:spPr>
          <a:xfrm>
            <a:off x="8072176" y="4958091"/>
            <a:ext cx="1033816" cy="756619"/>
          </a:xfrm>
          <a:prstGeom prst="bentConnector3">
            <a:avLst>
              <a:gd name="adj1" fmla="val 15450"/>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3" name="Slide Number Placeholder 2">
            <a:extLst>
              <a:ext uri="{FF2B5EF4-FFF2-40B4-BE49-F238E27FC236}">
                <a16:creationId xmlns:a16="http://schemas.microsoft.com/office/drawing/2014/main" id="{A82AE69B-C583-4CC9-A9C0-92ECEADA3EF1}"/>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494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28191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Chuyển về dạng chữ thường</a:t>
            </a:r>
            <a:endParaRPr lang="en-VN" b="1" dirty="0"/>
          </a:p>
        </p:txBody>
      </p:sp>
      <p:sp>
        <p:nvSpPr>
          <p:cNvPr id="3" name="Slide Number Placeholder 2">
            <a:extLst>
              <a:ext uri="{FF2B5EF4-FFF2-40B4-BE49-F238E27FC236}">
                <a16:creationId xmlns:a16="http://schemas.microsoft.com/office/drawing/2014/main" id="{67B07A36-8A2E-4ACC-BED4-CC1B79F0BA34}"/>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7" name="Picture 6">
            <a:extLst>
              <a:ext uri="{FF2B5EF4-FFF2-40B4-BE49-F238E27FC236}">
                <a16:creationId xmlns:a16="http://schemas.microsoft.com/office/drawing/2014/main" id="{EE3C8518-D732-4EC0-879A-0EEEC0B77BDB}"/>
              </a:ext>
            </a:extLst>
          </p:cNvPr>
          <p:cNvPicPr>
            <a:picLocks noChangeAspect="1"/>
          </p:cNvPicPr>
          <p:nvPr/>
        </p:nvPicPr>
        <p:blipFill>
          <a:blip r:embed="rId2"/>
          <a:stretch>
            <a:fillRect/>
          </a:stretch>
        </p:blipFill>
        <p:spPr>
          <a:xfrm>
            <a:off x="4380659" y="2263912"/>
            <a:ext cx="6587389" cy="2995888"/>
          </a:xfrm>
          <a:prstGeom prst="rect">
            <a:avLst/>
          </a:prstGeom>
        </p:spPr>
      </p:pic>
    </p:spTree>
    <p:extLst>
      <p:ext uri="{BB962C8B-B14F-4D97-AF65-F5344CB8AC3E}">
        <p14:creationId xmlns:p14="http://schemas.microsoft.com/office/powerpoint/2010/main" val="8657643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870</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 2</vt:lpstr>
      <vt:lpstr>Frame</vt:lpstr>
      <vt:lpstr>Hệ Thống Đánh Giá Điện Thoại Di Động</vt:lpstr>
      <vt:lpstr>Đặt vấn đề</vt:lpstr>
      <vt:lpstr>Sơ Đồ Hệ Thống</vt:lpstr>
      <vt:lpstr>Tổng quan</vt:lpstr>
      <vt:lpstr>I. Thu thập &amp; mô tả dữ liệu</vt:lpstr>
      <vt:lpstr>I. Mô tả dữ liệu</vt:lpstr>
      <vt:lpstr>I. Thu thập &amp; mô tả dữ liệu</vt:lpstr>
      <vt:lpstr>II. Tiền Xử lý dữ liệu</vt:lpstr>
      <vt:lpstr>II. Tiền Xử lý dữ liệu</vt:lpstr>
      <vt:lpstr>II. Tiền Xử lý dữ liệu</vt:lpstr>
      <vt:lpstr>II. Tiền Xử lý dữ liệu</vt:lpstr>
      <vt:lpstr>II. Tiền Xử lý dữ liệu</vt:lpstr>
      <vt:lpstr>II. Tiền Xử lý dữ liệu</vt:lpstr>
      <vt:lpstr>II. Tiền Xử lý dữ liệu</vt:lpstr>
      <vt:lpstr>III. Feature Engineering</vt:lpstr>
      <vt:lpstr>III. Feature Engineering</vt:lpstr>
      <vt:lpstr>III. Feature Engineering</vt:lpstr>
      <vt:lpstr>III.Feature Engineering</vt:lpstr>
      <vt:lpstr>IV. Vectorization</vt:lpstr>
      <vt:lpstr>IV. Vectorization</vt:lpstr>
      <vt:lpstr>TRAINING VÀ THỰC NGHIỆM</vt:lpstr>
      <vt:lpstr>TRAINING VÀ THỰC NGHIỆM</vt:lpstr>
      <vt:lpstr>TRAINING VÀ THỰC NGHIỆM</vt:lpstr>
      <vt:lpstr>TRAINING VÀ THỰC NGHIỆM</vt:lpstr>
      <vt:lpstr>TRAINING VÀ THỰC NGHIỆM</vt:lpstr>
      <vt:lpstr>SO SÁNH MÔ HÌNH</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CLASSIFICATION</dc:title>
  <dc:creator>Phan Dang Lam</dc:creator>
  <cp:lastModifiedBy>Vinh</cp:lastModifiedBy>
  <cp:revision>34</cp:revision>
  <dcterms:created xsi:type="dcterms:W3CDTF">2020-07-08T13:41:53Z</dcterms:created>
  <dcterms:modified xsi:type="dcterms:W3CDTF">2020-08-03T17:27:44Z</dcterms:modified>
</cp:coreProperties>
</file>