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85" r:id="rId4"/>
    <p:sldId id="259" r:id="rId5"/>
    <p:sldId id="262" r:id="rId6"/>
    <p:sldId id="289" r:id="rId7"/>
    <p:sldId id="290" r:id="rId8"/>
    <p:sldId id="263" r:id="rId9"/>
    <p:sldId id="264" r:id="rId10"/>
    <p:sldId id="291" r:id="rId11"/>
    <p:sldId id="292" r:id="rId12"/>
    <p:sldId id="267" r:id="rId13"/>
    <p:sldId id="293" r:id="rId14"/>
    <p:sldId id="294" r:id="rId15"/>
    <p:sldId id="295" r:id="rId16"/>
    <p:sldId id="296" r:id="rId17"/>
    <p:sldId id="297" r:id="rId18"/>
    <p:sldId id="299" r:id="rId19"/>
    <p:sldId id="268" r:id="rId20"/>
    <p:sldId id="300" r:id="rId21"/>
    <p:sldId id="301" r:id="rId22"/>
    <p:sldId id="302" r:id="rId23"/>
    <p:sldId id="303" r:id="rId24"/>
    <p:sldId id="270" r:id="rId25"/>
    <p:sldId id="304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96F9C-EDB4-4FB6-83BD-4F041C222628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357D2-2546-42D8-A750-B8998AA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3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356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2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48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543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3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2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317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51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860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00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85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71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89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9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7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2381933" y="2655767"/>
            <a:ext cx="7428000" cy="1546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774789" y="367873"/>
            <a:ext cx="1875844" cy="1875844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8363076" y="4834432"/>
            <a:ext cx="2504011" cy="2507869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3226678" y="1270727"/>
            <a:ext cx="1139513" cy="663891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908243" y="4575168"/>
            <a:ext cx="2385343" cy="4067965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007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2604733" y="2111133"/>
            <a:ext cx="6982400" cy="1546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2604733" y="3786739"/>
            <a:ext cx="6982400" cy="1046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729889" y="-198171"/>
            <a:ext cx="1534824" cy="1534824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8778437" y="5444653"/>
            <a:ext cx="1932544" cy="1935523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339481" y="1922256"/>
            <a:ext cx="1139660" cy="663976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9418931" y="230417"/>
            <a:ext cx="3155157" cy="4175111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92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753983" y="2103700"/>
            <a:ext cx="4215200" cy="3960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⋆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6222912" y="2103700"/>
            <a:ext cx="4215200" cy="3960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⋆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667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50" name="Google Shape;550;p6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2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753967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4667472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7580977" y="2103700"/>
            <a:ext cx="2771600" cy="3960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⋆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24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96" name="Google Shape;596;p7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9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39" name="Google Shape;639;p8"/>
          <p:cNvGrpSpPr/>
          <p:nvPr/>
        </p:nvGrpSpPr>
        <p:grpSpPr>
          <a:xfrm>
            <a:off x="10821429" y="4773225"/>
            <a:ext cx="761612" cy="761612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493883" y="1083397"/>
            <a:ext cx="593445" cy="59436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793583" y="287195"/>
            <a:ext cx="675059" cy="393295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7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93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 with planet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774874" y="367889"/>
            <a:ext cx="1507681" cy="150768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9036590" y="5102650"/>
            <a:ext cx="1876497" cy="1879388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2513465" y="1161776"/>
            <a:ext cx="913771" cy="532371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85145" y="4830324"/>
            <a:ext cx="1902281" cy="3244153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536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9977" y="31285"/>
            <a:ext cx="11782523" cy="6807943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733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753967" y="1144667"/>
            <a:ext cx="8684000" cy="827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753967" y="2103713"/>
            <a:ext cx="8684000" cy="3594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12192355" cy="6857923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0394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bcquoc.github.io/yol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llSourcell/YOLO_Object_Detection/blob/master/YOLO%20Object%20Detection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4655932" y="636103"/>
            <a:ext cx="7324035" cy="10923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333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CS331: </a:t>
            </a:r>
            <a:r>
              <a:rPr lang="en-US" sz="5333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5333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33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5333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33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5333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33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333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33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5333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endParaRPr sz="5333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110E6-03FE-4960-B033-E74257DEC395}"/>
              </a:ext>
            </a:extLst>
          </p:cNvPr>
          <p:cNvSpPr txBox="1"/>
          <p:nvPr/>
        </p:nvSpPr>
        <p:spPr>
          <a:xfrm>
            <a:off x="8516731" y="2173355"/>
            <a:ext cx="38519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GVHD: Lê Minh H</a:t>
            </a:r>
            <a:r>
              <a:rPr lang="vi-VN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ư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ng</a:t>
            </a:r>
            <a:endParaRPr lang="en-IN" sz="1867" kern="0" dirty="0">
              <a:solidFill>
                <a:srgbClr val="FFFFFF"/>
              </a:solidFill>
              <a:latin typeface="Bree Serif" panose="02000503040000020004" pitchFamily="50" charset="0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20F07-CD5B-48C5-8FF0-028E09058670}"/>
              </a:ext>
            </a:extLst>
          </p:cNvPr>
          <p:cNvSpPr txBox="1"/>
          <p:nvPr/>
        </p:nvSpPr>
        <p:spPr>
          <a:xfrm>
            <a:off x="8516730" y="2978986"/>
            <a:ext cx="3851965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Nhóm</a:t>
            </a:r>
            <a:r>
              <a:rPr lang="en-IN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th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ực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hiện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: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Nguyễn Đình Vinh 16521582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Lưu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Văn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Tuấn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16521371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Nguyễn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Xuân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Duy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Hiển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16521670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Phan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Văn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Anh </a:t>
            </a:r>
            <a:r>
              <a:rPr lang="en-US" sz="1867" kern="0" dirty="0" err="1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Quốc</a:t>
            </a:r>
            <a:r>
              <a:rPr lang="en-US" sz="1867" kern="0" dirty="0">
                <a:solidFill>
                  <a:srgbClr val="FFFFFF"/>
                </a:solidFill>
                <a:latin typeface="Bree Serif" panose="02000503040000020004" pitchFamily="50" charset="0"/>
                <a:cs typeface="Arial"/>
                <a:sym typeface="Arial"/>
              </a:rPr>
              <a:t> 16521525</a:t>
            </a:r>
            <a:endParaRPr lang="en-IN" sz="1867" kern="0" dirty="0">
              <a:solidFill>
                <a:srgbClr val="FFFFFF"/>
              </a:solidFill>
              <a:latin typeface="Bree Serif" panose="02000503040000020004" pitchFamily="50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IN" sz="1867" kern="0" dirty="0">
              <a:solidFill>
                <a:srgbClr val="FFFFFF"/>
              </a:solidFill>
              <a:latin typeface="Bree Serif" panose="02000503040000020004" pitchFamily="50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IN" sz="1867" kern="0" dirty="0">
              <a:solidFill>
                <a:srgbClr val="FFFFFF"/>
              </a:solidFill>
              <a:latin typeface="Bree Serif" panose="02000503040000020004" pitchFamily="50" charset="0"/>
              <a:cs typeface="Arial"/>
              <a:sym typeface="Arial"/>
            </a:endParaRPr>
          </a:p>
        </p:txBody>
      </p:sp>
      <p:sp>
        <p:nvSpPr>
          <p:cNvPr id="5" name="Google Shape;761;p13">
            <a:extLst>
              <a:ext uri="{FF2B5EF4-FFF2-40B4-BE49-F238E27FC236}">
                <a16:creationId xmlns:a16="http://schemas.microsoft.com/office/drawing/2014/main" id="{4582F814-FE47-4C29-8CEE-E7EC28A2EE83}"/>
              </a:ext>
            </a:extLst>
          </p:cNvPr>
          <p:cNvSpPr txBox="1">
            <a:spLocks/>
          </p:cNvSpPr>
          <p:nvPr/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 smtClean="0">
                <a:solidFill>
                  <a:schemeClr val="bg1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sz="2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>
            <a:spLocks noGrp="1"/>
          </p:cNvSpPr>
          <p:nvPr>
            <p:ph type="title"/>
          </p:nvPr>
        </p:nvSpPr>
        <p:spPr>
          <a:xfrm>
            <a:off x="1388200" y="51271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mô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hình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dựa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trên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arg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của</a:t>
            </a:r>
            <a:r>
              <a:rPr lang="en-US" dirty="0">
                <a:latin typeface="Bree Serif" panose="02000503040000020004" pitchFamily="50" charset="0"/>
              </a:rPr>
              <a:t> VGG16 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25" name="Google Shape;825;p2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10</a:t>
            </a:fld>
            <a:endParaRPr sz="2000" b="1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62CDD-D100-487C-8837-B28194439F45}"/>
              </a:ext>
            </a:extLst>
          </p:cNvPr>
          <p:cNvSpPr/>
          <p:nvPr/>
        </p:nvSpPr>
        <p:spPr>
          <a:xfrm>
            <a:off x="117898" y="0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sp>
        <p:nvSpPr>
          <p:cNvPr id="6" name="Google Shape;794;p18">
            <a:extLst>
              <a:ext uri="{FF2B5EF4-FFF2-40B4-BE49-F238E27FC236}">
                <a16:creationId xmlns:a16="http://schemas.microsoft.com/office/drawing/2014/main" id="{89E75478-8777-42A3-B1CD-2AC06DFF2C0A}"/>
              </a:ext>
            </a:extLst>
          </p:cNvPr>
          <p:cNvSpPr txBox="1">
            <a:spLocks/>
          </p:cNvSpPr>
          <p:nvPr/>
        </p:nvSpPr>
        <p:spPr>
          <a:xfrm>
            <a:off x="1157681" y="1561503"/>
            <a:ext cx="10192624" cy="172698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 err="1"/>
              <a:t>Với</a:t>
            </a:r>
            <a:r>
              <a:rPr lang="en-IN" sz="2000" kern="0" dirty="0"/>
              <a:t> </a:t>
            </a:r>
            <a:r>
              <a:rPr lang="en-IN" sz="2000" kern="0" dirty="0" err="1"/>
              <a:t>ảnh</a:t>
            </a:r>
            <a:r>
              <a:rPr lang="en-IN" sz="2000" kern="0" dirty="0"/>
              <a:t> </a:t>
            </a:r>
            <a:r>
              <a:rPr lang="en-IN" sz="2000" kern="0" dirty="0" err="1"/>
              <a:t>đầu</a:t>
            </a:r>
            <a:r>
              <a:rPr lang="en-IN" sz="2000" kern="0" dirty="0"/>
              <a:t> </a:t>
            </a:r>
            <a:r>
              <a:rPr lang="en-IN" sz="2000" kern="0" dirty="0" err="1"/>
              <a:t>vào</a:t>
            </a:r>
            <a:r>
              <a:rPr lang="en-IN" sz="2000" kern="0" dirty="0"/>
              <a:t> </a:t>
            </a:r>
            <a:r>
              <a:rPr lang="en-IN" sz="2000" kern="0" dirty="0" err="1"/>
              <a:t>là</a:t>
            </a:r>
            <a:r>
              <a:rPr lang="en-IN" sz="2000" kern="0" dirty="0"/>
              <a:t> 224x224, </a:t>
            </a:r>
            <a:r>
              <a:rPr lang="en-IN" sz="2000" kern="0" dirty="0" err="1"/>
              <a:t>mô</a:t>
            </a:r>
            <a:r>
              <a:rPr lang="en-IN" sz="2000" kern="0" dirty="0"/>
              <a:t> </a:t>
            </a:r>
            <a:r>
              <a:rPr lang="en-IN" sz="2000" kern="0" dirty="0" err="1"/>
              <a:t>hình</a:t>
            </a:r>
            <a:r>
              <a:rPr lang="en-IN" sz="2000" kern="0" dirty="0"/>
              <a:t> CNN </a:t>
            </a:r>
            <a:r>
              <a:rPr lang="en-IN" sz="2000" kern="0" dirty="0" err="1"/>
              <a:t>có</a:t>
            </a:r>
            <a:r>
              <a:rPr lang="en-IN" sz="2000" kern="0" dirty="0"/>
              <a:t> 5 </a:t>
            </a:r>
            <a:r>
              <a:rPr lang="en-IN" sz="2000" kern="0" dirty="0" err="1"/>
              <a:t>tầng</a:t>
            </a:r>
            <a:r>
              <a:rPr lang="en-IN" sz="2000" kern="0" dirty="0"/>
              <a:t> </a:t>
            </a:r>
            <a:r>
              <a:rPr lang="en-IN" sz="2000" kern="0" dirty="0" err="1"/>
              <a:t>maxpooling</a:t>
            </a:r>
            <a:r>
              <a:rPr lang="en-IN" sz="2000" kern="0" dirty="0"/>
              <a:t> </a:t>
            </a:r>
            <a:r>
              <a:rPr lang="en-IN" sz="2000" kern="0" dirty="0" err="1"/>
              <a:t>với</a:t>
            </a:r>
            <a:r>
              <a:rPr lang="en-IN" sz="2000" kern="0" dirty="0"/>
              <a:t> size 2x2 </a:t>
            </a:r>
            <a:r>
              <a:rPr lang="en-IN" sz="2000" kern="0" dirty="0" err="1"/>
              <a:t>sẽ</a:t>
            </a:r>
            <a:r>
              <a:rPr lang="en-IN" sz="2000" kern="0" dirty="0"/>
              <a:t> </a:t>
            </a:r>
            <a:r>
              <a:rPr lang="en-IN" sz="2000" kern="0" dirty="0" err="1"/>
              <a:t>giảm</a:t>
            </a:r>
            <a:r>
              <a:rPr lang="en-IN" sz="2000" kern="0" dirty="0"/>
              <a:t> 32 </a:t>
            </a:r>
            <a:r>
              <a:rPr lang="en-IN" sz="2000" kern="0" dirty="0" err="1"/>
              <a:t>lần</a:t>
            </a:r>
            <a:r>
              <a:rPr lang="en-IN" sz="2000" kern="0" dirty="0"/>
              <a:t> </a:t>
            </a:r>
            <a:r>
              <a:rPr lang="en-IN" sz="2000" kern="0" dirty="0" err="1"/>
              <a:t>xuống</a:t>
            </a:r>
            <a:r>
              <a:rPr lang="en-IN" sz="2000" kern="0" dirty="0"/>
              <a:t> </a:t>
            </a:r>
            <a:r>
              <a:rPr lang="en-IN" sz="2000" kern="0" dirty="0" err="1"/>
              <a:t>còn</a:t>
            </a:r>
            <a:r>
              <a:rPr lang="en-IN" sz="2000" kern="0" dirty="0"/>
              <a:t> 7x7 ở output </a:t>
            </a:r>
            <a:r>
              <a:rPr lang="en-IN" sz="2000" kern="0" dirty="0" err="1"/>
              <a:t>đầu</a:t>
            </a:r>
            <a:r>
              <a:rPr lang="en-IN" sz="2000" kern="0" dirty="0"/>
              <a:t> ra. </a:t>
            </a:r>
            <a:r>
              <a:rPr lang="en-IN" sz="2000" kern="0" dirty="0" err="1"/>
              <a:t>Đồng</a:t>
            </a:r>
            <a:r>
              <a:rPr lang="en-IN" sz="2000" kern="0" dirty="0"/>
              <a:t> </a:t>
            </a:r>
            <a:r>
              <a:rPr lang="en-IN" sz="2000" kern="0" dirty="0" err="1"/>
              <a:t>thời</a:t>
            </a:r>
            <a:r>
              <a:rPr lang="en-IN" sz="2000" kern="0" dirty="0"/>
              <a:t> </a:t>
            </a:r>
            <a:r>
              <a:rPr lang="en-IN" sz="2000" kern="0" dirty="0" err="1"/>
              <a:t>thay</a:t>
            </a:r>
            <a:r>
              <a:rPr lang="en-IN" sz="2000" kern="0" dirty="0"/>
              <a:t> </a:t>
            </a:r>
            <a:r>
              <a:rPr lang="en-IN" sz="2000" kern="0" dirty="0" err="1"/>
              <a:t>vì</a:t>
            </a:r>
            <a:r>
              <a:rPr lang="en-IN" sz="2000" kern="0" dirty="0"/>
              <a:t> </a:t>
            </a:r>
            <a:r>
              <a:rPr lang="en-IN" sz="2000" kern="0" dirty="0" err="1"/>
              <a:t>sử</a:t>
            </a:r>
            <a:r>
              <a:rPr lang="en-IN" sz="2000" kern="0" dirty="0"/>
              <a:t> </a:t>
            </a:r>
            <a:r>
              <a:rPr lang="en-IN" sz="2000" kern="0" dirty="0" err="1"/>
              <a:t>dụng</a:t>
            </a:r>
            <a:r>
              <a:rPr lang="en-IN" sz="2000" kern="0" dirty="0"/>
              <a:t> FC ta </a:t>
            </a:r>
            <a:r>
              <a:rPr lang="en-IN" sz="2000" kern="0" dirty="0" err="1"/>
              <a:t>sử</a:t>
            </a:r>
            <a:r>
              <a:rPr lang="en-IN" sz="2000" kern="0" dirty="0"/>
              <a:t> </a:t>
            </a:r>
            <a:r>
              <a:rPr lang="en-IN" sz="2000" kern="0" dirty="0" err="1"/>
              <a:t>dụng</a:t>
            </a:r>
            <a:r>
              <a:rPr lang="en-IN" sz="2000" kern="0" dirty="0"/>
              <a:t> </a:t>
            </a:r>
            <a:r>
              <a:rPr lang="en-IN" sz="2000" kern="0" dirty="0" err="1"/>
              <a:t>bằng</a:t>
            </a:r>
            <a:r>
              <a:rPr lang="en-IN" sz="2000" kern="0" dirty="0"/>
              <a:t> 1x1 conv </a:t>
            </a:r>
            <a:r>
              <a:rPr lang="en-IN" sz="2000" kern="0" dirty="0" err="1"/>
              <a:t>với</a:t>
            </a:r>
            <a:r>
              <a:rPr lang="en-IN" sz="2000" kern="0" dirty="0"/>
              <a:t> 11 features map </a:t>
            </a:r>
            <a:r>
              <a:rPr lang="en-IN" sz="2000" kern="0" dirty="0" err="1"/>
              <a:t>để</a:t>
            </a:r>
            <a:r>
              <a:rPr lang="en-IN" sz="2000" kern="0" dirty="0"/>
              <a:t> </a:t>
            </a:r>
            <a:r>
              <a:rPr lang="en-IN" sz="2000" kern="0" dirty="0" err="1"/>
              <a:t>có</a:t>
            </a:r>
            <a:r>
              <a:rPr lang="en-IN" sz="2000" kern="0" dirty="0"/>
              <a:t> output shape 7x7x11. </a:t>
            </a:r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</p:txBody>
      </p:sp>
      <p:sp>
        <p:nvSpPr>
          <p:cNvPr id="7" name="Google Shape;794;p18">
            <a:extLst>
              <a:ext uri="{FF2B5EF4-FFF2-40B4-BE49-F238E27FC236}">
                <a16:creationId xmlns:a16="http://schemas.microsoft.com/office/drawing/2014/main" id="{4B74A39B-14C2-4D77-AFBE-39C326095867}"/>
              </a:ext>
            </a:extLst>
          </p:cNvPr>
          <p:cNvSpPr txBox="1">
            <a:spLocks/>
          </p:cNvSpPr>
          <p:nvPr/>
        </p:nvSpPr>
        <p:spPr>
          <a:xfrm>
            <a:off x="1196830" y="3610672"/>
            <a:ext cx="8197956" cy="154888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598" indent="0" defTabSz="1219170">
              <a:spcBef>
                <a:spcPts val="800"/>
              </a:spcBef>
              <a:buNone/>
            </a:pP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output shape 7x7x11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22992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>
            <a:spLocks noGrp="1"/>
          </p:cNvSpPr>
          <p:nvPr>
            <p:ph type="title"/>
          </p:nvPr>
        </p:nvSpPr>
        <p:spPr>
          <a:xfrm>
            <a:off x="1388200" y="51271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mô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hình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dựa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trên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arg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của</a:t>
            </a:r>
            <a:r>
              <a:rPr lang="en-US" dirty="0">
                <a:latin typeface="Bree Serif" panose="02000503040000020004" pitchFamily="50" charset="0"/>
              </a:rPr>
              <a:t> VGG16 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25" name="Google Shape;825;p2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11</a:t>
            </a:fld>
            <a:endParaRPr sz="2000" b="1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62CDD-D100-487C-8837-B28194439F45}"/>
              </a:ext>
            </a:extLst>
          </p:cNvPr>
          <p:cNvSpPr/>
          <p:nvPr/>
        </p:nvSpPr>
        <p:spPr>
          <a:xfrm>
            <a:off x="117898" y="0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3074" name="Picture 2" descr="2box">
            <a:extLst>
              <a:ext uri="{FF2B5EF4-FFF2-40B4-BE49-F238E27FC236}">
                <a16:creationId xmlns:a16="http://schemas.microsoft.com/office/drawing/2014/main" id="{802F4414-8B32-477B-AAE9-EAE1FF23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673" y="1905000"/>
            <a:ext cx="3979956" cy="39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794;p18">
            <a:extLst>
              <a:ext uri="{FF2B5EF4-FFF2-40B4-BE49-F238E27FC236}">
                <a16:creationId xmlns:a16="http://schemas.microsoft.com/office/drawing/2014/main" id="{F90A243B-69FE-472A-8695-0B8447E79417}"/>
              </a:ext>
            </a:extLst>
          </p:cNvPr>
          <p:cNvSpPr txBox="1">
            <a:spLocks/>
          </p:cNvSpPr>
          <p:nvPr/>
        </p:nvSpPr>
        <p:spPr>
          <a:xfrm>
            <a:off x="725881" y="2150753"/>
            <a:ext cx="6690919" cy="308164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 err="1"/>
              <a:t>Mỗi</a:t>
            </a:r>
            <a:r>
              <a:rPr lang="en-IN" sz="2000" kern="0" dirty="0"/>
              <a:t> ô </a:t>
            </a:r>
            <a:r>
              <a:rPr lang="en-IN" sz="2000" kern="0" dirty="0" err="1"/>
              <a:t>vuông</a:t>
            </a:r>
            <a:r>
              <a:rPr lang="en-IN" sz="2000" kern="0" dirty="0"/>
              <a:t> </a:t>
            </a:r>
            <a:r>
              <a:rPr lang="en-IN" sz="2000" kern="0" dirty="0" err="1"/>
              <a:t>trong</a:t>
            </a:r>
            <a:r>
              <a:rPr lang="en-IN" sz="2000" kern="0" dirty="0"/>
              <a:t> Grid Size bao </a:t>
            </a:r>
            <a:r>
              <a:rPr lang="en-IN" sz="2000" kern="0" dirty="0" err="1"/>
              <a:t>gồm</a:t>
            </a:r>
            <a:r>
              <a:rPr lang="en-IN" sz="2000" kern="0" dirty="0"/>
              <a:t> </a:t>
            </a:r>
            <a:r>
              <a:rPr lang="en-IN" sz="2000" kern="0" dirty="0" err="1"/>
              <a:t>một</a:t>
            </a:r>
            <a:r>
              <a:rPr lang="en-IN" sz="2000" kern="0" dirty="0"/>
              <a:t> </a:t>
            </a:r>
            <a:r>
              <a:rPr lang="en-IN" sz="2000" kern="0" dirty="0" err="1"/>
              <a:t>tập</a:t>
            </a:r>
            <a:r>
              <a:rPr lang="en-IN" sz="2000" kern="0" dirty="0"/>
              <a:t> </a:t>
            </a:r>
            <a:r>
              <a:rPr lang="en-IN" sz="2000" kern="0" dirty="0" err="1"/>
              <a:t>các</a:t>
            </a:r>
            <a:r>
              <a:rPr lang="en-IN" sz="2000" kern="0" dirty="0"/>
              <a:t> </a:t>
            </a:r>
            <a:r>
              <a:rPr lang="en-IN" sz="2000" kern="0" dirty="0" err="1"/>
              <a:t>thông</a:t>
            </a:r>
            <a:r>
              <a:rPr lang="en-IN" sz="2000" kern="0" dirty="0"/>
              <a:t> tin </a:t>
            </a:r>
            <a:r>
              <a:rPr lang="en-IN" sz="2000" kern="0" dirty="0" err="1"/>
              <a:t>mà</a:t>
            </a:r>
            <a:r>
              <a:rPr lang="en-IN" sz="2000" kern="0" dirty="0"/>
              <a:t> </a:t>
            </a:r>
            <a:r>
              <a:rPr lang="en-IN" sz="2000" kern="0" dirty="0" err="1"/>
              <a:t>mô</a:t>
            </a:r>
            <a:r>
              <a:rPr lang="en-IN" sz="2000" kern="0" dirty="0"/>
              <a:t> </a:t>
            </a:r>
            <a:r>
              <a:rPr lang="en-IN" sz="2000" kern="0" dirty="0" err="1"/>
              <a:t>hình</a:t>
            </a:r>
            <a:r>
              <a:rPr lang="en-IN" sz="2000" kern="0" dirty="0"/>
              <a:t> </a:t>
            </a:r>
            <a:r>
              <a:rPr lang="en-IN" sz="2000" kern="0" dirty="0" err="1"/>
              <a:t>phải</a:t>
            </a:r>
            <a:r>
              <a:rPr lang="en-IN" sz="2000" kern="0" dirty="0"/>
              <a:t> </a:t>
            </a:r>
            <a:r>
              <a:rPr lang="en-IN" sz="2000" kern="0" dirty="0" err="1"/>
              <a:t>dự</a:t>
            </a:r>
            <a:r>
              <a:rPr lang="en-IN" sz="2000" kern="0" dirty="0"/>
              <a:t> </a:t>
            </a:r>
            <a:r>
              <a:rPr lang="en-IN" sz="2000" kern="0" dirty="0" err="1"/>
              <a:t>đoán</a:t>
            </a:r>
            <a:r>
              <a:rPr lang="en-IN" sz="2000" kern="0" dirty="0"/>
              <a:t>, </a:t>
            </a:r>
            <a:r>
              <a:rPr lang="en-IN" sz="2000" kern="0" dirty="0" err="1"/>
              <a:t>tâm</a:t>
            </a:r>
            <a:r>
              <a:rPr lang="en-IN" sz="2000" kern="0" dirty="0"/>
              <a:t> </a:t>
            </a:r>
            <a:r>
              <a:rPr lang="en-IN" sz="2000" kern="0" dirty="0" err="1"/>
              <a:t>của</a:t>
            </a:r>
            <a:r>
              <a:rPr lang="en-IN" sz="2000" kern="0" dirty="0"/>
              <a:t> bounding box </a:t>
            </a:r>
            <a:r>
              <a:rPr lang="en-IN" sz="2000" kern="0" dirty="0" err="1"/>
              <a:t>nằm</a:t>
            </a:r>
            <a:r>
              <a:rPr lang="en-IN" sz="2000" kern="0" dirty="0"/>
              <a:t> </a:t>
            </a:r>
            <a:r>
              <a:rPr lang="en-IN" sz="2000" kern="0" dirty="0" err="1"/>
              <a:t>trong</a:t>
            </a:r>
            <a:r>
              <a:rPr lang="en-IN" sz="2000" kern="0" dirty="0"/>
              <a:t> ô </a:t>
            </a:r>
            <a:r>
              <a:rPr lang="en-IN" sz="2000" kern="0" dirty="0" err="1"/>
              <a:t>vuông</a:t>
            </a:r>
            <a:r>
              <a:rPr lang="en-IN" sz="2000" kern="0" dirty="0"/>
              <a:t> </a:t>
            </a:r>
            <a:r>
              <a:rPr lang="en-IN" sz="2000" kern="0" dirty="0" err="1"/>
              <a:t>nào</a:t>
            </a:r>
            <a:r>
              <a:rPr lang="en-IN" sz="2000" kern="0" dirty="0"/>
              <a:t> </a:t>
            </a:r>
            <a:r>
              <a:rPr lang="en-IN" sz="2000" kern="0" dirty="0" err="1"/>
              <a:t>thì</a:t>
            </a:r>
            <a:r>
              <a:rPr lang="en-IN" sz="2000" kern="0" dirty="0"/>
              <a:t> ô </a:t>
            </a:r>
            <a:r>
              <a:rPr lang="en-IN" sz="2000" kern="0" dirty="0" err="1"/>
              <a:t>vuông</a:t>
            </a:r>
            <a:r>
              <a:rPr lang="en-IN" sz="2000" kern="0" dirty="0"/>
              <a:t> </a:t>
            </a:r>
            <a:r>
              <a:rPr lang="en-IN" sz="2000" kern="0" dirty="0" err="1"/>
              <a:t>chứa</a:t>
            </a:r>
            <a:r>
              <a:rPr lang="en-IN" sz="2000" kern="0" dirty="0"/>
              <a:t> </a:t>
            </a:r>
            <a:r>
              <a:rPr lang="en-IN" sz="2000" kern="0" dirty="0" err="1"/>
              <a:t>đối</a:t>
            </a:r>
            <a:r>
              <a:rPr lang="en-IN" sz="2000" kern="0" dirty="0"/>
              <a:t> </a:t>
            </a:r>
            <a:r>
              <a:rPr lang="en-IN" sz="2000" kern="0" dirty="0" err="1"/>
              <a:t>tượng</a:t>
            </a:r>
            <a:r>
              <a:rPr lang="en-IN" sz="2000" kern="0" dirty="0"/>
              <a:t> </a:t>
            </a:r>
            <a:r>
              <a:rPr lang="en-IN" sz="2000" kern="0" dirty="0" err="1"/>
              <a:t>đó</a:t>
            </a:r>
            <a:r>
              <a:rPr lang="en-IN" sz="2000" kern="0" dirty="0"/>
              <a:t>. </a:t>
            </a:r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 err="1"/>
              <a:t>Mỗi</a:t>
            </a:r>
            <a:r>
              <a:rPr lang="en-IN" sz="2000" kern="0" dirty="0"/>
              <a:t> ô </a:t>
            </a:r>
            <a:r>
              <a:rPr lang="en-IN" sz="2000" kern="0" dirty="0" err="1"/>
              <a:t>vuông</a:t>
            </a:r>
            <a:r>
              <a:rPr lang="en-IN" sz="2000" kern="0" dirty="0"/>
              <a:t> </a:t>
            </a:r>
            <a:r>
              <a:rPr lang="en-IN" sz="2000" kern="0" dirty="0" err="1"/>
              <a:t>chịu</a:t>
            </a:r>
            <a:r>
              <a:rPr lang="en-IN" sz="2000" kern="0" dirty="0"/>
              <a:t> </a:t>
            </a:r>
            <a:r>
              <a:rPr lang="en-IN" sz="2000" kern="0" dirty="0" err="1"/>
              <a:t>trách</a:t>
            </a:r>
            <a:r>
              <a:rPr lang="en-IN" sz="2000" kern="0" dirty="0"/>
              <a:t> </a:t>
            </a:r>
            <a:r>
              <a:rPr lang="en-IN" sz="2000" kern="0" dirty="0" err="1"/>
              <a:t>nhiệm</a:t>
            </a:r>
            <a:r>
              <a:rPr lang="en-IN" sz="2000" kern="0" dirty="0"/>
              <a:t> </a:t>
            </a:r>
            <a:r>
              <a:rPr lang="en-IN" sz="2000" kern="0" dirty="0" err="1"/>
              <a:t>dự</a:t>
            </a:r>
            <a:r>
              <a:rPr lang="en-IN" sz="2000" kern="0" dirty="0"/>
              <a:t> </a:t>
            </a:r>
            <a:r>
              <a:rPr lang="en-IN" sz="2000" kern="0" dirty="0" err="1"/>
              <a:t>đoán</a:t>
            </a:r>
            <a:r>
              <a:rPr lang="en-IN" sz="2000" kern="0" dirty="0"/>
              <a:t> 2 bounding box </a:t>
            </a:r>
            <a:r>
              <a:rPr lang="en-IN" sz="2000" kern="0" dirty="0" err="1"/>
              <a:t>của</a:t>
            </a:r>
            <a:r>
              <a:rPr lang="en-IN" sz="2000" kern="0" dirty="0"/>
              <a:t> </a:t>
            </a:r>
            <a:r>
              <a:rPr lang="en-IN" sz="2000" kern="0" dirty="0" err="1"/>
              <a:t>đối</a:t>
            </a:r>
            <a:r>
              <a:rPr lang="en-IN" sz="2000" kern="0" dirty="0"/>
              <a:t> </a:t>
            </a:r>
            <a:r>
              <a:rPr lang="en-IN" sz="2000" kern="0" dirty="0" err="1"/>
              <a:t>tượng</a:t>
            </a:r>
            <a:r>
              <a:rPr lang="en-IN" sz="2000" kern="0" dirty="0"/>
              <a:t>, </a:t>
            </a:r>
            <a:r>
              <a:rPr lang="en-IN" sz="2000" kern="0" dirty="0" err="1"/>
              <a:t>chúng</a:t>
            </a:r>
            <a:r>
              <a:rPr lang="en-IN" sz="2000" kern="0" dirty="0"/>
              <a:t> ta </a:t>
            </a:r>
            <a:r>
              <a:rPr lang="en-IN" sz="2000" kern="0" dirty="0" err="1"/>
              <a:t>không</a:t>
            </a:r>
            <a:r>
              <a:rPr lang="en-IN" sz="2000" kern="0" dirty="0"/>
              <a:t> </a:t>
            </a:r>
            <a:r>
              <a:rPr lang="en-IN" sz="2000" kern="0" dirty="0" err="1"/>
              <a:t>dự</a:t>
            </a:r>
            <a:r>
              <a:rPr lang="en-IN" sz="2000" kern="0" dirty="0"/>
              <a:t> </a:t>
            </a:r>
            <a:r>
              <a:rPr lang="en-IN" sz="2000" kern="0" dirty="0" err="1"/>
              <a:t>đoán</a:t>
            </a:r>
            <a:r>
              <a:rPr lang="en-IN" sz="2000" kern="0" dirty="0"/>
              <a:t> </a:t>
            </a:r>
            <a:r>
              <a:rPr lang="en-IN" sz="2000" kern="0" dirty="0" err="1"/>
              <a:t>giá</a:t>
            </a:r>
            <a:r>
              <a:rPr lang="en-IN" sz="2000" kern="0" dirty="0"/>
              <a:t> </a:t>
            </a:r>
            <a:r>
              <a:rPr lang="en-IN" sz="2000" kern="0" dirty="0" err="1"/>
              <a:t>trị</a:t>
            </a:r>
            <a:r>
              <a:rPr lang="en-IN" sz="2000" kern="0" dirty="0"/>
              <a:t> pixel </a:t>
            </a:r>
            <a:r>
              <a:rPr lang="en-IN" sz="2000" kern="0" dirty="0" err="1"/>
              <a:t>mà</a:t>
            </a:r>
            <a:r>
              <a:rPr lang="en-IN" sz="2000" kern="0" dirty="0"/>
              <a:t> </a:t>
            </a:r>
            <a:r>
              <a:rPr lang="en-IN" sz="2000" kern="0" dirty="0" err="1"/>
              <a:t>phải</a:t>
            </a:r>
            <a:r>
              <a:rPr lang="en-IN" sz="2000" kern="0" dirty="0"/>
              <a:t> </a:t>
            </a:r>
            <a:r>
              <a:rPr lang="en-IN" sz="2000" kern="0" dirty="0" err="1"/>
              <a:t>chuẩn</a:t>
            </a:r>
            <a:r>
              <a:rPr lang="en-IN" sz="2000" kern="0" dirty="0"/>
              <a:t> </a:t>
            </a:r>
            <a:r>
              <a:rPr lang="en-IN" sz="2000" kern="0" dirty="0" err="1"/>
              <a:t>hoá</a:t>
            </a:r>
            <a:r>
              <a:rPr lang="en-IN" sz="2000" kern="0" dirty="0"/>
              <a:t> </a:t>
            </a:r>
            <a:r>
              <a:rPr lang="en-IN" sz="2000" kern="0" dirty="0" err="1"/>
              <a:t>kích</a:t>
            </a:r>
            <a:r>
              <a:rPr lang="en-IN" sz="2000" kern="0" dirty="0"/>
              <a:t> </a:t>
            </a:r>
            <a:r>
              <a:rPr lang="en-IN" sz="2000" kern="0" dirty="0" err="1"/>
              <a:t>thước</a:t>
            </a:r>
            <a:r>
              <a:rPr lang="en-IN" sz="2000" kern="0" dirty="0"/>
              <a:t> </a:t>
            </a:r>
            <a:r>
              <a:rPr lang="en-IN" sz="2000" kern="0" dirty="0" err="1"/>
              <a:t>ảnh</a:t>
            </a:r>
            <a:r>
              <a:rPr lang="en-IN" sz="2000" kern="0" dirty="0"/>
              <a:t> </a:t>
            </a:r>
            <a:r>
              <a:rPr lang="en-IN" sz="2000" kern="0" dirty="0" err="1"/>
              <a:t>về</a:t>
            </a:r>
            <a:r>
              <a:rPr lang="en-IN" sz="2000" kern="0" dirty="0"/>
              <a:t> </a:t>
            </a:r>
            <a:r>
              <a:rPr lang="en-IN" sz="2000" kern="0" dirty="0" err="1"/>
              <a:t>đoạn</a:t>
            </a:r>
            <a:r>
              <a:rPr lang="en-IN" sz="2000" kern="0" dirty="0"/>
              <a:t> [0-1] </a:t>
            </a:r>
            <a:r>
              <a:rPr lang="en-IN" sz="2000" kern="0" dirty="0" err="1"/>
              <a:t>và</a:t>
            </a:r>
            <a:r>
              <a:rPr lang="en-IN" sz="2000" kern="0" dirty="0"/>
              <a:t> </a:t>
            </a:r>
            <a:r>
              <a:rPr lang="en-IN" sz="2000" kern="0" dirty="0" err="1"/>
              <a:t>dự</a:t>
            </a:r>
            <a:r>
              <a:rPr lang="en-IN" sz="2000" kern="0" dirty="0"/>
              <a:t> </a:t>
            </a:r>
            <a:r>
              <a:rPr lang="en-IN" sz="2000" kern="0" dirty="0" err="1"/>
              <a:t>đoán</a:t>
            </a:r>
            <a:r>
              <a:rPr lang="en-IN" sz="2000" kern="0" dirty="0"/>
              <a:t> </a:t>
            </a:r>
            <a:r>
              <a:rPr lang="en-IN" sz="2000" kern="0" dirty="0" err="1"/>
              <a:t>độ</a:t>
            </a:r>
            <a:r>
              <a:rPr lang="en-IN" sz="2000" kern="0" dirty="0"/>
              <a:t> </a:t>
            </a:r>
            <a:r>
              <a:rPr lang="en-IN" sz="2000" kern="0" dirty="0" err="1"/>
              <a:t>lệch</a:t>
            </a:r>
            <a:r>
              <a:rPr lang="en-IN" sz="2000" kern="0" dirty="0"/>
              <a:t> </a:t>
            </a:r>
            <a:r>
              <a:rPr lang="en-IN" sz="2000" kern="0" dirty="0" err="1"/>
              <a:t>tâm</a:t>
            </a:r>
            <a:r>
              <a:rPr lang="en-IN" sz="2000" kern="0" dirty="0"/>
              <a:t> </a:t>
            </a:r>
            <a:r>
              <a:rPr lang="en-IN" sz="2000" kern="0" dirty="0" err="1"/>
              <a:t>đối</a:t>
            </a:r>
            <a:r>
              <a:rPr lang="en-IN" sz="2000" kern="0" dirty="0"/>
              <a:t> </a:t>
            </a:r>
            <a:r>
              <a:rPr lang="en-IN" sz="2000" kern="0" dirty="0" err="1"/>
              <a:t>tượng</a:t>
            </a:r>
            <a:r>
              <a:rPr lang="en-IN" sz="2000" kern="0" dirty="0"/>
              <a:t> </a:t>
            </a:r>
            <a:r>
              <a:rPr lang="en-IN" sz="2000" kern="0" dirty="0" err="1"/>
              <a:t>đến</a:t>
            </a:r>
            <a:r>
              <a:rPr lang="en-IN" sz="2000" kern="0" dirty="0"/>
              <a:t> ô </a:t>
            </a:r>
            <a:r>
              <a:rPr lang="en-IN" sz="2000" kern="0" dirty="0" err="1"/>
              <a:t>vuông</a:t>
            </a:r>
            <a:r>
              <a:rPr lang="en-IN" sz="2000" kern="0" dirty="0"/>
              <a:t> </a:t>
            </a:r>
            <a:r>
              <a:rPr lang="en-IN" sz="2000" kern="0" dirty="0" err="1"/>
              <a:t>chứa</a:t>
            </a:r>
            <a:r>
              <a:rPr lang="en-IN" sz="2000" kern="0" dirty="0"/>
              <a:t> </a:t>
            </a:r>
            <a:r>
              <a:rPr lang="en-IN" sz="2000" kern="0" dirty="0" err="1"/>
              <a:t>nó</a:t>
            </a:r>
            <a:r>
              <a:rPr lang="en-IN" sz="2000" kern="0" dirty="0"/>
              <a:t>, VD </a:t>
            </a:r>
            <a:r>
              <a:rPr lang="en-IN" sz="2000" kern="0" dirty="0" err="1"/>
              <a:t>bên</a:t>
            </a:r>
            <a:r>
              <a:rPr lang="en-IN" sz="2000" kern="0" dirty="0"/>
              <a:t> </a:t>
            </a:r>
            <a:r>
              <a:rPr lang="en-IN" sz="2000" kern="0" dirty="0" err="1"/>
              <a:t>hình</a:t>
            </a:r>
            <a:r>
              <a:rPr lang="en-IN" sz="2000" kern="0" dirty="0"/>
              <a:t> </a:t>
            </a:r>
            <a:r>
              <a:rPr lang="en-IN" sz="2000" kern="0" dirty="0" err="1"/>
              <a:t>là</a:t>
            </a:r>
            <a:r>
              <a:rPr lang="en-IN" sz="2000" kern="0" dirty="0"/>
              <a:t> </a:t>
            </a:r>
            <a:r>
              <a:rPr lang="en-IN" sz="2000" kern="0" dirty="0" err="1"/>
              <a:t>giá</a:t>
            </a:r>
            <a:r>
              <a:rPr lang="en-IN" sz="2000" kern="0" dirty="0"/>
              <a:t> </a:t>
            </a:r>
            <a:r>
              <a:rPr lang="en-IN" sz="2000" kern="0" dirty="0" err="1"/>
              <a:t>trị</a:t>
            </a:r>
            <a:r>
              <a:rPr lang="en-IN" sz="2000" kern="0" dirty="0"/>
              <a:t> a, b</a:t>
            </a:r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B217CB-96DC-4206-A913-33509ED71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5465234"/>
            <a:ext cx="64770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9C13E7-8438-4F54-856F-C974B33AD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5479521"/>
            <a:ext cx="64617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12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B37DDF-4699-443D-8F2E-DF2A6E2F3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163" y="2633662"/>
            <a:ext cx="2276475" cy="2047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EDC5D-D86B-47E1-BBB9-693979611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67" y="1024465"/>
            <a:ext cx="6375400" cy="5266267"/>
          </a:xfrm>
          <a:prstGeom prst="rect">
            <a:avLst/>
          </a:prstGeom>
        </p:spPr>
      </p:pic>
      <p:sp>
        <p:nvSpPr>
          <p:cNvPr id="10" name="Google Shape;844;p23">
            <a:extLst>
              <a:ext uri="{FF2B5EF4-FFF2-40B4-BE49-F238E27FC236}">
                <a16:creationId xmlns:a16="http://schemas.microsoft.com/office/drawing/2014/main" id="{443887C0-FFC4-4AEE-9272-ABF5F8404CE7}"/>
              </a:ext>
            </a:extLst>
          </p:cNvPr>
          <p:cNvSpPr txBox="1">
            <a:spLocks/>
          </p:cNvSpPr>
          <p:nvPr/>
        </p:nvSpPr>
        <p:spPr>
          <a:xfrm>
            <a:off x="8357472" y="1820333"/>
            <a:ext cx="2759261" cy="5577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2000" kern="0" dirty="0" err="1">
                <a:latin typeface="Bree Serif" panose="02000503040000020004" pitchFamily="50" charset="0"/>
              </a:rPr>
              <a:t>Hàm</a:t>
            </a:r>
            <a:r>
              <a:rPr lang="en-US" sz="2000" kern="0" dirty="0">
                <a:latin typeface="Bree Serif" panose="02000503040000020004" pitchFamily="50" charset="0"/>
              </a:rPr>
              <a:t> </a:t>
            </a:r>
            <a:r>
              <a:rPr lang="en-US" sz="2000" kern="0" dirty="0" err="1">
                <a:latin typeface="Bree Serif" panose="02000503040000020004" pitchFamily="50" charset="0"/>
              </a:rPr>
              <a:t>tính</a:t>
            </a:r>
            <a:r>
              <a:rPr lang="en-US" sz="2000" kern="0" dirty="0">
                <a:latin typeface="Bree Serif" panose="02000503040000020004" pitchFamily="50" charset="0"/>
              </a:rPr>
              <a:t> IOU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13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sp>
        <p:nvSpPr>
          <p:cNvPr id="10" name="Google Shape;844;p23">
            <a:extLst>
              <a:ext uri="{FF2B5EF4-FFF2-40B4-BE49-F238E27FC236}">
                <a16:creationId xmlns:a16="http://schemas.microsoft.com/office/drawing/2014/main" id="{443887C0-FFC4-4AEE-9272-ABF5F8404CE7}"/>
              </a:ext>
            </a:extLst>
          </p:cNvPr>
          <p:cNvSpPr txBox="1">
            <a:spLocks/>
          </p:cNvSpPr>
          <p:nvPr/>
        </p:nvSpPr>
        <p:spPr>
          <a:xfrm>
            <a:off x="695371" y="1567129"/>
            <a:ext cx="2936829" cy="618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2500" b="0" i="1" kern="0" dirty="0">
                <a:latin typeface="Bree Serif" panose="02000503040000020004" pitchFamily="50" charset="0"/>
              </a:rPr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6BFD1-B7A8-439F-B06F-329CF736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667000"/>
            <a:ext cx="10086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14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BE51C-5CCC-4C47-AAAF-9B10F3E8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99" y="1928854"/>
            <a:ext cx="10077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15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A6410-1148-4CA7-87B5-32C2765A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33" y="2749550"/>
            <a:ext cx="9982200" cy="1562100"/>
          </a:xfrm>
          <a:prstGeom prst="rect">
            <a:avLst/>
          </a:prstGeom>
        </p:spPr>
      </p:pic>
      <p:sp>
        <p:nvSpPr>
          <p:cNvPr id="8" name="Google Shape;844;p23">
            <a:extLst>
              <a:ext uri="{FF2B5EF4-FFF2-40B4-BE49-F238E27FC236}">
                <a16:creationId xmlns:a16="http://schemas.microsoft.com/office/drawing/2014/main" id="{04B25904-C138-49F3-B5B2-47062D8BB503}"/>
              </a:ext>
            </a:extLst>
          </p:cNvPr>
          <p:cNvSpPr txBox="1">
            <a:spLocks/>
          </p:cNvSpPr>
          <p:nvPr/>
        </p:nvSpPr>
        <p:spPr>
          <a:xfrm>
            <a:off x="610705" y="1904620"/>
            <a:ext cx="2936829" cy="618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2500" b="0" i="1" kern="0" dirty="0" err="1">
                <a:latin typeface="Bree Serif" panose="02000503040000020004" pitchFamily="50" charset="0"/>
              </a:rPr>
              <a:t>Localizaton</a:t>
            </a:r>
            <a:r>
              <a:rPr lang="en-US" sz="2500" b="0" i="1" kern="0" dirty="0">
                <a:latin typeface="Bree Serif" panose="02000503040000020004" pitchFamily="50" charset="0"/>
              </a:rPr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140973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16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E63225-9B47-4AB3-90EA-39B3DD80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6" y="2217779"/>
            <a:ext cx="10163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0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17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B065E-B69B-45FA-ACB5-4B439857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09" y="2752306"/>
            <a:ext cx="5886450" cy="1590675"/>
          </a:xfrm>
          <a:prstGeom prst="rect">
            <a:avLst/>
          </a:prstGeom>
        </p:spPr>
      </p:pic>
      <p:sp>
        <p:nvSpPr>
          <p:cNvPr id="8" name="Google Shape;844;p23">
            <a:extLst>
              <a:ext uri="{FF2B5EF4-FFF2-40B4-BE49-F238E27FC236}">
                <a16:creationId xmlns:a16="http://schemas.microsoft.com/office/drawing/2014/main" id="{A495C6F5-F9CE-4044-A33C-6D2EE8994AAA}"/>
              </a:ext>
            </a:extLst>
          </p:cNvPr>
          <p:cNvSpPr txBox="1">
            <a:spLocks/>
          </p:cNvSpPr>
          <p:nvPr/>
        </p:nvSpPr>
        <p:spPr>
          <a:xfrm>
            <a:off x="1274327" y="1734760"/>
            <a:ext cx="5273629" cy="618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2500" b="0" i="1" kern="0" dirty="0">
                <a:latin typeface="Bree Serif" panose="02000503040000020004" pitchFamily="50" charset="0"/>
              </a:rPr>
              <a:t>Ta </a:t>
            </a:r>
            <a:r>
              <a:rPr lang="en-US" sz="2500" b="0" i="1" kern="0" dirty="0" err="1">
                <a:latin typeface="Bree Serif" panose="02000503040000020004" pitchFamily="50" charset="0"/>
              </a:rPr>
              <a:t>định</a:t>
            </a:r>
            <a:r>
              <a:rPr lang="en-US" sz="2500" b="0" i="1" kern="0" dirty="0">
                <a:latin typeface="Bree Serif" panose="02000503040000020004" pitchFamily="50" charset="0"/>
              </a:rPr>
              <a:t> </a:t>
            </a:r>
            <a:r>
              <a:rPr lang="en-US" sz="2500" b="0" i="1" kern="0" dirty="0" err="1">
                <a:latin typeface="Bree Serif" panose="02000503040000020004" pitchFamily="50" charset="0"/>
              </a:rPr>
              <a:t>nghĩa</a:t>
            </a:r>
            <a:r>
              <a:rPr lang="en-US" sz="2500" b="0" i="1" kern="0" dirty="0">
                <a:latin typeface="Bree Serif" panose="02000503040000020004" pitchFamily="50" charset="0"/>
              </a:rPr>
              <a:t> layer Loss </a:t>
            </a:r>
            <a:r>
              <a:rPr lang="en-US" sz="2500" b="0" i="1" kern="0" dirty="0" err="1">
                <a:latin typeface="Bree Serif" panose="02000503040000020004" pitchFamily="50" charset="0"/>
              </a:rPr>
              <a:t>nh</a:t>
            </a:r>
            <a:r>
              <a:rPr lang="vi-VN" sz="2500" b="0" i="1" kern="0" dirty="0">
                <a:latin typeface="Bree Serif" panose="02000503040000020004" pitchFamily="50" charset="0"/>
              </a:rPr>
              <a:t>ư</a:t>
            </a:r>
            <a:r>
              <a:rPr lang="en-US" sz="2500" b="0" i="1" kern="0" dirty="0">
                <a:latin typeface="Bree Serif" panose="02000503040000020004" pitchFamily="50" charset="0"/>
              </a:rPr>
              <a:t> </a:t>
            </a:r>
            <a:r>
              <a:rPr lang="en-US" sz="2500" b="0" i="1" kern="0" dirty="0" err="1">
                <a:latin typeface="Bree Serif" panose="02000503040000020004" pitchFamily="50" charset="0"/>
              </a:rPr>
              <a:t>sau</a:t>
            </a:r>
            <a:r>
              <a:rPr lang="en-US" sz="2500" b="0" i="1" kern="0" dirty="0">
                <a:latin typeface="Bree Serif" panose="02000503040000020004" pitchFamily="5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16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>
            <a:spLocks noGrp="1"/>
          </p:cNvSpPr>
          <p:nvPr>
            <p:ph type="title"/>
          </p:nvPr>
        </p:nvSpPr>
        <p:spPr>
          <a:xfrm>
            <a:off x="1674624" y="6922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các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hàm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cần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thiết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45" name="Google Shape;845;p2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18</a:t>
            </a:fld>
            <a:endParaRPr sz="2000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26C6-F7B1-4F21-9E8B-D8590E0B9C0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D058C-E475-4B79-9FFC-1E7C54B8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786467"/>
            <a:ext cx="9972675" cy="4419600"/>
          </a:xfrm>
          <a:prstGeom prst="rect">
            <a:avLst/>
          </a:prstGeom>
        </p:spPr>
      </p:pic>
      <p:sp>
        <p:nvSpPr>
          <p:cNvPr id="10" name="Google Shape;844;p23">
            <a:extLst>
              <a:ext uri="{FF2B5EF4-FFF2-40B4-BE49-F238E27FC236}">
                <a16:creationId xmlns:a16="http://schemas.microsoft.com/office/drawing/2014/main" id="{55391976-8FEF-4538-8E3D-CF1D1BE1E4E1}"/>
              </a:ext>
            </a:extLst>
          </p:cNvPr>
          <p:cNvSpPr txBox="1">
            <a:spLocks/>
          </p:cNvSpPr>
          <p:nvPr/>
        </p:nvSpPr>
        <p:spPr>
          <a:xfrm>
            <a:off x="1109662" y="1015863"/>
            <a:ext cx="8507895" cy="618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algn="l"/>
            <a:r>
              <a:rPr lang="en-US" sz="2500" b="0" i="1" kern="0" dirty="0" err="1">
                <a:latin typeface="Bree Serif" panose="02000503040000020004" pitchFamily="50" charset="0"/>
              </a:rPr>
              <a:t>Tính</a:t>
            </a:r>
            <a:r>
              <a:rPr lang="en-US" sz="2500" b="0" i="1" kern="0" dirty="0">
                <a:latin typeface="Bree Serif" panose="02000503040000020004" pitchFamily="50" charset="0"/>
              </a:rPr>
              <a:t> </a:t>
            </a:r>
            <a:r>
              <a:rPr lang="en-US" sz="2500" b="0" i="1" kern="0" dirty="0" err="1">
                <a:latin typeface="Bree Serif" panose="02000503040000020004" pitchFamily="50" charset="0"/>
              </a:rPr>
              <a:t>toán</a:t>
            </a:r>
            <a:r>
              <a:rPr lang="en-US" sz="2500" b="0" i="1" kern="0" dirty="0">
                <a:latin typeface="Bree Serif" panose="02000503040000020004" pitchFamily="50" charset="0"/>
              </a:rPr>
              <a:t> </a:t>
            </a:r>
            <a:r>
              <a:rPr lang="en-US" sz="2500" b="0" i="1" kern="0" dirty="0" err="1">
                <a:latin typeface="Bree Serif" panose="02000503040000020004" pitchFamily="50" charset="0"/>
              </a:rPr>
              <a:t>các</a:t>
            </a:r>
            <a:r>
              <a:rPr lang="en-US" sz="2500" b="0" i="1" kern="0" dirty="0">
                <a:latin typeface="Bree Serif" panose="02000503040000020004" pitchFamily="50" charset="0"/>
              </a:rPr>
              <a:t> </a:t>
            </a:r>
            <a:r>
              <a:rPr lang="en-US" sz="2500" b="0" i="1" kern="0" dirty="0" err="1">
                <a:latin typeface="Bree Serif" panose="02000503040000020004" pitchFamily="50" charset="0"/>
              </a:rPr>
              <a:t>hàm</a:t>
            </a:r>
            <a:r>
              <a:rPr lang="en-US" sz="2500" b="0" i="1" kern="0" dirty="0">
                <a:latin typeface="Bree Serif" panose="02000503040000020004" pitchFamily="50" charset="0"/>
              </a:rPr>
              <a:t> LOSS:</a:t>
            </a:r>
          </a:p>
        </p:txBody>
      </p:sp>
    </p:spTree>
    <p:extLst>
      <p:ext uri="{BB962C8B-B14F-4D97-AF65-F5344CB8AC3E}">
        <p14:creationId xmlns:p14="http://schemas.microsoft.com/office/powerpoint/2010/main" val="233227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>
            <a:spLocks noGrp="1"/>
          </p:cNvSpPr>
          <p:nvPr>
            <p:ph type="title"/>
          </p:nvPr>
        </p:nvSpPr>
        <p:spPr>
          <a:xfrm>
            <a:off x="1754000" y="20256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/>
              <a:t>Biên</a:t>
            </a:r>
            <a:r>
              <a:rPr lang="en-US" b="0" dirty="0"/>
              <a:t> </a:t>
            </a:r>
            <a:r>
              <a:rPr lang="en-US" b="0" dirty="0" err="1"/>
              <a:t>Dịch</a:t>
            </a:r>
            <a:r>
              <a:rPr lang="en-US" b="0" dirty="0"/>
              <a:t> Graph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nghĩa</a:t>
            </a:r>
            <a:r>
              <a:rPr lang="en-US" b="0" dirty="0"/>
              <a:t> optimizer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19</a:t>
            </a:fld>
            <a:endParaRPr ker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1E48-C003-405F-8E1F-3503C96F7C3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13AE89-F061-4977-9B81-AC9258C1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33" y="1885421"/>
            <a:ext cx="9758734" cy="3087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>
            <a:spLocks noGrp="1"/>
          </p:cNvSpPr>
          <p:nvPr>
            <p:ph type="title"/>
          </p:nvPr>
        </p:nvSpPr>
        <p:spPr>
          <a:xfrm>
            <a:off x="1388200" y="481917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4000" dirty="0">
                <a:latin typeface="Bree Serif" panose="02000503040000020004" pitchFamily="50" charset="0"/>
              </a:rPr>
              <a:t>MỤC LỤC</a:t>
            </a:r>
            <a:endParaRPr sz="4000" dirty="0">
              <a:latin typeface="Bree Serif" panose="02000503040000020004" pitchFamily="50" charset="0"/>
            </a:endParaRPr>
          </a:p>
        </p:txBody>
      </p:sp>
      <p:sp>
        <p:nvSpPr>
          <p:cNvPr id="759" name="Google Shape;759;p13"/>
          <p:cNvSpPr txBox="1">
            <a:spLocks noGrp="1"/>
          </p:cNvSpPr>
          <p:nvPr>
            <p:ph type="body" idx="1"/>
          </p:nvPr>
        </p:nvSpPr>
        <p:spPr>
          <a:xfrm>
            <a:off x="2278570" y="1982042"/>
            <a:ext cx="7907975" cy="39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sz="2500" dirty="0">
                <a:latin typeface="Bree Serif" panose="02000503040000020004" pitchFamily="50" charset="0"/>
              </a:rPr>
              <a:t>I)  </a:t>
            </a:r>
            <a:r>
              <a:rPr lang="en-IN" sz="2500" dirty="0" err="1">
                <a:latin typeface="Bree Serif" panose="02000503040000020004" pitchFamily="50" charset="0"/>
              </a:rPr>
              <a:t>Giới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thiệu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đề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tài</a:t>
            </a:r>
            <a:endParaRPr lang="en-IN" sz="2500" dirty="0">
              <a:latin typeface="Bree Serif" panose="02000503040000020004" pitchFamily="50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sz="2500" dirty="0">
                <a:latin typeface="Bree Serif" panose="02000503040000020004" pitchFamily="50" charset="0"/>
              </a:rPr>
              <a:t>II) </a:t>
            </a:r>
            <a:r>
              <a:rPr lang="en-IN" sz="2500" dirty="0" err="1">
                <a:latin typeface="Bree Serif" panose="02000503040000020004" pitchFamily="50" charset="0"/>
              </a:rPr>
              <a:t>Các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kỹ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thuật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áp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dụng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vào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đề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tài</a:t>
            </a:r>
            <a:endParaRPr lang="en-IN" sz="2500" dirty="0">
              <a:latin typeface="Bree Serif" panose="02000503040000020004" pitchFamily="50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sz="2500" dirty="0">
                <a:latin typeface="Bree Serif" panose="02000503040000020004" pitchFamily="50" charset="0"/>
              </a:rPr>
              <a:t>III) </a:t>
            </a:r>
            <a:r>
              <a:rPr lang="en-IN" sz="2500" dirty="0" err="1">
                <a:latin typeface="Bree Serif" panose="02000503040000020004" pitchFamily="50" charset="0"/>
              </a:rPr>
              <a:t>Quá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trình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thực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hiện</a:t>
            </a:r>
            <a:endParaRPr lang="en-IN" sz="2500" dirty="0">
              <a:latin typeface="Bree Serif" panose="02000503040000020004" pitchFamily="50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N" sz="2500" dirty="0">
                <a:latin typeface="Bree Serif" panose="02000503040000020004" pitchFamily="50" charset="0"/>
              </a:rPr>
              <a:t>IV) </a:t>
            </a:r>
            <a:r>
              <a:rPr lang="en-IN" sz="2500" dirty="0" err="1">
                <a:latin typeface="Bree Serif" panose="02000503040000020004" pitchFamily="50" charset="0"/>
              </a:rPr>
              <a:t>Đánh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giá</a:t>
            </a:r>
            <a:r>
              <a:rPr lang="en-IN" sz="2500" dirty="0">
                <a:latin typeface="Bree Serif" panose="02000503040000020004" pitchFamily="50" charset="0"/>
              </a:rPr>
              <a:t>, </a:t>
            </a:r>
            <a:r>
              <a:rPr lang="en-IN" sz="2500" dirty="0" err="1">
                <a:latin typeface="Bree Serif" panose="02000503040000020004" pitchFamily="50" charset="0"/>
              </a:rPr>
              <a:t>phân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tích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kết</a:t>
            </a:r>
            <a:r>
              <a:rPr lang="en-IN" sz="2500" dirty="0">
                <a:latin typeface="Bree Serif" panose="02000503040000020004" pitchFamily="50" charset="0"/>
              </a:rPr>
              <a:t> </a:t>
            </a:r>
            <a:r>
              <a:rPr lang="en-IN" sz="2500" dirty="0" err="1">
                <a:latin typeface="Bree Serif" panose="02000503040000020004" pitchFamily="50" charset="0"/>
              </a:rPr>
              <a:t>quả</a:t>
            </a:r>
            <a:endParaRPr lang="en-IN" sz="2500" dirty="0">
              <a:latin typeface="Bree Serif" panose="02000503040000020004" pitchFamily="50" charset="0"/>
            </a:endParaRPr>
          </a:p>
          <a:p>
            <a:pPr marL="400050" indent="-400050">
              <a:lnSpc>
                <a:spcPct val="150000"/>
              </a:lnSpc>
              <a:buClr>
                <a:schemeClr val="dk1"/>
              </a:buClr>
              <a:buSzPts val="1100"/>
              <a:buAutoNum type="romanUcParenR"/>
            </a:pPr>
            <a:endParaRPr sz="1600" dirty="0">
              <a:latin typeface="Bree Serif" panose="02000503040000020004" pitchFamily="50" charset="0"/>
            </a:endParaRPr>
          </a:p>
        </p:txBody>
      </p:sp>
      <p:sp>
        <p:nvSpPr>
          <p:cNvPr id="761" name="Google Shape;761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2</a:t>
            </a:fld>
            <a:endParaRPr sz="2000" b="1" kern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>
            <a:spLocks noGrp="1"/>
          </p:cNvSpPr>
          <p:nvPr>
            <p:ph type="title"/>
          </p:nvPr>
        </p:nvSpPr>
        <p:spPr>
          <a:xfrm>
            <a:off x="1754000" y="20256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/>
              <a:t>Tiến</a:t>
            </a:r>
            <a:r>
              <a:rPr lang="en-US" b="0" dirty="0"/>
              <a:t> </a:t>
            </a:r>
            <a:r>
              <a:rPr lang="en-US" b="0" dirty="0" err="1"/>
              <a:t>Hành</a:t>
            </a:r>
            <a:r>
              <a:rPr lang="en-US" b="0" dirty="0"/>
              <a:t> Training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20</a:t>
            </a:fld>
            <a:endParaRPr ker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1E48-C003-405F-8E1F-3503C96F7C3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sp>
        <p:nvSpPr>
          <p:cNvPr id="6" name="Google Shape;844;p23">
            <a:extLst>
              <a:ext uri="{FF2B5EF4-FFF2-40B4-BE49-F238E27FC236}">
                <a16:creationId xmlns:a16="http://schemas.microsoft.com/office/drawing/2014/main" id="{37F5834F-751E-4724-BCD4-B5E9E5E538BD}"/>
              </a:ext>
            </a:extLst>
          </p:cNvPr>
          <p:cNvSpPr txBox="1">
            <a:spLocks/>
          </p:cNvSpPr>
          <p:nvPr/>
        </p:nvSpPr>
        <p:spPr>
          <a:xfrm>
            <a:off x="1476252" y="1323536"/>
            <a:ext cx="8507895" cy="618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algn="l"/>
            <a:r>
              <a:rPr lang="en-US" sz="2000" b="0" i="1" kern="0" dirty="0" err="1">
                <a:latin typeface="Bree Serif" panose="02000503040000020004" pitchFamily="50" charset="0"/>
              </a:rPr>
              <a:t>Tiến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hành</a:t>
            </a:r>
            <a:r>
              <a:rPr lang="en-US" sz="2000" b="0" i="1" kern="0" dirty="0">
                <a:latin typeface="Bree Serif" panose="02000503040000020004" pitchFamily="50" charset="0"/>
              </a:rPr>
              <a:t> training </a:t>
            </a:r>
            <a:r>
              <a:rPr lang="en-US" sz="2000" b="0" i="1" kern="0" dirty="0" err="1">
                <a:latin typeface="Bree Serif" panose="02000503040000020004" pitchFamily="50" charset="0"/>
              </a:rPr>
              <a:t>và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tính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iou</a:t>
            </a:r>
            <a:r>
              <a:rPr lang="en-US" sz="2000" b="0" i="1" kern="0" dirty="0">
                <a:latin typeface="Bree Serif" panose="02000503040000020004" pitchFamily="50" charset="0"/>
              </a:rPr>
              <a:t> metric </a:t>
            </a:r>
            <a:r>
              <a:rPr lang="en-US" sz="2000" b="0" i="1" kern="0" dirty="0" err="1">
                <a:latin typeface="Bree Serif" panose="02000503040000020004" pitchFamily="50" charset="0"/>
              </a:rPr>
              <a:t>để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quan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sát</a:t>
            </a:r>
            <a:r>
              <a:rPr lang="en-US" sz="2000" b="0" i="1" kern="0" dirty="0">
                <a:latin typeface="Bree Serif" panose="02000503040000020004" pitchFamily="50" charset="0"/>
              </a:rPr>
              <a:t>, </a:t>
            </a:r>
            <a:r>
              <a:rPr lang="en-US" sz="2000" b="0" i="1" kern="0" dirty="0" err="1">
                <a:latin typeface="Bree Serif" panose="02000503040000020004" pitchFamily="50" charset="0"/>
              </a:rPr>
              <a:t>iou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nhận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giá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trị</a:t>
            </a:r>
            <a:r>
              <a:rPr lang="en-US" sz="2000" b="0" i="1" kern="0" dirty="0">
                <a:latin typeface="Bree Serif" panose="02000503040000020004" pitchFamily="50" charset="0"/>
              </a:rPr>
              <a:t> [0-1] </a:t>
            </a:r>
            <a:r>
              <a:rPr lang="en-US" sz="2000" b="0" i="1" kern="0" dirty="0" err="1">
                <a:latin typeface="Bree Serif" panose="02000503040000020004" pitchFamily="50" charset="0"/>
              </a:rPr>
              <a:t>xấp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xỉ</a:t>
            </a:r>
            <a:r>
              <a:rPr lang="en-US" sz="2000" b="0" i="1" kern="0" dirty="0">
                <a:latin typeface="Bree Serif" panose="02000503040000020004" pitchFamily="50" charset="0"/>
              </a:rPr>
              <a:t> 1 </a:t>
            </a:r>
            <a:r>
              <a:rPr lang="en-US" sz="2000" b="0" i="1" kern="0" dirty="0" err="1">
                <a:latin typeface="Bree Serif" panose="02000503040000020004" pitchFamily="50" charset="0"/>
              </a:rPr>
              <a:t>là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tốt</a:t>
            </a:r>
            <a:endParaRPr lang="en-US" sz="2000" b="0" i="1" kern="0" dirty="0">
              <a:latin typeface="Bree Serif" panose="0200050304000002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43589-3B26-4851-BD32-71AA0415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28" y="2006464"/>
            <a:ext cx="9158287" cy="44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>
            <a:spLocks noGrp="1"/>
          </p:cNvSpPr>
          <p:nvPr>
            <p:ph type="title"/>
          </p:nvPr>
        </p:nvSpPr>
        <p:spPr>
          <a:xfrm>
            <a:off x="1754000" y="20256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/>
              <a:t>Tiến</a:t>
            </a:r>
            <a:r>
              <a:rPr lang="en-US" b="0" dirty="0"/>
              <a:t> </a:t>
            </a:r>
            <a:r>
              <a:rPr lang="en-US" b="0" dirty="0" err="1"/>
              <a:t>Hành</a:t>
            </a:r>
            <a:r>
              <a:rPr lang="en-US" b="0" dirty="0"/>
              <a:t> Training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21</a:t>
            </a:fld>
            <a:endParaRPr ker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1E48-C003-405F-8E1F-3503C96F7C3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sp>
        <p:nvSpPr>
          <p:cNvPr id="6" name="Google Shape;844;p23">
            <a:extLst>
              <a:ext uri="{FF2B5EF4-FFF2-40B4-BE49-F238E27FC236}">
                <a16:creationId xmlns:a16="http://schemas.microsoft.com/office/drawing/2014/main" id="{37F5834F-751E-4724-BCD4-B5E9E5E538BD}"/>
              </a:ext>
            </a:extLst>
          </p:cNvPr>
          <p:cNvSpPr txBox="1">
            <a:spLocks/>
          </p:cNvSpPr>
          <p:nvPr/>
        </p:nvSpPr>
        <p:spPr>
          <a:xfrm>
            <a:off x="1476252" y="1323536"/>
            <a:ext cx="8507895" cy="618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algn="l"/>
            <a:r>
              <a:rPr lang="en-US" sz="2000" b="0" i="1" kern="0" dirty="0" err="1">
                <a:latin typeface="Bree Serif" panose="02000503040000020004" pitchFamily="50" charset="0"/>
              </a:rPr>
              <a:t>Tiến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hành</a:t>
            </a:r>
            <a:r>
              <a:rPr lang="en-US" sz="2000" b="0" i="1" kern="0" dirty="0">
                <a:latin typeface="Bree Serif" panose="02000503040000020004" pitchFamily="50" charset="0"/>
              </a:rPr>
              <a:t> training </a:t>
            </a:r>
            <a:r>
              <a:rPr lang="en-US" sz="2000" b="0" i="1" kern="0" dirty="0" err="1">
                <a:latin typeface="Bree Serif" panose="02000503040000020004" pitchFamily="50" charset="0"/>
              </a:rPr>
              <a:t>và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tính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iou</a:t>
            </a:r>
            <a:r>
              <a:rPr lang="en-US" sz="2000" b="0" i="1" kern="0" dirty="0">
                <a:latin typeface="Bree Serif" panose="02000503040000020004" pitchFamily="50" charset="0"/>
              </a:rPr>
              <a:t> metric </a:t>
            </a:r>
            <a:r>
              <a:rPr lang="en-US" sz="2000" b="0" i="1" kern="0" dirty="0" err="1">
                <a:latin typeface="Bree Serif" panose="02000503040000020004" pitchFamily="50" charset="0"/>
              </a:rPr>
              <a:t>để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quan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sát</a:t>
            </a:r>
            <a:r>
              <a:rPr lang="en-US" sz="2000" b="0" i="1" kern="0" dirty="0">
                <a:latin typeface="Bree Serif" panose="02000503040000020004" pitchFamily="50" charset="0"/>
              </a:rPr>
              <a:t>, </a:t>
            </a:r>
            <a:r>
              <a:rPr lang="en-US" sz="2000" b="0" i="1" kern="0" dirty="0" err="1">
                <a:latin typeface="Bree Serif" panose="02000503040000020004" pitchFamily="50" charset="0"/>
              </a:rPr>
              <a:t>iou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nhận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giá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trị</a:t>
            </a:r>
            <a:r>
              <a:rPr lang="en-US" sz="2000" b="0" i="1" kern="0" dirty="0">
                <a:latin typeface="Bree Serif" panose="02000503040000020004" pitchFamily="50" charset="0"/>
              </a:rPr>
              <a:t> [0-1] </a:t>
            </a:r>
            <a:r>
              <a:rPr lang="en-US" sz="2000" b="0" i="1" kern="0" dirty="0" err="1">
                <a:latin typeface="Bree Serif" panose="02000503040000020004" pitchFamily="50" charset="0"/>
              </a:rPr>
              <a:t>xấp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xỉ</a:t>
            </a:r>
            <a:r>
              <a:rPr lang="en-US" sz="2000" b="0" i="1" kern="0" dirty="0">
                <a:latin typeface="Bree Serif" panose="02000503040000020004" pitchFamily="50" charset="0"/>
              </a:rPr>
              <a:t> 1 </a:t>
            </a:r>
            <a:r>
              <a:rPr lang="en-US" sz="2000" b="0" i="1" kern="0" dirty="0" err="1">
                <a:latin typeface="Bree Serif" panose="02000503040000020004" pitchFamily="50" charset="0"/>
              </a:rPr>
              <a:t>là</a:t>
            </a:r>
            <a:r>
              <a:rPr lang="en-US" sz="2000" b="0" i="1" kern="0" dirty="0">
                <a:latin typeface="Bree Serif" panose="02000503040000020004" pitchFamily="50" charset="0"/>
              </a:rPr>
              <a:t> </a:t>
            </a:r>
            <a:r>
              <a:rPr lang="en-US" sz="2000" b="0" i="1" kern="0" dirty="0" err="1">
                <a:latin typeface="Bree Serif" panose="02000503040000020004" pitchFamily="50" charset="0"/>
              </a:rPr>
              <a:t>tốt</a:t>
            </a:r>
            <a:endParaRPr lang="en-US" sz="2000" b="0" i="1" kern="0" dirty="0">
              <a:latin typeface="Bree Serif" panose="02000503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8EB04-E808-4418-9ECC-B8155AB1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27" y="2401797"/>
            <a:ext cx="9503545" cy="27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8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>
            <a:spLocks noGrp="1"/>
          </p:cNvSpPr>
          <p:nvPr>
            <p:ph type="title"/>
          </p:nvPr>
        </p:nvSpPr>
        <p:spPr>
          <a:xfrm>
            <a:off x="1754000" y="20256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bỏ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box d</a:t>
            </a:r>
            <a:r>
              <a:rPr lang="vi-VN" b="0" dirty="0"/>
              <a:t>ư</a:t>
            </a:r>
            <a:r>
              <a:rPr lang="en-US" b="0" dirty="0"/>
              <a:t> </a:t>
            </a:r>
            <a:r>
              <a:rPr lang="en-US" b="0" dirty="0" err="1"/>
              <a:t>thừa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display </a:t>
            </a:r>
            <a:r>
              <a:rPr lang="en-US" b="0" dirty="0" err="1"/>
              <a:t>kết</a:t>
            </a:r>
            <a:r>
              <a:rPr lang="en-US" b="0" dirty="0"/>
              <a:t> </a:t>
            </a:r>
            <a:r>
              <a:rPr lang="en-US" b="0" dirty="0" err="1"/>
              <a:t>quả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22</a:t>
            </a:fld>
            <a:endParaRPr ker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1E48-C003-405F-8E1F-3503C96F7C3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AAB6C-84E0-4B02-BDBD-0797A7F6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26" y="1792817"/>
            <a:ext cx="9244747" cy="28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>
            <a:spLocks noGrp="1"/>
          </p:cNvSpPr>
          <p:nvPr>
            <p:ph type="title"/>
          </p:nvPr>
        </p:nvSpPr>
        <p:spPr>
          <a:xfrm>
            <a:off x="1754000" y="202564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bỏ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box d</a:t>
            </a:r>
            <a:r>
              <a:rPr lang="vi-VN" b="0" dirty="0"/>
              <a:t>ư</a:t>
            </a:r>
            <a:r>
              <a:rPr lang="en-US" b="0" dirty="0"/>
              <a:t> </a:t>
            </a:r>
            <a:r>
              <a:rPr lang="en-US" b="0" dirty="0" err="1"/>
              <a:t>thừa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display </a:t>
            </a:r>
            <a:r>
              <a:rPr lang="en-US" b="0" dirty="0" err="1"/>
              <a:t>kết</a:t>
            </a:r>
            <a:r>
              <a:rPr lang="en-US" b="0" dirty="0"/>
              <a:t> </a:t>
            </a:r>
            <a:r>
              <a:rPr lang="en-US" b="0" dirty="0" err="1"/>
              <a:t>quả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23</a:t>
            </a:fld>
            <a:endParaRPr ker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1E48-C003-405F-8E1F-3503C96F7C32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DA309-8379-4BFD-BDA2-831E3837B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564217"/>
            <a:ext cx="5486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subTitle" idx="4294967295"/>
          </p:nvPr>
        </p:nvSpPr>
        <p:spPr>
          <a:xfrm>
            <a:off x="704212" y="98119"/>
            <a:ext cx="10363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dirty="0" err="1">
                <a:latin typeface="Bree Serif" panose="02000503040000020004" pitchFamily="50" charset="0"/>
              </a:rPr>
              <a:t>Một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số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kết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quả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24</a:t>
            </a:fld>
            <a:endParaRPr ker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8708F-E0DB-4E84-8945-2FD24CFE14A4}"/>
              </a:ext>
            </a:extLst>
          </p:cNvPr>
          <p:cNvSpPr/>
          <p:nvPr/>
        </p:nvSpPr>
        <p:spPr>
          <a:xfrm>
            <a:off x="109585" y="69224"/>
            <a:ext cx="121161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IV) K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ết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quả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02C54-5A51-498D-9211-3A42FFF6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" y="853857"/>
            <a:ext cx="2875778" cy="280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9493-6C5E-49C2-9BBB-4AA4E825E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12" y="838138"/>
            <a:ext cx="2857975" cy="2774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CF701-2C8C-4BEE-BB9B-44775FF6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54" y="845997"/>
            <a:ext cx="2857975" cy="2823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62C0F-B42F-480E-9B63-62D928FC7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84" y="3757968"/>
            <a:ext cx="2766973" cy="2743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54EA9-12B0-4F59-8077-2A42CC971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673" y="3786913"/>
            <a:ext cx="2706646" cy="2638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79743-F681-42F8-91CE-E5A6668CF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7335" y="3757968"/>
            <a:ext cx="2706646" cy="26881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subTitle" idx="4294967295"/>
          </p:nvPr>
        </p:nvSpPr>
        <p:spPr>
          <a:xfrm>
            <a:off x="548600" y="301659"/>
            <a:ext cx="10363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dirty="0" err="1">
                <a:latin typeface="Bree Serif" panose="02000503040000020004" pitchFamily="50" charset="0"/>
              </a:rPr>
              <a:t>Một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số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kết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quả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25</a:t>
            </a:fld>
            <a:endParaRPr ker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8708F-E0DB-4E84-8945-2FD24CFE14A4}"/>
              </a:ext>
            </a:extLst>
          </p:cNvPr>
          <p:cNvSpPr/>
          <p:nvPr/>
        </p:nvSpPr>
        <p:spPr>
          <a:xfrm>
            <a:off x="109585" y="69224"/>
            <a:ext cx="121161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IV) K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ết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quả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A7EC4-1EE4-49A0-B40F-59D259B5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4" y="1580494"/>
            <a:ext cx="3139545" cy="2996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A408CA-4C60-42FF-8048-29B122DAC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67" y="1604531"/>
            <a:ext cx="2982117" cy="3002719"/>
          </a:xfrm>
          <a:prstGeom prst="rect">
            <a:avLst/>
          </a:prstGeom>
        </p:spPr>
      </p:pic>
      <p:sp>
        <p:nvSpPr>
          <p:cNvPr id="5" name="AutoShape 2" descr="C:\Users\Nguyen Dinh Vinh\AppData\Local\Microsoft\Windows\INetCache\Content.MSO\ppt955D.tmp">
            <a:extLst>
              <a:ext uri="{FF2B5EF4-FFF2-40B4-BE49-F238E27FC236}">
                <a16:creationId xmlns:a16="http://schemas.microsoft.com/office/drawing/2014/main" id="{3A730A12-170D-4FDB-893F-702529263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C:\Users\Nguyen Dinh Vinh\AppData\Local\Microsoft\Windows\INetCache\Content.MSO\pptC344.tmp">
            <a:extLst>
              <a:ext uri="{FF2B5EF4-FFF2-40B4-BE49-F238E27FC236}">
                <a16:creationId xmlns:a16="http://schemas.microsoft.com/office/drawing/2014/main" id="{43439736-B6BA-4BEA-9179-1BB718DFF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6BE61-0754-45DC-86F4-F90EB909F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379" y="1611110"/>
            <a:ext cx="3060687" cy="30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4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8"/>
          <p:cNvSpPr txBox="1">
            <a:spLocks noGrp="1"/>
          </p:cNvSpPr>
          <p:nvPr>
            <p:ph type="title"/>
          </p:nvPr>
        </p:nvSpPr>
        <p:spPr>
          <a:xfrm>
            <a:off x="1637851" y="37341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dirty="0"/>
          </a:p>
        </p:txBody>
      </p:sp>
      <p:sp>
        <p:nvSpPr>
          <p:cNvPr id="903" name="Google Shape;903;p2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26</a:t>
            </a:fld>
            <a:endParaRPr kern="0"/>
          </a:p>
        </p:txBody>
      </p:sp>
      <p:cxnSp>
        <p:nvCxnSpPr>
          <p:cNvPr id="912" name="Google Shape;912;p28"/>
          <p:cNvCxnSpPr/>
          <p:nvPr/>
        </p:nvCxnSpPr>
        <p:spPr>
          <a:xfrm>
            <a:off x="6946451" y="5372400"/>
            <a:ext cx="1715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" name="Google Shape;813;p19">
            <a:extLst>
              <a:ext uri="{FF2B5EF4-FFF2-40B4-BE49-F238E27FC236}">
                <a16:creationId xmlns:a16="http://schemas.microsoft.com/office/drawing/2014/main" id="{BFADD71C-9600-4CB4-9DF5-7B9DE23EEFFA}"/>
              </a:ext>
            </a:extLst>
          </p:cNvPr>
          <p:cNvSpPr txBox="1">
            <a:spLocks/>
          </p:cNvSpPr>
          <p:nvPr/>
        </p:nvSpPr>
        <p:spPr>
          <a:xfrm>
            <a:off x="1819842" y="1665649"/>
            <a:ext cx="9283916" cy="4494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spcBef>
                <a:spcPts val="800"/>
              </a:spcBef>
            </a:pPr>
            <a:endParaRPr lang="en-IN" sz="2133" b="1" kern="0" dirty="0">
              <a:solidFill>
                <a:srgbClr val="FFFFFF"/>
              </a:solidFill>
              <a:latin typeface="Bree Serif" panose="02000503040000020004" pitchFamily="50" charset="0"/>
            </a:endParaRPr>
          </a:p>
        </p:txBody>
      </p:sp>
      <p:sp>
        <p:nvSpPr>
          <p:cNvPr id="7" name="Google Shape;902;p28">
            <a:extLst>
              <a:ext uri="{FF2B5EF4-FFF2-40B4-BE49-F238E27FC236}">
                <a16:creationId xmlns:a16="http://schemas.microsoft.com/office/drawing/2014/main" id="{668E1165-6191-4B29-89B8-E527034A01E6}"/>
              </a:ext>
            </a:extLst>
          </p:cNvPr>
          <p:cNvSpPr txBox="1">
            <a:spLocks/>
          </p:cNvSpPr>
          <p:nvPr/>
        </p:nvSpPr>
        <p:spPr>
          <a:xfrm>
            <a:off x="1388200" y="3194846"/>
            <a:ext cx="8684000" cy="136797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algn="l"/>
            <a:r>
              <a:rPr lang="en-US" sz="2000" b="0" kern="0" dirty="0" err="1"/>
              <a:t>Tài</a:t>
            </a:r>
            <a:r>
              <a:rPr lang="en-US" sz="2000" b="0" kern="0" dirty="0"/>
              <a:t> </a:t>
            </a:r>
            <a:r>
              <a:rPr lang="en-US" sz="2000" b="0" kern="0" dirty="0" err="1"/>
              <a:t>liệu</a:t>
            </a:r>
            <a:r>
              <a:rPr lang="en-US" sz="2000" b="0" kern="0" dirty="0"/>
              <a:t> </a:t>
            </a:r>
            <a:r>
              <a:rPr lang="en-US" sz="2000" b="0" kern="0" dirty="0" err="1"/>
              <a:t>tham</a:t>
            </a:r>
            <a:r>
              <a:rPr lang="en-US" sz="2000" b="0" kern="0" dirty="0"/>
              <a:t> </a:t>
            </a:r>
            <a:r>
              <a:rPr lang="en-US" sz="2000" b="0" kern="0" dirty="0" err="1"/>
              <a:t>khảo</a:t>
            </a:r>
            <a:r>
              <a:rPr lang="en-US" sz="2000" b="0" kern="0" dirty="0"/>
              <a:t>:</a:t>
            </a:r>
          </a:p>
          <a:p>
            <a:pPr algn="l"/>
            <a:r>
              <a:rPr lang="en-GB" sz="2000" dirty="0">
                <a:hlinkClick r:id="rId3"/>
              </a:rPr>
              <a:t>https://pbcquoc.github.io/yolo/</a:t>
            </a:r>
            <a:endParaRPr lang="en-GB" sz="2000" dirty="0"/>
          </a:p>
          <a:p>
            <a:pPr algn="l"/>
            <a:r>
              <a:rPr lang="en-GB" sz="2000" dirty="0">
                <a:hlinkClick r:id="rId4"/>
              </a:rPr>
              <a:t>https://github.com/llSourcell/YOLO_Object_Detection/blob/master/YOLO%20Object%20Detection.ipynb</a:t>
            </a:r>
            <a:endParaRPr lang="en-GB" sz="2000" dirty="0"/>
          </a:p>
          <a:p>
            <a:pPr algn="l"/>
            <a:endParaRPr lang="vi-VN" sz="2000" b="0" kern="0" dirty="0"/>
          </a:p>
        </p:txBody>
      </p:sp>
    </p:spTree>
    <p:extLst>
      <p:ext uri="{BB962C8B-B14F-4D97-AF65-F5344CB8AC3E}">
        <p14:creationId xmlns:p14="http://schemas.microsoft.com/office/powerpoint/2010/main" val="39695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>
            <a:spLocks noGrp="1"/>
          </p:cNvSpPr>
          <p:nvPr>
            <p:ph type="title"/>
          </p:nvPr>
        </p:nvSpPr>
        <p:spPr>
          <a:xfrm>
            <a:off x="1686192" y="1193946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Bree Serif" panose="02000503040000020004" pitchFamily="50" charset="0"/>
              </a:rPr>
              <a:t>GUN DETECTOR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759" name="Google Shape;759;p13"/>
          <p:cNvSpPr txBox="1">
            <a:spLocks noGrp="1"/>
          </p:cNvSpPr>
          <p:nvPr>
            <p:ph type="body" idx="1"/>
          </p:nvPr>
        </p:nvSpPr>
        <p:spPr>
          <a:xfrm>
            <a:off x="2142012" y="2854100"/>
            <a:ext cx="7907975" cy="24141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Bree Serif" panose="02000503040000020004" pitchFamily="50" charset="0"/>
              </a:rPr>
              <a:t>Xây</a:t>
            </a:r>
            <a:r>
              <a:rPr lang="en-US" sz="1600" dirty="0">
                <a:latin typeface="Bree Serif" panose="02000503040000020004" pitchFamily="50" charset="0"/>
              </a:rPr>
              <a:t>  </a:t>
            </a:r>
            <a:r>
              <a:rPr lang="en-US" sz="1600" dirty="0" err="1">
                <a:latin typeface="Bree Serif" panose="02000503040000020004" pitchFamily="50" charset="0"/>
              </a:rPr>
              <a:t>dựng</a:t>
            </a:r>
            <a:r>
              <a:rPr lang="en-US" sz="1600" dirty="0">
                <a:latin typeface="Bree Serif" panose="02000503040000020004" pitchFamily="50" charset="0"/>
              </a:rPr>
              <a:t> 1 </a:t>
            </a:r>
            <a:r>
              <a:rPr lang="en-US" sz="1600" dirty="0" err="1">
                <a:latin typeface="Bree Serif" panose="02000503040000020004" pitchFamily="50" charset="0"/>
              </a:rPr>
              <a:t>mô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hình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phát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hiện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súng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dựa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trên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mô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hình</a:t>
            </a:r>
            <a:r>
              <a:rPr lang="en-US" sz="1600" dirty="0">
                <a:latin typeface="Bree Serif" panose="02000503040000020004" pitchFamily="50" charset="0"/>
              </a:rPr>
              <a:t> yolo, </a:t>
            </a:r>
            <a:r>
              <a:rPr lang="en-US" sz="1600" dirty="0" err="1">
                <a:latin typeface="Bree Serif" panose="02000503040000020004" pitchFamily="50" charset="0"/>
              </a:rPr>
              <a:t>một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trong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những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phương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pháp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tốt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nhất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và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nhanh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nhất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hiện</a:t>
            </a:r>
            <a:r>
              <a:rPr lang="en-US" sz="1600" dirty="0">
                <a:latin typeface="Bree Serif" panose="02000503040000020004" pitchFamily="50" charset="0"/>
              </a:rPr>
              <a:t> nay(real-time) </a:t>
            </a:r>
            <a:r>
              <a:rPr lang="en-US" sz="1600" dirty="0" err="1">
                <a:latin typeface="Bree Serif" panose="02000503040000020004" pitchFamily="50" charset="0"/>
              </a:rPr>
              <a:t>thậm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chí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có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thể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chạy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tốt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trên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những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thiết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bị</a:t>
            </a:r>
            <a:r>
              <a:rPr lang="en-US" sz="1600" dirty="0">
                <a:latin typeface="Bree Serif" panose="02000503040000020004" pitchFamily="50" charset="0"/>
              </a:rPr>
              <a:t> IOT </a:t>
            </a:r>
            <a:r>
              <a:rPr lang="en-US" sz="1600" dirty="0" err="1">
                <a:latin typeface="Bree Serif" panose="02000503040000020004" pitchFamily="50" charset="0"/>
              </a:rPr>
              <a:t>có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cấu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hình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yếu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như</a:t>
            </a:r>
            <a:r>
              <a:rPr lang="en-US" sz="1600" dirty="0">
                <a:latin typeface="Bree Serif" panose="02000503040000020004" pitchFamily="50" charset="0"/>
              </a:rPr>
              <a:t> raspberry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latin typeface="Bree Serif" panose="02000503040000020004" pitchFamily="50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Bree Serif" panose="02000503040000020004" pitchFamily="50" charset="0"/>
              </a:rPr>
              <a:t>Dữ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liệu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gồm</a:t>
            </a:r>
            <a:r>
              <a:rPr lang="en-US" sz="1600" dirty="0">
                <a:latin typeface="Bree Serif" panose="02000503040000020004" pitchFamily="50" charset="0"/>
              </a:rPr>
              <a:t> 3000 </a:t>
            </a:r>
            <a:r>
              <a:rPr lang="en-US" sz="1600" dirty="0" err="1">
                <a:latin typeface="Bree Serif" panose="02000503040000020004" pitchFamily="50" charset="0"/>
              </a:rPr>
              <a:t>ảnh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súng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ống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có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kích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thước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khác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nhau</a:t>
            </a:r>
            <a:r>
              <a:rPr lang="en-US" sz="1600" dirty="0">
                <a:latin typeface="Bree Serif" panose="02000503040000020004" pitchFamily="50" charset="0"/>
              </a:rPr>
              <a:t>, </a:t>
            </a:r>
            <a:r>
              <a:rPr lang="en-US" sz="1600" dirty="0" err="1">
                <a:latin typeface="Bree Serif" panose="02000503040000020004" pitchFamily="50" charset="0"/>
              </a:rPr>
              <a:t>đã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được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gán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  <a:r>
              <a:rPr lang="en-US" sz="1600" dirty="0" err="1">
                <a:latin typeface="Bree Serif" panose="02000503040000020004" pitchFamily="50" charset="0"/>
              </a:rPr>
              <a:t>nhãn</a:t>
            </a:r>
            <a:r>
              <a:rPr lang="en-US" sz="1600" dirty="0">
                <a:latin typeface="Bree Serif" panose="02000503040000020004" pitchFamily="50" charset="0"/>
              </a:rPr>
              <a:t> </a:t>
            </a:r>
          </a:p>
        </p:txBody>
      </p:sp>
      <p:sp>
        <p:nvSpPr>
          <p:cNvPr id="761" name="Google Shape;761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3</a:t>
            </a:fld>
            <a:endParaRPr sz="2000" b="1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E6EDC-8BBF-470C-82C7-AF517A2C4B19}"/>
              </a:ext>
            </a:extLst>
          </p:cNvPr>
          <p:cNvSpPr/>
          <p:nvPr/>
        </p:nvSpPr>
        <p:spPr>
          <a:xfrm>
            <a:off x="219282" y="58509"/>
            <a:ext cx="198842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Giới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thiệu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đề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tài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13834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80BD1-3F32-4E10-83CB-F29D8F2893C3}"/>
              </a:ext>
            </a:extLst>
          </p:cNvPr>
          <p:cNvSpPr txBox="1"/>
          <p:nvPr/>
        </p:nvSpPr>
        <p:spPr>
          <a:xfrm>
            <a:off x="3159952" y="440667"/>
            <a:ext cx="618434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5333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C3F00-FE0B-4F8F-8E63-8240AAC22577}"/>
              </a:ext>
            </a:extLst>
          </p:cNvPr>
          <p:cNvSpPr/>
          <p:nvPr/>
        </p:nvSpPr>
        <p:spPr>
          <a:xfrm>
            <a:off x="304740" y="1743355"/>
            <a:ext cx="158896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>
                <a:solidFill>
                  <a:srgbClr val="FFFFFF"/>
                </a:solidFill>
                <a:latin typeface="Arial"/>
                <a:sym typeface="Arial"/>
              </a:rPr>
              <a:t>1.Tiền </a:t>
            </a:r>
            <a:r>
              <a:rPr lang="en-IN" sz="1867" kern="0" dirty="0" err="1">
                <a:solidFill>
                  <a:srgbClr val="FFFFFF"/>
                </a:solidFill>
                <a:latin typeface="Arial"/>
                <a:sym typeface="Arial"/>
              </a:rPr>
              <a:t>xử</a:t>
            </a:r>
            <a:r>
              <a:rPr lang="en-IN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latin typeface="Arial"/>
                <a:sym typeface="Arial"/>
              </a:rPr>
              <a:t>lý</a:t>
            </a:r>
            <a:r>
              <a:rPr lang="en-IN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latin typeface="Arial"/>
                <a:sym typeface="Arial"/>
              </a:rPr>
              <a:t>dữ</a:t>
            </a:r>
            <a:r>
              <a:rPr lang="en-IN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latin typeface="Arial"/>
                <a:sym typeface="Arial"/>
              </a:rPr>
              <a:t>liệu</a:t>
            </a:r>
            <a:endParaRPr lang="en-IN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B23C3-4C94-44E5-B914-3E7C0E893EE6}"/>
              </a:ext>
            </a:extLst>
          </p:cNvPr>
          <p:cNvSpPr/>
          <p:nvPr/>
        </p:nvSpPr>
        <p:spPr>
          <a:xfrm>
            <a:off x="3159952" y="1743356"/>
            <a:ext cx="2694574" cy="122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sym typeface="Arial"/>
              </a:rPr>
              <a:t>Chia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dữ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liệu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thành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tập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train, test, validate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có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tỉ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sym typeface="Arial"/>
              </a:rPr>
              <a:t>lệ</a:t>
            </a:r>
            <a:r>
              <a:rPr lang="en-US" sz="1867" kern="0" dirty="0">
                <a:solidFill>
                  <a:srgbClr val="FFFFFF"/>
                </a:solidFill>
                <a:sym typeface="Arial"/>
              </a:rPr>
              <a:t> 70:20:10</a:t>
            </a:r>
            <a:endParaRPr lang="en-IN" sz="1867" kern="0" dirty="0">
              <a:solidFill>
                <a:srgbClr val="FFFFFF"/>
              </a:solidFill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IN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84399-E80A-4378-8978-B626B08C74BA}"/>
              </a:ext>
            </a:extLst>
          </p:cNvPr>
          <p:cNvSpPr/>
          <p:nvPr/>
        </p:nvSpPr>
        <p:spPr>
          <a:xfrm>
            <a:off x="7246472" y="1794067"/>
            <a:ext cx="3909389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Xây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dựng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mô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hình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CNN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dựa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trên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args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</a:t>
            </a:r>
            <a:r>
              <a:rPr lang="en-IN" sz="1867" kern="0" dirty="0" err="1">
                <a:solidFill>
                  <a:srgbClr val="FFFFFF"/>
                </a:solidFill>
                <a:sym typeface="Arial"/>
              </a:rPr>
              <a:t>của</a:t>
            </a:r>
            <a:r>
              <a:rPr lang="en-IN" sz="1867" kern="0" dirty="0">
                <a:solidFill>
                  <a:srgbClr val="FFFFFF"/>
                </a:solidFill>
                <a:sym typeface="Arial"/>
              </a:rPr>
              <a:t> VGG16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E6216-C45C-49EE-880E-B6CC53CE1496}"/>
              </a:ext>
            </a:extLst>
          </p:cNvPr>
          <p:cNvSpPr/>
          <p:nvPr/>
        </p:nvSpPr>
        <p:spPr>
          <a:xfrm>
            <a:off x="7939430" y="4055481"/>
            <a:ext cx="2809737" cy="155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Xây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dựng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hàm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cần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thiết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để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training: IOU,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hàm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LOSS</a:t>
            </a:r>
            <a:endParaRPr lang="en-IN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CE4C3-7EB2-418E-8C0F-0BC330266578}"/>
              </a:ext>
            </a:extLst>
          </p:cNvPr>
          <p:cNvSpPr/>
          <p:nvPr/>
        </p:nvSpPr>
        <p:spPr>
          <a:xfrm>
            <a:off x="4763394" y="4055480"/>
            <a:ext cx="2070810" cy="155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Tiến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hành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feat forward, back propagation</a:t>
            </a:r>
            <a:endParaRPr lang="en-IN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8DC7099-7964-4991-AC08-F792B6F8DDFC}"/>
              </a:ext>
            </a:extLst>
          </p:cNvPr>
          <p:cNvSpPr/>
          <p:nvPr/>
        </p:nvSpPr>
        <p:spPr>
          <a:xfrm>
            <a:off x="5997494" y="2127989"/>
            <a:ext cx="1016000" cy="309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9DBEA79-5ACF-4944-A063-B953415204DD}"/>
              </a:ext>
            </a:extLst>
          </p:cNvPr>
          <p:cNvSpPr/>
          <p:nvPr/>
        </p:nvSpPr>
        <p:spPr>
          <a:xfrm>
            <a:off x="9201167" y="3272713"/>
            <a:ext cx="286264" cy="535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9A17D83C-212A-41B2-8BE2-165B3E0F3146}"/>
              </a:ext>
            </a:extLst>
          </p:cNvPr>
          <p:cNvSpPr/>
          <p:nvPr/>
        </p:nvSpPr>
        <p:spPr>
          <a:xfrm>
            <a:off x="6923421" y="4752884"/>
            <a:ext cx="837575" cy="225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855DBD3-AA40-4E22-9F34-CDF15895A157}"/>
              </a:ext>
            </a:extLst>
          </p:cNvPr>
          <p:cNvSpPr/>
          <p:nvPr/>
        </p:nvSpPr>
        <p:spPr>
          <a:xfrm>
            <a:off x="1983028" y="2084239"/>
            <a:ext cx="1033956" cy="351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Google Shape;761;p13">
            <a:extLst>
              <a:ext uri="{FF2B5EF4-FFF2-40B4-BE49-F238E27FC236}">
                <a16:creationId xmlns:a16="http://schemas.microsoft.com/office/drawing/2014/main" id="{E7274798-F4BD-4200-B4E7-6351F7251E8B}"/>
              </a:ext>
            </a:extLst>
          </p:cNvPr>
          <p:cNvSpPr txBox="1">
            <a:spLocks/>
          </p:cNvSpPr>
          <p:nvPr/>
        </p:nvSpPr>
        <p:spPr>
          <a:xfrm>
            <a:off x="6096000" y="6333200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 smtClean="0">
                <a:solidFill>
                  <a:schemeClr val="bg1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sz="2000" b="1" kern="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142D9-A728-4355-AC13-A5B8D324B6E7}"/>
              </a:ext>
            </a:extLst>
          </p:cNvPr>
          <p:cNvSpPr/>
          <p:nvPr/>
        </p:nvSpPr>
        <p:spPr>
          <a:xfrm>
            <a:off x="548639" y="156299"/>
            <a:ext cx="158896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FrameWord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6FE0A27-A1D2-44C7-B922-0541CF9DFA87}"/>
              </a:ext>
            </a:extLst>
          </p:cNvPr>
          <p:cNvSpPr/>
          <p:nvPr/>
        </p:nvSpPr>
        <p:spPr>
          <a:xfrm>
            <a:off x="3747385" y="4722418"/>
            <a:ext cx="837575" cy="225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IN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A9AFC-AD83-4CA2-AD9C-E56296174EED}"/>
              </a:ext>
            </a:extLst>
          </p:cNvPr>
          <p:cNvSpPr/>
          <p:nvPr/>
        </p:nvSpPr>
        <p:spPr>
          <a:xfrm>
            <a:off x="1464601" y="4046306"/>
            <a:ext cx="2070810" cy="180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FFFFFF"/>
                </a:solidFill>
                <a:latin typeface="Arial"/>
                <a:sym typeface="Arial"/>
              </a:rPr>
              <a:t>Dùng</a:t>
            </a:r>
            <a:r>
              <a:rPr lang="en-US" sz="1867" kern="0" dirty="0">
                <a:solidFill>
                  <a:srgbClr val="FFFFFF"/>
                </a:solidFill>
                <a:latin typeface="Arial"/>
                <a:sym typeface="Arial"/>
              </a:rPr>
              <a:t> </a:t>
            </a:r>
            <a:r>
              <a:rPr lang="en-GB" dirty="0"/>
              <a:t>Non-maximum suppression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bỏ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box </a:t>
            </a:r>
            <a:r>
              <a:rPr lang="en-GB" dirty="0" err="1"/>
              <a:t>dư</a:t>
            </a:r>
            <a:r>
              <a:rPr lang="en-GB" dirty="0"/>
              <a:t> </a:t>
            </a:r>
            <a:r>
              <a:rPr lang="en-GB" dirty="0" err="1"/>
              <a:t>thừa</a:t>
            </a:r>
            <a:r>
              <a:rPr lang="en-GB" dirty="0"/>
              <a:t> </a:t>
            </a:r>
            <a:r>
              <a:rPr lang="en-GB" dirty="0" err="1"/>
              <a:t>rồi</a:t>
            </a:r>
            <a:r>
              <a:rPr lang="en-GB" dirty="0"/>
              <a:t> display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endParaRPr lang="en-IN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4" grpId="0" animBg="1"/>
      <p:bldP spid="25" grpId="0" animBg="1"/>
      <p:bldP spid="26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ctrTitle" idx="4294967295"/>
          </p:nvPr>
        </p:nvSpPr>
        <p:spPr>
          <a:xfrm>
            <a:off x="2639031" y="235612"/>
            <a:ext cx="6932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6400" dirty="0" err="1">
                <a:latin typeface="Bree Serif" panose="02000503040000020004" pitchFamily="50" charset="0"/>
              </a:rPr>
              <a:t>Tiền</a:t>
            </a:r>
            <a:r>
              <a:rPr lang="en-IN" sz="6400" dirty="0">
                <a:latin typeface="Bree Serif" panose="02000503040000020004" pitchFamily="50" charset="0"/>
              </a:rPr>
              <a:t> x</a:t>
            </a:r>
            <a:r>
              <a:rPr lang="en-US" sz="6400" dirty="0">
                <a:latin typeface="Bree Serif" panose="02000503040000020004" pitchFamily="50" charset="0"/>
              </a:rPr>
              <a:t>ử </a:t>
            </a:r>
            <a:r>
              <a:rPr lang="en-US" sz="6400" dirty="0" err="1">
                <a:latin typeface="Bree Serif" panose="02000503040000020004" pitchFamily="50" charset="0"/>
              </a:rPr>
              <a:t>lý</a:t>
            </a:r>
            <a:r>
              <a:rPr lang="en-US" sz="6400" dirty="0">
                <a:latin typeface="Bree Serif" panose="02000503040000020004" pitchFamily="50" charset="0"/>
              </a:rPr>
              <a:t> </a:t>
            </a:r>
            <a:r>
              <a:rPr lang="en-US" sz="6400" dirty="0" err="1">
                <a:latin typeface="Bree Serif" panose="02000503040000020004" pitchFamily="50" charset="0"/>
              </a:rPr>
              <a:t>dữ</a:t>
            </a:r>
            <a:r>
              <a:rPr lang="en-US" sz="6400" dirty="0">
                <a:latin typeface="Bree Serif" panose="02000503040000020004" pitchFamily="50" charset="0"/>
              </a:rPr>
              <a:t> </a:t>
            </a:r>
            <a:r>
              <a:rPr lang="en-US" sz="6400" dirty="0" err="1">
                <a:latin typeface="Bree Serif" panose="02000503040000020004" pitchFamily="50" charset="0"/>
              </a:rPr>
              <a:t>liệu</a:t>
            </a:r>
            <a:endParaRPr sz="6400" dirty="0">
              <a:latin typeface="Bree Serif" panose="02000503040000020004" pitchFamily="50" charset="0"/>
            </a:endParaRPr>
          </a:p>
        </p:txBody>
      </p:sp>
      <p:sp>
        <p:nvSpPr>
          <p:cNvPr id="794" name="Google Shape;794;p18"/>
          <p:cNvSpPr txBox="1">
            <a:spLocks noGrp="1"/>
          </p:cNvSpPr>
          <p:nvPr>
            <p:ph type="subTitle" idx="4294967295"/>
          </p:nvPr>
        </p:nvSpPr>
        <p:spPr>
          <a:xfrm>
            <a:off x="2556345" y="1977715"/>
            <a:ext cx="8197956" cy="1226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2667" dirty="0">
                <a:latin typeface="Bree Serif" panose="02000503040000020004" pitchFamily="50" charset="0"/>
              </a:rPr>
              <a:t>resize </a:t>
            </a:r>
            <a:r>
              <a:rPr lang="en-US" sz="2667" dirty="0" err="1">
                <a:latin typeface="Bree Serif" panose="02000503040000020004" pitchFamily="50" charset="0"/>
              </a:rPr>
              <a:t>ảnh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về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đúng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kích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thước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mà</a:t>
            </a:r>
            <a:r>
              <a:rPr lang="en-US" sz="2667" dirty="0">
                <a:latin typeface="Bree Serif" panose="02000503040000020004" pitchFamily="50" charset="0"/>
              </a:rPr>
              <a:t> model </a:t>
            </a:r>
            <a:r>
              <a:rPr lang="en-US" sz="2667" dirty="0" err="1">
                <a:latin typeface="Bree Serif" panose="02000503040000020004" pitchFamily="50" charset="0"/>
              </a:rPr>
              <a:t>cần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là</a:t>
            </a:r>
            <a:r>
              <a:rPr lang="en-US" sz="2667" dirty="0">
                <a:latin typeface="Bree Serif" panose="02000503040000020004" pitchFamily="50" charset="0"/>
              </a:rPr>
              <a:t> (224,224) </a:t>
            </a:r>
            <a:r>
              <a:rPr lang="en-US" sz="2667" dirty="0" err="1">
                <a:latin typeface="Bree Serif" panose="02000503040000020004" pitchFamily="50" charset="0"/>
              </a:rPr>
              <a:t>rồi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tiến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hành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gán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nhãn</a:t>
            </a:r>
            <a:r>
              <a:rPr lang="en-US" sz="2667" dirty="0">
                <a:latin typeface="Bree Serif" panose="02000503040000020004" pitchFamily="50" charset="0"/>
              </a:rPr>
              <a:t> </a:t>
            </a:r>
            <a:r>
              <a:rPr lang="en-US" sz="2667" dirty="0" err="1">
                <a:latin typeface="Bree Serif" panose="02000503040000020004" pitchFamily="50" charset="0"/>
              </a:rPr>
              <a:t>bằng</a:t>
            </a:r>
            <a:r>
              <a:rPr lang="en-US" sz="2667" dirty="0">
                <a:latin typeface="Bree Serif" panose="02000503040000020004" pitchFamily="50" charset="0"/>
              </a:rPr>
              <a:t> tool </a:t>
            </a:r>
            <a:r>
              <a:rPr lang="en-US" sz="2667" dirty="0" err="1">
                <a:latin typeface="Bree Serif" panose="02000503040000020004" pitchFamily="50" charset="0"/>
              </a:rPr>
              <a:t>labelimg</a:t>
            </a:r>
            <a:endParaRPr lang="en-US" sz="2667" dirty="0">
              <a:latin typeface="Bree Serif" panose="02000503040000020004" pitchFamily="50" charset="0"/>
            </a:endParaRPr>
          </a:p>
        </p:txBody>
      </p:sp>
      <p:grpSp>
        <p:nvGrpSpPr>
          <p:cNvPr id="799" name="Google Shape;799;p18"/>
          <p:cNvGrpSpPr/>
          <p:nvPr/>
        </p:nvGrpSpPr>
        <p:grpSpPr>
          <a:xfrm rot="1056887">
            <a:off x="326088" y="866205"/>
            <a:ext cx="1066833" cy="1066932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10646266" y="426942"/>
            <a:ext cx="523669" cy="500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5730200" y="6399637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5</a:t>
            </a:fld>
            <a:endParaRPr sz="2000" b="1" kern="0" dirty="0"/>
          </a:p>
        </p:txBody>
      </p:sp>
      <p:sp>
        <p:nvSpPr>
          <p:cNvPr id="18" name="Google Shape;794;p18">
            <a:extLst>
              <a:ext uri="{FF2B5EF4-FFF2-40B4-BE49-F238E27FC236}">
                <a16:creationId xmlns:a16="http://schemas.microsoft.com/office/drawing/2014/main" id="{E6C7E11A-E492-4B29-823F-C295001185C9}"/>
              </a:ext>
            </a:extLst>
          </p:cNvPr>
          <p:cNvSpPr txBox="1">
            <a:spLocks/>
          </p:cNvSpPr>
          <p:nvPr/>
        </p:nvSpPr>
        <p:spPr>
          <a:xfrm>
            <a:off x="2439069" y="3609803"/>
            <a:ext cx="8197956" cy="154888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598" indent="0" defTabSz="1219170">
              <a:spcBef>
                <a:spcPts val="800"/>
              </a:spcBef>
              <a:buNone/>
            </a:pPr>
            <a:r>
              <a:rPr lang="en-US" dirty="0"/>
              <a:t>Load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Do Yolo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Grid </a:t>
            </a:r>
            <a:r>
              <a:rPr lang="en-US" dirty="0" err="1"/>
              <a:t>Sytem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ô </a:t>
            </a:r>
            <a:r>
              <a:rPr lang="en-US" dirty="0" err="1"/>
              <a:t>vuông</a:t>
            </a:r>
            <a:r>
              <a:rPr lang="en-US" dirty="0"/>
              <a:t> 7x7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vector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en-IN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07721-BD6B-41BD-9B77-7D059FE0F6BE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build="p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ctrTitle" idx="4294967295"/>
          </p:nvPr>
        </p:nvSpPr>
        <p:spPr>
          <a:xfrm>
            <a:off x="2639031" y="235612"/>
            <a:ext cx="6932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6400" dirty="0" err="1">
                <a:latin typeface="Bree Serif" panose="02000503040000020004" pitchFamily="50" charset="0"/>
              </a:rPr>
              <a:t>Tiền</a:t>
            </a:r>
            <a:r>
              <a:rPr lang="en-IN" sz="6400" dirty="0">
                <a:latin typeface="Bree Serif" panose="02000503040000020004" pitchFamily="50" charset="0"/>
              </a:rPr>
              <a:t> x</a:t>
            </a:r>
            <a:r>
              <a:rPr lang="en-US" sz="6400" dirty="0">
                <a:latin typeface="Bree Serif" panose="02000503040000020004" pitchFamily="50" charset="0"/>
              </a:rPr>
              <a:t>ử </a:t>
            </a:r>
            <a:r>
              <a:rPr lang="en-US" sz="6400" dirty="0" err="1">
                <a:latin typeface="Bree Serif" panose="02000503040000020004" pitchFamily="50" charset="0"/>
              </a:rPr>
              <a:t>lý</a:t>
            </a:r>
            <a:r>
              <a:rPr lang="en-US" sz="6400" dirty="0">
                <a:latin typeface="Bree Serif" panose="02000503040000020004" pitchFamily="50" charset="0"/>
              </a:rPr>
              <a:t> </a:t>
            </a:r>
            <a:r>
              <a:rPr lang="en-US" sz="6400" dirty="0" err="1">
                <a:latin typeface="Bree Serif" panose="02000503040000020004" pitchFamily="50" charset="0"/>
              </a:rPr>
              <a:t>dữ</a:t>
            </a:r>
            <a:r>
              <a:rPr lang="en-US" sz="6400" dirty="0">
                <a:latin typeface="Bree Serif" panose="02000503040000020004" pitchFamily="50" charset="0"/>
              </a:rPr>
              <a:t> </a:t>
            </a:r>
            <a:r>
              <a:rPr lang="en-US" sz="6400" dirty="0" err="1">
                <a:latin typeface="Bree Serif" panose="02000503040000020004" pitchFamily="50" charset="0"/>
              </a:rPr>
              <a:t>liệu</a:t>
            </a:r>
            <a:endParaRPr sz="6400" dirty="0">
              <a:latin typeface="Bree Serif" panose="02000503040000020004" pitchFamily="50" charset="0"/>
            </a:endParaRPr>
          </a:p>
        </p:txBody>
      </p:sp>
      <p:grpSp>
        <p:nvGrpSpPr>
          <p:cNvPr id="799" name="Google Shape;799;p18"/>
          <p:cNvGrpSpPr/>
          <p:nvPr/>
        </p:nvGrpSpPr>
        <p:grpSpPr>
          <a:xfrm rot="1056887">
            <a:off x="326088" y="866205"/>
            <a:ext cx="1066833" cy="1066932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10646266" y="426942"/>
            <a:ext cx="523669" cy="500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5730200" y="6399637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6</a:t>
            </a:fld>
            <a:endParaRPr sz="2000" b="1" kern="0" dirty="0"/>
          </a:p>
        </p:txBody>
      </p:sp>
      <p:sp>
        <p:nvSpPr>
          <p:cNvPr id="18" name="Google Shape;794;p18">
            <a:extLst>
              <a:ext uri="{FF2B5EF4-FFF2-40B4-BE49-F238E27FC236}">
                <a16:creationId xmlns:a16="http://schemas.microsoft.com/office/drawing/2014/main" id="{E6C7E11A-E492-4B29-823F-C295001185C9}"/>
              </a:ext>
            </a:extLst>
          </p:cNvPr>
          <p:cNvSpPr txBox="1">
            <a:spLocks/>
          </p:cNvSpPr>
          <p:nvPr/>
        </p:nvSpPr>
        <p:spPr>
          <a:xfrm>
            <a:off x="189663" y="3314802"/>
            <a:ext cx="6762860" cy="247981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 err="1"/>
              <a:t>Obj</a:t>
            </a:r>
            <a:r>
              <a:rPr lang="en-IN" sz="2000" kern="0" dirty="0"/>
              <a:t>: ô </a:t>
            </a:r>
            <a:r>
              <a:rPr lang="en-IN" sz="2000" kern="0" dirty="0" err="1"/>
              <a:t>vuông</a:t>
            </a:r>
            <a:r>
              <a:rPr lang="en-IN" sz="2000" kern="0" dirty="0"/>
              <a:t> </a:t>
            </a:r>
            <a:r>
              <a:rPr lang="en-IN" sz="2000" kern="0" dirty="0" err="1"/>
              <a:t>có</a:t>
            </a:r>
            <a:r>
              <a:rPr lang="en-IN" sz="2000" kern="0" dirty="0"/>
              <a:t> </a:t>
            </a:r>
            <a:r>
              <a:rPr lang="en-IN" sz="2000" kern="0" dirty="0" err="1"/>
              <a:t>chứa</a:t>
            </a:r>
            <a:r>
              <a:rPr lang="en-IN" sz="2000" kern="0" dirty="0"/>
              <a:t> </a:t>
            </a:r>
            <a:r>
              <a:rPr lang="en-IN" sz="2000" kern="0" dirty="0" err="1"/>
              <a:t>đối</a:t>
            </a:r>
            <a:r>
              <a:rPr lang="en-IN" sz="2000" kern="0" dirty="0"/>
              <a:t> </a:t>
            </a:r>
            <a:r>
              <a:rPr lang="en-IN" sz="2000" kern="0" dirty="0" err="1"/>
              <a:t>tượng</a:t>
            </a:r>
            <a:r>
              <a:rPr lang="en-IN" sz="2000" kern="0" dirty="0"/>
              <a:t> = 1 </a:t>
            </a:r>
            <a:r>
              <a:rPr lang="en-IN" sz="2000" kern="0" dirty="0" err="1"/>
              <a:t>ngược</a:t>
            </a:r>
            <a:r>
              <a:rPr lang="en-IN" sz="2000" kern="0" dirty="0"/>
              <a:t> </a:t>
            </a:r>
            <a:r>
              <a:rPr lang="en-IN" sz="2000" kern="0" dirty="0" err="1"/>
              <a:t>lại</a:t>
            </a:r>
            <a:r>
              <a:rPr lang="en-IN" sz="2000" kern="0" dirty="0"/>
              <a:t> =0</a:t>
            </a:r>
          </a:p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/>
              <a:t>X: </a:t>
            </a:r>
            <a:r>
              <a:rPr lang="en-IN" sz="2000" kern="0" dirty="0" err="1"/>
              <a:t>toạ</a:t>
            </a:r>
            <a:r>
              <a:rPr lang="en-IN" sz="2000" kern="0" dirty="0"/>
              <a:t> </a:t>
            </a:r>
            <a:r>
              <a:rPr lang="en-IN" sz="2000" kern="0" dirty="0" err="1"/>
              <a:t>độ</a:t>
            </a:r>
            <a:r>
              <a:rPr lang="en-IN" sz="2000" kern="0" dirty="0"/>
              <a:t> </a:t>
            </a:r>
            <a:r>
              <a:rPr lang="en-IN" sz="2000" kern="0" dirty="0" err="1"/>
              <a:t>theo</a:t>
            </a:r>
            <a:r>
              <a:rPr lang="en-IN" sz="2000" kern="0" dirty="0"/>
              <a:t> </a:t>
            </a:r>
            <a:r>
              <a:rPr lang="en-IN" sz="2000" kern="0" dirty="0" err="1"/>
              <a:t>trục</a:t>
            </a:r>
            <a:r>
              <a:rPr lang="en-IN" sz="2000" kern="0" dirty="0"/>
              <a:t> x </a:t>
            </a:r>
            <a:r>
              <a:rPr lang="en-IN" sz="2000" kern="0" dirty="0" err="1"/>
              <a:t>của</a:t>
            </a:r>
            <a:r>
              <a:rPr lang="en-IN" sz="2000" kern="0" dirty="0"/>
              <a:t> </a:t>
            </a:r>
            <a:r>
              <a:rPr lang="en-IN" sz="2000" kern="0" dirty="0" err="1"/>
              <a:t>điểm</a:t>
            </a:r>
            <a:r>
              <a:rPr lang="en-IN" sz="2000" kern="0" dirty="0"/>
              <a:t> </a:t>
            </a:r>
            <a:r>
              <a:rPr lang="en-IN" sz="2000" kern="0" dirty="0" err="1"/>
              <a:t>center</a:t>
            </a:r>
            <a:r>
              <a:rPr lang="en-IN" sz="2000" kern="0" dirty="0"/>
              <a:t> </a:t>
            </a:r>
            <a:r>
              <a:rPr lang="en-IN" sz="2000" kern="0" dirty="0" err="1"/>
              <a:t>trong</a:t>
            </a:r>
            <a:r>
              <a:rPr lang="en-IN" sz="2000" kern="0" dirty="0"/>
              <a:t> </a:t>
            </a:r>
            <a:r>
              <a:rPr lang="en-IN" sz="2000" kern="0" dirty="0" err="1"/>
              <a:t>boundingbox</a:t>
            </a:r>
            <a:r>
              <a:rPr lang="en-IN" sz="2000" kern="0" dirty="0"/>
              <a:t> </a:t>
            </a:r>
            <a:r>
              <a:rPr lang="en-IN" sz="2000" kern="0" dirty="0" err="1"/>
              <a:t>đỏ</a:t>
            </a: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/>
              <a:t>Y: </a:t>
            </a:r>
            <a:r>
              <a:rPr lang="en-IN" sz="2000" kern="0" dirty="0" err="1"/>
              <a:t>toạ</a:t>
            </a:r>
            <a:r>
              <a:rPr lang="en-IN" sz="2000" kern="0" dirty="0"/>
              <a:t> </a:t>
            </a:r>
            <a:r>
              <a:rPr lang="en-IN" sz="2000" kern="0" dirty="0" err="1"/>
              <a:t>độ</a:t>
            </a:r>
            <a:r>
              <a:rPr lang="en-IN" sz="2000" kern="0" dirty="0"/>
              <a:t> </a:t>
            </a:r>
            <a:r>
              <a:rPr lang="en-IN" sz="2000" kern="0" dirty="0" err="1"/>
              <a:t>theo</a:t>
            </a:r>
            <a:r>
              <a:rPr lang="en-IN" sz="2000" kern="0" dirty="0"/>
              <a:t> </a:t>
            </a:r>
            <a:r>
              <a:rPr lang="en-IN" sz="2000" kern="0" dirty="0" err="1"/>
              <a:t>trục</a:t>
            </a:r>
            <a:r>
              <a:rPr lang="en-IN" sz="2000" kern="0" dirty="0"/>
              <a:t> y </a:t>
            </a:r>
            <a:r>
              <a:rPr lang="en-IN" sz="2000" kern="0" dirty="0" err="1"/>
              <a:t>của</a:t>
            </a:r>
            <a:r>
              <a:rPr lang="en-IN" sz="2000" kern="0" dirty="0"/>
              <a:t> </a:t>
            </a:r>
            <a:r>
              <a:rPr lang="en-IN" sz="2000" kern="0" dirty="0" err="1"/>
              <a:t>điểm</a:t>
            </a:r>
            <a:r>
              <a:rPr lang="en-IN" sz="2000" kern="0" dirty="0"/>
              <a:t> </a:t>
            </a:r>
            <a:r>
              <a:rPr lang="en-IN" sz="2000" kern="0" dirty="0" err="1"/>
              <a:t>center</a:t>
            </a:r>
            <a:r>
              <a:rPr lang="en-IN" sz="2000" kern="0" dirty="0"/>
              <a:t> </a:t>
            </a:r>
            <a:r>
              <a:rPr lang="en-IN" sz="2000" kern="0" dirty="0" err="1"/>
              <a:t>trong</a:t>
            </a:r>
            <a:r>
              <a:rPr lang="en-IN" sz="2000" kern="0" dirty="0"/>
              <a:t> </a:t>
            </a:r>
            <a:r>
              <a:rPr lang="en-IN" sz="2000" kern="0" dirty="0" err="1"/>
              <a:t>boundingbox</a:t>
            </a:r>
            <a:r>
              <a:rPr lang="en-IN" sz="2000" kern="0" dirty="0"/>
              <a:t> </a:t>
            </a:r>
            <a:r>
              <a:rPr lang="en-IN" sz="2000" kern="0" dirty="0" err="1"/>
              <a:t>đỏ</a:t>
            </a: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/>
              <a:t>Width: </a:t>
            </a:r>
            <a:r>
              <a:rPr lang="en-IN" sz="2000" kern="0" dirty="0" err="1"/>
              <a:t>chiều</a:t>
            </a:r>
            <a:r>
              <a:rPr lang="en-IN" sz="2000" kern="0" dirty="0"/>
              <a:t> </a:t>
            </a:r>
            <a:r>
              <a:rPr lang="en-IN" sz="2000" kern="0" dirty="0" err="1"/>
              <a:t>rộng</a:t>
            </a:r>
            <a:r>
              <a:rPr lang="en-IN" sz="2000" kern="0" dirty="0"/>
              <a:t> bounding box</a:t>
            </a:r>
          </a:p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/>
              <a:t>Hight: </a:t>
            </a:r>
            <a:r>
              <a:rPr lang="en-IN" sz="2000" kern="0" dirty="0" err="1"/>
              <a:t>chiều</a:t>
            </a:r>
            <a:r>
              <a:rPr lang="en-IN" sz="2000" kern="0" dirty="0"/>
              <a:t> </a:t>
            </a:r>
            <a:r>
              <a:rPr lang="en-IN" sz="2000" kern="0" dirty="0" err="1"/>
              <a:t>cao</a:t>
            </a:r>
            <a:r>
              <a:rPr lang="en-IN" sz="2000" kern="0" dirty="0"/>
              <a:t> bounding box</a:t>
            </a:r>
          </a:p>
          <a:p>
            <a:pPr marL="101598" indent="0" defTabSz="1219170">
              <a:spcBef>
                <a:spcPts val="800"/>
              </a:spcBef>
              <a:buNone/>
            </a:pPr>
            <a:r>
              <a:rPr lang="en-IN" sz="2000" kern="0" dirty="0"/>
              <a:t>Label: one-hot vector </a:t>
            </a:r>
            <a:r>
              <a:rPr lang="en-IN" sz="2000" kern="0" dirty="0" err="1"/>
              <a:t>của</a:t>
            </a:r>
            <a:r>
              <a:rPr lang="en-IN" sz="2000" kern="0" dirty="0"/>
              <a:t> </a:t>
            </a:r>
            <a:r>
              <a:rPr lang="en-IN" sz="2000" kern="0" dirty="0" err="1"/>
              <a:t>nhãn</a:t>
            </a:r>
            <a:r>
              <a:rPr lang="en-IN" sz="2000" kern="0" dirty="0"/>
              <a:t> </a:t>
            </a:r>
            <a:r>
              <a:rPr lang="en-IN" sz="2000" kern="0" dirty="0" err="1"/>
              <a:t>obj</a:t>
            </a:r>
            <a:endParaRPr lang="en-IN" sz="2000" kern="0" dirty="0"/>
          </a:p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07721-BD6B-41BD-9B77-7D059FE0F6BE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2050" name="Picture 2" descr="grid system">
            <a:extLst>
              <a:ext uri="{FF2B5EF4-FFF2-40B4-BE49-F238E27FC236}">
                <a16:creationId xmlns:a16="http://schemas.microsoft.com/office/drawing/2014/main" id="{F4403F81-56FA-4A30-BA9F-B7B41204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88" y="2008515"/>
            <a:ext cx="4203486" cy="41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7F5E79-9751-4F93-B60F-6AAE3EAAAF52}"/>
              </a:ext>
            </a:extLst>
          </p:cNvPr>
          <p:cNvSpPr/>
          <p:nvPr/>
        </p:nvSpPr>
        <p:spPr>
          <a:xfrm>
            <a:off x="492338" y="2252250"/>
            <a:ext cx="889233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4C5C9-F6BE-4CAB-B9EB-5364259B9EC1}"/>
              </a:ext>
            </a:extLst>
          </p:cNvPr>
          <p:cNvSpPr/>
          <p:nvPr/>
        </p:nvSpPr>
        <p:spPr>
          <a:xfrm>
            <a:off x="1441693" y="2252250"/>
            <a:ext cx="97661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5D796-C5D5-43D7-9206-6F0CF356CE03}"/>
              </a:ext>
            </a:extLst>
          </p:cNvPr>
          <p:cNvSpPr/>
          <p:nvPr/>
        </p:nvSpPr>
        <p:spPr>
          <a:xfrm>
            <a:off x="2478427" y="2252250"/>
            <a:ext cx="97661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A2156-71E1-48B3-81FE-D801F5707D47}"/>
              </a:ext>
            </a:extLst>
          </p:cNvPr>
          <p:cNvSpPr/>
          <p:nvPr/>
        </p:nvSpPr>
        <p:spPr>
          <a:xfrm>
            <a:off x="3522905" y="2260362"/>
            <a:ext cx="97661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9119C7-A5C3-4C7B-AC8D-D682C22552F5}"/>
              </a:ext>
            </a:extLst>
          </p:cNvPr>
          <p:cNvSpPr/>
          <p:nvPr/>
        </p:nvSpPr>
        <p:spPr>
          <a:xfrm>
            <a:off x="4621781" y="2252250"/>
            <a:ext cx="97661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hight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F2A3DB-1607-45C6-907E-D724CD5553D9}"/>
              </a:ext>
            </a:extLst>
          </p:cNvPr>
          <p:cNvSpPr/>
          <p:nvPr/>
        </p:nvSpPr>
        <p:spPr>
          <a:xfrm>
            <a:off x="5693458" y="2252250"/>
            <a:ext cx="97661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2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ctrTitle" idx="4294967295"/>
          </p:nvPr>
        </p:nvSpPr>
        <p:spPr>
          <a:xfrm>
            <a:off x="2629800" y="-239105"/>
            <a:ext cx="6932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6400" dirty="0" err="1">
                <a:latin typeface="Bree Serif" panose="02000503040000020004" pitchFamily="50" charset="0"/>
              </a:rPr>
              <a:t>Tiền</a:t>
            </a:r>
            <a:r>
              <a:rPr lang="en-IN" sz="6400" dirty="0">
                <a:latin typeface="Bree Serif" panose="02000503040000020004" pitchFamily="50" charset="0"/>
              </a:rPr>
              <a:t> x</a:t>
            </a:r>
            <a:r>
              <a:rPr lang="en-US" sz="6400" dirty="0">
                <a:latin typeface="Bree Serif" panose="02000503040000020004" pitchFamily="50" charset="0"/>
              </a:rPr>
              <a:t>ử </a:t>
            </a:r>
            <a:r>
              <a:rPr lang="en-US" sz="6400" dirty="0" err="1">
                <a:latin typeface="Bree Serif" panose="02000503040000020004" pitchFamily="50" charset="0"/>
              </a:rPr>
              <a:t>lý</a:t>
            </a:r>
            <a:r>
              <a:rPr lang="en-US" sz="6400" dirty="0">
                <a:latin typeface="Bree Serif" panose="02000503040000020004" pitchFamily="50" charset="0"/>
              </a:rPr>
              <a:t> </a:t>
            </a:r>
            <a:r>
              <a:rPr lang="en-US" sz="6400" dirty="0" err="1">
                <a:latin typeface="Bree Serif" panose="02000503040000020004" pitchFamily="50" charset="0"/>
              </a:rPr>
              <a:t>dữ</a:t>
            </a:r>
            <a:r>
              <a:rPr lang="en-US" sz="6400" dirty="0">
                <a:latin typeface="Bree Serif" panose="02000503040000020004" pitchFamily="50" charset="0"/>
              </a:rPr>
              <a:t> </a:t>
            </a:r>
            <a:r>
              <a:rPr lang="en-US" sz="6400" dirty="0" err="1">
                <a:latin typeface="Bree Serif" panose="02000503040000020004" pitchFamily="50" charset="0"/>
              </a:rPr>
              <a:t>liệu</a:t>
            </a:r>
            <a:endParaRPr sz="6400" dirty="0">
              <a:latin typeface="Bree Serif" panose="02000503040000020004" pitchFamily="50" charset="0"/>
            </a:endParaRPr>
          </a:p>
        </p:txBody>
      </p:sp>
      <p:grpSp>
        <p:nvGrpSpPr>
          <p:cNvPr id="799" name="Google Shape;799;p18"/>
          <p:cNvGrpSpPr/>
          <p:nvPr/>
        </p:nvGrpSpPr>
        <p:grpSpPr>
          <a:xfrm rot="1056887">
            <a:off x="326088" y="866205"/>
            <a:ext cx="1066833" cy="1066932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10646266" y="426942"/>
            <a:ext cx="523669" cy="500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5730200" y="6399637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7</a:t>
            </a:fld>
            <a:endParaRPr sz="2000" b="1" kern="0" dirty="0"/>
          </a:p>
        </p:txBody>
      </p:sp>
      <p:sp>
        <p:nvSpPr>
          <p:cNvPr id="18" name="Google Shape;794;p18">
            <a:extLst>
              <a:ext uri="{FF2B5EF4-FFF2-40B4-BE49-F238E27FC236}">
                <a16:creationId xmlns:a16="http://schemas.microsoft.com/office/drawing/2014/main" id="{E6C7E11A-E492-4B29-823F-C295001185C9}"/>
              </a:ext>
            </a:extLst>
          </p:cNvPr>
          <p:cNvSpPr txBox="1">
            <a:spLocks/>
          </p:cNvSpPr>
          <p:nvPr/>
        </p:nvSpPr>
        <p:spPr>
          <a:xfrm>
            <a:off x="189663" y="3314802"/>
            <a:ext cx="6762860" cy="247981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598" indent="0" defTabSz="1219170">
              <a:spcBef>
                <a:spcPts val="800"/>
              </a:spcBef>
              <a:buNone/>
            </a:pPr>
            <a:endParaRPr lang="en-IN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07721-BD6B-41BD-9B77-7D059FE0F6BE}"/>
              </a:ext>
            </a:extLst>
          </p:cNvPr>
          <p:cNvSpPr/>
          <p:nvPr/>
        </p:nvSpPr>
        <p:spPr>
          <a:xfrm>
            <a:off x="109585" y="69224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8642C-49EE-41BF-9B7E-E7915EA4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" y="1307295"/>
            <a:ext cx="11802892" cy="49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"/>
          <p:cNvSpPr txBox="1">
            <a:spLocks noGrp="1"/>
          </p:cNvSpPr>
          <p:nvPr>
            <p:ph type="body" idx="1"/>
          </p:nvPr>
        </p:nvSpPr>
        <p:spPr>
          <a:xfrm flipV="1">
            <a:off x="2105637" y="6026587"/>
            <a:ext cx="9301970" cy="436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Bree Serif" panose="02000503040000020004" pitchFamily="50" charset="0"/>
              </a:rPr>
              <a:t>-</a:t>
            </a:r>
            <a:endParaRPr lang="en-IN" b="1" dirty="0"/>
          </a:p>
        </p:txBody>
      </p:sp>
      <p:sp>
        <p:nvSpPr>
          <p:cNvPr id="814" name="Google Shape;814;p19"/>
          <p:cNvSpPr txBox="1">
            <a:spLocks noGrp="1"/>
          </p:cNvSpPr>
          <p:nvPr>
            <p:ph type="title"/>
          </p:nvPr>
        </p:nvSpPr>
        <p:spPr>
          <a:xfrm>
            <a:off x="1636536" y="126586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Bree Serif" panose="02000503040000020004" pitchFamily="50" charset="0"/>
              </a:rPr>
              <a:t>Chia </a:t>
            </a:r>
            <a:r>
              <a:rPr lang="en-US" dirty="0" err="1">
                <a:latin typeface="Bree Serif" panose="02000503040000020004" pitchFamily="50" charset="0"/>
              </a:rPr>
              <a:t>tập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dữ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liệu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16" name="Google Shape;816;p19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8</a:t>
            </a:fld>
            <a:endParaRPr sz="2000" b="1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6AC69-6118-42BE-9B8A-AADA9CEFD870}"/>
              </a:ext>
            </a:extLst>
          </p:cNvPr>
          <p:cNvSpPr/>
          <p:nvPr/>
        </p:nvSpPr>
        <p:spPr>
          <a:xfrm>
            <a:off x="126210" y="110787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BB721C-E98A-450B-8916-77781429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87" y="2189528"/>
            <a:ext cx="9722698" cy="2046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>
            <a:spLocks noGrp="1"/>
          </p:cNvSpPr>
          <p:nvPr>
            <p:ph type="title"/>
          </p:nvPr>
        </p:nvSpPr>
        <p:spPr>
          <a:xfrm>
            <a:off x="1388200" y="51271"/>
            <a:ext cx="8684000" cy="8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>
                <a:latin typeface="Bree Serif" panose="02000503040000020004" pitchFamily="50" charset="0"/>
              </a:rPr>
              <a:t>Xây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dựng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mô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hình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dựa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trên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arg</a:t>
            </a:r>
            <a:r>
              <a:rPr lang="en-US" dirty="0">
                <a:latin typeface="Bree Serif" panose="02000503040000020004" pitchFamily="50" charset="0"/>
              </a:rPr>
              <a:t> </a:t>
            </a:r>
            <a:r>
              <a:rPr lang="en-US" dirty="0" err="1">
                <a:latin typeface="Bree Serif" panose="02000503040000020004" pitchFamily="50" charset="0"/>
              </a:rPr>
              <a:t>của</a:t>
            </a:r>
            <a:r>
              <a:rPr lang="en-US" dirty="0">
                <a:latin typeface="Bree Serif" panose="02000503040000020004" pitchFamily="50" charset="0"/>
              </a:rPr>
              <a:t> VGG16 </a:t>
            </a:r>
            <a:endParaRPr dirty="0">
              <a:latin typeface="Bree Serif" panose="02000503040000020004" pitchFamily="50" charset="0"/>
            </a:endParaRPr>
          </a:p>
        </p:txBody>
      </p:sp>
      <p:sp>
        <p:nvSpPr>
          <p:cNvPr id="825" name="Google Shape;825;p2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sz="2000" b="1" kern="0"/>
              <a:pPr defTabSz="1219170">
                <a:buClr>
                  <a:srgbClr val="000000"/>
                </a:buClr>
              </a:pPr>
              <a:t>9</a:t>
            </a:fld>
            <a:endParaRPr sz="2000" b="1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62CDD-D100-487C-8837-B28194439F45}"/>
              </a:ext>
            </a:extLst>
          </p:cNvPr>
          <p:cNvSpPr/>
          <p:nvPr/>
        </p:nvSpPr>
        <p:spPr>
          <a:xfrm>
            <a:off x="117898" y="0"/>
            <a:ext cx="232948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III)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Quá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trình</a:t>
            </a:r>
            <a:r>
              <a:rPr lang="en-IN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ree Serif" panose="02000503040000020004" pitchFamily="50" charset="0"/>
              </a:rPr>
              <a:t>th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ực</a:t>
            </a:r>
            <a:r>
              <a:rPr lang="en-US" dirty="0">
                <a:solidFill>
                  <a:schemeClr val="bg1"/>
                </a:solidFill>
                <a:latin typeface="Bree Serif" panose="02000503040000020004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ree Serif" panose="02000503040000020004" pitchFamily="50" charset="0"/>
              </a:rPr>
              <a:t>hiện</a:t>
            </a:r>
            <a:endParaRPr lang="en-IN" dirty="0">
              <a:solidFill>
                <a:schemeClr val="bg1"/>
              </a:solidFill>
              <a:latin typeface="Bree Serif" panose="02000503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6CF58-B4A0-4DD0-AB71-F798D424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6" y="1041020"/>
            <a:ext cx="8162925" cy="5467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915</Words>
  <Application>Microsoft Office PowerPoint</Application>
  <PresentationFormat>Widescreen</PresentationFormat>
  <Paragraphs>127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Abel</vt:lpstr>
      <vt:lpstr>Arial</vt:lpstr>
      <vt:lpstr>Bree Serif</vt:lpstr>
      <vt:lpstr>Calibri</vt:lpstr>
      <vt:lpstr>Megrim</vt:lpstr>
      <vt:lpstr>Times New Roman</vt:lpstr>
      <vt:lpstr>Iris template</vt:lpstr>
      <vt:lpstr>CS331: Thị Giác Máy Tính Nâng Cao </vt:lpstr>
      <vt:lpstr>MỤC LỤC</vt:lpstr>
      <vt:lpstr>GUN DETECTOR</vt:lpstr>
      <vt:lpstr>PowerPoint Presentation</vt:lpstr>
      <vt:lpstr>Tiền xử lý dữ liệu</vt:lpstr>
      <vt:lpstr>Tiền xử lý dữ liệu</vt:lpstr>
      <vt:lpstr>Tiền xử lý dữ liệu</vt:lpstr>
      <vt:lpstr>Chia tập dữ liệu</vt:lpstr>
      <vt:lpstr>Xây dựng mô hình dựa trên arg của VGG16 </vt:lpstr>
      <vt:lpstr>Xây dựng mô hình dựa trên arg của VGG16 </vt:lpstr>
      <vt:lpstr>Xây dựng mô hình dựa trên arg của VGG16 </vt:lpstr>
      <vt:lpstr>Xây dựng các hàm cần thiết</vt:lpstr>
      <vt:lpstr>Xây dựng các hàm cần thiết</vt:lpstr>
      <vt:lpstr>Xây dựng các hàm cần thiết</vt:lpstr>
      <vt:lpstr>Xây dựng các hàm cần thiết</vt:lpstr>
      <vt:lpstr>Xây dựng các hàm cần thiết</vt:lpstr>
      <vt:lpstr>Xây dựng các hàm cần thiết</vt:lpstr>
      <vt:lpstr>Xây dựng các hàm cần thiết</vt:lpstr>
      <vt:lpstr>Biên Dịch Graph và định nghĩa optimizer</vt:lpstr>
      <vt:lpstr>Tiến Hành Training</vt:lpstr>
      <vt:lpstr>Tiến Hành Training</vt:lpstr>
      <vt:lpstr>Loại bỏ các box dư thừa và display kết quả</vt:lpstr>
      <vt:lpstr>Loại bỏ các box dư thừa và display kết quả</vt:lpstr>
      <vt:lpstr>PowerPoint Presentation</vt:lpstr>
      <vt:lpstr>PowerPoint Presentation</vt:lpstr>
      <vt:lpstr>Cám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vấn thông tin đa phương tiện</dc:title>
  <dc:creator>VinhND</dc:creator>
  <cp:lastModifiedBy>Vinh Nguyễn đình</cp:lastModifiedBy>
  <cp:revision>39</cp:revision>
  <dcterms:created xsi:type="dcterms:W3CDTF">2019-06-09T16:21:11Z</dcterms:created>
  <dcterms:modified xsi:type="dcterms:W3CDTF">2019-12-25T16:53:09Z</dcterms:modified>
</cp:coreProperties>
</file>