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1" r:id="rId4"/>
    <p:sldId id="257" r:id="rId5"/>
    <p:sldId id="258" r:id="rId6"/>
    <p:sldId id="259" r:id="rId7"/>
    <p:sldId id="270" r:id="rId8"/>
    <p:sldId id="260" r:id="rId9"/>
    <p:sldId id="261" r:id="rId10"/>
    <p:sldId id="262" r:id="rId11"/>
    <p:sldId id="266" r:id="rId12"/>
    <p:sldId id="267" r:id="rId13"/>
    <p:sldId id="272" r:id="rId14"/>
    <p:sldId id="263" r:id="rId15"/>
    <p:sldId id="268" r:id="rId16"/>
    <p:sldId id="273" r:id="rId17"/>
    <p:sldId id="274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007592E-CD1E-4CB0-8565-B2B34D1DE8E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evalcenter/" TargetMode="External"/><Relationship Id="rId2" Type="http://schemas.openxmlformats.org/officeDocument/2006/relationships/hyperlink" Target="https://developer.microsoft.com/en-us/windows/downloads/virtual-machin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ns.org/posters/ultimate-pen-test-post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yorese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yore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what I wish I had known when I started out 9 years ago…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Paths to Becoming a Penetration 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Low Cost “Learn On Your Own”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</a:t>
            </a:r>
            <a:r>
              <a:rPr lang="en-US" dirty="0"/>
              <a:t>also buy textbooks and work </a:t>
            </a:r>
            <a:r>
              <a:rPr lang="en-US" dirty="0" smtClean="0"/>
              <a:t>through them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I did most of </a:t>
            </a:r>
            <a:r>
              <a:rPr lang="en-US" dirty="0" smtClean="0"/>
              <a:t>my initial learning</a:t>
            </a:r>
            <a:endParaRPr lang="en-US" dirty="0"/>
          </a:p>
          <a:p>
            <a:r>
              <a:rPr lang="en-US" dirty="0" smtClean="0"/>
              <a:t>See </a:t>
            </a:r>
            <a:r>
              <a:rPr lang="en-US" dirty="0"/>
              <a:t>what textbooks the college </a:t>
            </a:r>
            <a:r>
              <a:rPr lang="en-US" dirty="0" smtClean="0"/>
              <a:t>cyber security / penetration </a:t>
            </a:r>
            <a:r>
              <a:rPr lang="en-US" dirty="0"/>
              <a:t>testing courses are </a:t>
            </a:r>
            <a:r>
              <a:rPr lang="en-US" dirty="0" smtClean="0"/>
              <a:t>using 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the course </a:t>
            </a:r>
            <a:r>
              <a:rPr lang="en-US" dirty="0" smtClean="0"/>
              <a:t>descriptions/syllabuses of </a:t>
            </a:r>
            <a:r>
              <a:rPr lang="en-US" dirty="0"/>
              <a:t>the colleges in the </a:t>
            </a:r>
            <a:r>
              <a:rPr lang="en-US" dirty="0" smtClean="0"/>
              <a:t>NSA CAE-CD/CAE-CO list</a:t>
            </a:r>
          </a:p>
          <a:p>
            <a:pPr lvl="1"/>
            <a:r>
              <a:rPr lang="en-US" dirty="0" smtClean="0"/>
              <a:t>Counter Hack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as written by Ed </a:t>
            </a:r>
            <a:r>
              <a:rPr lang="en-US" dirty="0" err="1" smtClean="0"/>
              <a:t>Skoudis</a:t>
            </a:r>
            <a:r>
              <a:rPr lang="en-US" dirty="0" smtClean="0"/>
              <a:t>, the original author of Sans’ Sec560 penetration testing course. His company also creates the yearly Holiday Hack Challenges.</a:t>
            </a:r>
          </a:p>
          <a:p>
            <a:pPr lvl="1"/>
            <a:r>
              <a:rPr lang="en-US" dirty="0"/>
              <a:t>Penetration Testing: A Hands-On Introduction to </a:t>
            </a:r>
            <a:r>
              <a:rPr lang="en-US" dirty="0" smtClean="0"/>
              <a:t>Hacking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 textbooks usually have guides for setting up a home lab to practice the things taught in the 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“Learn on your own”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set up a home lab with intentionally vulnerable systems in a VM and attack them</a:t>
            </a:r>
          </a:p>
          <a:p>
            <a:pPr lvl="1"/>
            <a:r>
              <a:rPr lang="en-US" dirty="0"/>
              <a:t>How I did most of my initial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Virtualization options: </a:t>
            </a:r>
            <a:r>
              <a:rPr lang="en-US" dirty="0" err="1" smtClean="0"/>
              <a:t>VirtualBox</a:t>
            </a:r>
            <a:r>
              <a:rPr lang="en-US" dirty="0" smtClean="0"/>
              <a:t> or VMWare Player free version</a:t>
            </a:r>
          </a:p>
          <a:p>
            <a:pPr lvl="1"/>
            <a:r>
              <a:rPr lang="en-US" dirty="0" err="1" smtClean="0"/>
              <a:t>VirtualBox</a:t>
            </a:r>
            <a:r>
              <a:rPr lang="en-US" dirty="0" smtClean="0"/>
              <a:t> will allow you to take snapshots, so you can revert to the snapshot when you break something by trying to hack it wrong</a:t>
            </a:r>
          </a:p>
          <a:p>
            <a:pPr lvl="1"/>
            <a:r>
              <a:rPr lang="en-US" dirty="0" smtClean="0"/>
              <a:t>But you have to have the paid version of VMWare Player to be able to take snapshots</a:t>
            </a:r>
          </a:p>
          <a:p>
            <a:r>
              <a:rPr lang="en-US" dirty="0"/>
              <a:t>Kali Linux: a free Linux distro that comes prepackaged with many hacking tools</a:t>
            </a:r>
          </a:p>
          <a:p>
            <a:pPr lvl="1"/>
            <a:r>
              <a:rPr lang="en-US" dirty="0"/>
              <a:t>This is commonly used in the industry</a:t>
            </a:r>
          </a:p>
          <a:p>
            <a:pPr lvl="1"/>
            <a:r>
              <a:rPr lang="en-US" dirty="0"/>
              <a:t>Parrot OS and Sans’ Slingshot are other </a:t>
            </a:r>
            <a:r>
              <a:rPr lang="en-US" dirty="0" smtClean="0"/>
              <a:t>alternatives</a:t>
            </a:r>
          </a:p>
        </p:txBody>
      </p:sp>
    </p:spTree>
    <p:extLst>
      <p:ext uri="{BB962C8B-B14F-4D97-AF65-F5344CB8AC3E}">
        <p14:creationId xmlns:p14="http://schemas.microsoft.com/office/powerpoint/2010/main" val="391359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“learn on your own”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</a:t>
            </a:r>
            <a:r>
              <a:rPr lang="en-US" dirty="0" smtClean="0"/>
              <a:t>Trials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“Free</a:t>
            </a:r>
            <a:r>
              <a:rPr lang="en-US" dirty="0"/>
              <a:t>” for 30 days for pc images, 90 days for server </a:t>
            </a:r>
            <a:r>
              <a:rPr lang="en-US" dirty="0" smtClean="0"/>
              <a:t>images; but </a:t>
            </a:r>
            <a:r>
              <a:rPr lang="en-US" dirty="0"/>
              <a:t>you can still use them after they </a:t>
            </a:r>
            <a:r>
              <a:rPr lang="en-US" dirty="0" smtClean="0"/>
              <a:t>expire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://developer.microsoft.com/en-us/windows/downloads/virtual-machines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www.microsoft.com/en-us/evalcenter/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Prepackaged application stacks; old/vulnerable versions available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urnkey GNU/Linux</a:t>
            </a:r>
          </a:p>
          <a:p>
            <a:pPr lvl="1"/>
            <a:r>
              <a:rPr lang="en-US" dirty="0" smtClean="0"/>
              <a:t>Ninite.com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0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“learn on your own”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Can also download trial versions of software that is currently used in the real world</a:t>
            </a:r>
          </a:p>
          <a:p>
            <a:pPr lvl="1"/>
            <a:r>
              <a:rPr lang="en-US" dirty="0" smtClean="0"/>
              <a:t>And look </a:t>
            </a:r>
            <a:r>
              <a:rPr lang="en-US" dirty="0"/>
              <a:t>for vulnerabilities in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This is </a:t>
            </a:r>
            <a:r>
              <a:rPr lang="en-US" dirty="0"/>
              <a:t>how the hackers do </a:t>
            </a:r>
            <a:r>
              <a:rPr lang="en-US" dirty="0" smtClean="0"/>
              <a:t>it</a:t>
            </a:r>
          </a:p>
          <a:p>
            <a:pPr lvl="1"/>
            <a:r>
              <a:rPr lang="en-US" dirty="0"/>
              <a:t>Load balancer, firewall software, content management systems,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/>
              <a:t>Can start by walking through an open source version of the software </a:t>
            </a:r>
            <a:r>
              <a:rPr lang="en-US" dirty="0" smtClean="0"/>
              <a:t>category</a:t>
            </a:r>
            <a:endParaRPr lang="en-US" dirty="0"/>
          </a:p>
          <a:p>
            <a:pPr lvl="1"/>
            <a:r>
              <a:rPr lang="en-US" dirty="0"/>
              <a:t>So you can see how things are usually laid out in the actual source code</a:t>
            </a:r>
          </a:p>
          <a:p>
            <a:pPr lvl="1"/>
            <a:r>
              <a:rPr lang="en-US" dirty="0"/>
              <a:t>Before diving into closed source </a:t>
            </a:r>
            <a:r>
              <a:rPr lang="en-US" dirty="0" smtClean="0"/>
              <a:t>binaries</a:t>
            </a:r>
          </a:p>
          <a:p>
            <a:pPr lvl="1"/>
            <a:r>
              <a:rPr lang="en-US" dirty="0" smtClean="0"/>
              <a:t>Virtual Box vs VMWare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8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Capture the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</a:t>
            </a:r>
            <a:r>
              <a:rPr lang="en-US" dirty="0"/>
              <a:t>many CTFs available </a:t>
            </a:r>
            <a:r>
              <a:rPr lang="en-US" dirty="0" smtClean="0"/>
              <a:t>online, </a:t>
            </a:r>
            <a:r>
              <a:rPr lang="en-US" dirty="0"/>
              <a:t>where </a:t>
            </a:r>
            <a:r>
              <a:rPr lang="en-US" dirty="0" smtClean="0"/>
              <a:t>you can legally practice your hacking skills, trying to hack in and get the flag</a:t>
            </a:r>
          </a:p>
          <a:p>
            <a:pPr lvl="1"/>
            <a:r>
              <a:rPr lang="en-US" dirty="0" smtClean="0"/>
              <a:t>Sans </a:t>
            </a:r>
            <a:r>
              <a:rPr lang="en-US" dirty="0"/>
              <a:t>holiday </a:t>
            </a:r>
            <a:r>
              <a:rPr lang="en-US" dirty="0" smtClean="0"/>
              <a:t>hack</a:t>
            </a:r>
            <a:endParaRPr lang="en-US" dirty="0"/>
          </a:p>
          <a:p>
            <a:pPr lvl="1"/>
            <a:r>
              <a:rPr lang="en-US" dirty="0" smtClean="0"/>
              <a:t>Hack </a:t>
            </a:r>
            <a:r>
              <a:rPr lang="en-US" dirty="0"/>
              <a:t>the </a:t>
            </a:r>
            <a:r>
              <a:rPr lang="en-US" dirty="0" smtClean="0"/>
              <a:t>box</a:t>
            </a:r>
            <a:endParaRPr lang="en-US" dirty="0"/>
          </a:p>
          <a:p>
            <a:pPr lvl="1"/>
            <a:r>
              <a:rPr lang="en-US" dirty="0" smtClean="0"/>
              <a:t>Try </a:t>
            </a:r>
            <a:r>
              <a:rPr lang="en-US" dirty="0"/>
              <a:t>hack </a:t>
            </a:r>
            <a:r>
              <a:rPr lang="en-US" dirty="0" smtClean="0"/>
              <a:t>me</a:t>
            </a:r>
          </a:p>
          <a:p>
            <a:pPr lvl="1"/>
            <a:r>
              <a:rPr lang="en-US" dirty="0" smtClean="0"/>
              <a:t>Many others, </a:t>
            </a:r>
            <a:r>
              <a:rPr lang="en-US" dirty="0" smtClean="0">
                <a:hlinkClick r:id="rId2"/>
              </a:rPr>
              <a:t>https://www.sans.org/posters/ultimate-pen-test-poster/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There are also some downloadable CTF packages</a:t>
            </a:r>
          </a:p>
          <a:p>
            <a:pPr lvl="1"/>
            <a:r>
              <a:rPr lang="en-US" dirty="0" err="1"/>
              <a:t>Metasploitable</a:t>
            </a:r>
            <a:endParaRPr lang="en-US" dirty="0"/>
          </a:p>
          <a:p>
            <a:pPr lvl="1"/>
            <a:r>
              <a:rPr lang="en-US" dirty="0" err="1" smtClean="0"/>
              <a:t>SecGen</a:t>
            </a:r>
            <a:r>
              <a:rPr lang="en-US" dirty="0" smtClean="0"/>
              <a:t> </a:t>
            </a:r>
            <a:r>
              <a:rPr lang="en-US" dirty="0"/>
              <a:t>(github.com/</a:t>
            </a:r>
            <a:r>
              <a:rPr lang="en-US" dirty="0" err="1"/>
              <a:t>cliffe</a:t>
            </a:r>
            <a:r>
              <a:rPr lang="en-US" dirty="0"/>
              <a:t>/</a:t>
            </a:r>
            <a:r>
              <a:rPr lang="en-US" dirty="0" err="1"/>
              <a:t>SecGen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Owasp</a:t>
            </a:r>
            <a:r>
              <a:rPr lang="en-US" dirty="0" smtClean="0"/>
              <a:t> </a:t>
            </a:r>
            <a:r>
              <a:rPr lang="en-US" dirty="0" err="1" smtClean="0"/>
              <a:t>Juicebox</a:t>
            </a:r>
            <a:endParaRPr lang="en-US" dirty="0" smtClean="0"/>
          </a:p>
          <a:p>
            <a:pPr lvl="1"/>
            <a:r>
              <a:rPr lang="en-US" dirty="0" smtClean="0"/>
              <a:t>Web Goat</a:t>
            </a:r>
          </a:p>
          <a:p>
            <a:r>
              <a:rPr lang="en-US" dirty="0" smtClean="0"/>
              <a:t>You can also usually find walk-</a:t>
            </a:r>
            <a:r>
              <a:rPr lang="en-US" dirty="0" err="1" smtClean="0"/>
              <a:t>thrus</a:t>
            </a:r>
            <a:r>
              <a:rPr lang="en-US" dirty="0" smtClean="0"/>
              <a:t> online for the CTFs, guiding you step by step how to do the attacks (how </a:t>
            </a:r>
            <a:r>
              <a:rPr lang="en-US" dirty="0"/>
              <a:t>I did a lot of my level-up </a:t>
            </a:r>
            <a:r>
              <a:rPr lang="en-US" dirty="0" smtClean="0"/>
              <a:t>learning)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35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Bug Bounties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Can practice hacking on real world systems via bug bounty programs</a:t>
            </a:r>
          </a:p>
          <a:p>
            <a:pPr lvl="1"/>
            <a:r>
              <a:rPr lang="en-US" dirty="0" smtClean="0"/>
              <a:t>Hacker One</a:t>
            </a:r>
          </a:p>
          <a:p>
            <a:pPr lvl="1"/>
            <a:r>
              <a:rPr lang="en-US" dirty="0" smtClean="0"/>
              <a:t>Bug Crowd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They have lists of companies and their </a:t>
            </a:r>
            <a:r>
              <a:rPr lang="en-US" dirty="0" err="1" smtClean="0"/>
              <a:t>urls</a:t>
            </a:r>
            <a:r>
              <a:rPr lang="en-US" dirty="0" smtClean="0"/>
              <a:t> that are in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7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After you Land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learning doesn't stop once you land the </a:t>
            </a:r>
            <a:r>
              <a:rPr lang="en-US" dirty="0" smtClean="0"/>
              <a:t>job!</a:t>
            </a:r>
          </a:p>
          <a:p>
            <a:r>
              <a:rPr lang="en-US" dirty="0" smtClean="0"/>
              <a:t> </a:t>
            </a:r>
            <a:r>
              <a:rPr lang="en-US" dirty="0"/>
              <a:t>A good penetration tester never stops digging into new stuff and learning, nor do they want </a:t>
            </a:r>
            <a:r>
              <a:rPr lang="en-US" dirty="0" smtClean="0"/>
              <a:t>to…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9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 can be a slow start…but don’t give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 started doing IT at an electric utility, and was able to hop over to the cyber security side</a:t>
            </a:r>
          </a:p>
          <a:p>
            <a:pPr lvl="1"/>
            <a:r>
              <a:rPr lang="en-US" dirty="0" smtClean="0"/>
              <a:t>General cyber security with the occasional penetration test</a:t>
            </a:r>
          </a:p>
          <a:p>
            <a:r>
              <a:rPr lang="en-US" dirty="0" smtClean="0"/>
              <a:t>I then moved to a banking software company, where I did 50/50 penetration testing and general cyber security</a:t>
            </a:r>
          </a:p>
          <a:p>
            <a:r>
              <a:rPr lang="en-US" dirty="0" smtClean="0"/>
              <a:t>I then moved to an IT company, where I now do full time penetration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6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These slides are available on my </a:t>
            </a:r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github.com/koyoresearch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45327"/>
            <a:ext cx="3048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01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Bloomsburg University – Computer Science</a:t>
            </a:r>
            <a:endParaRPr lang="en-US" dirty="0"/>
          </a:p>
          <a:p>
            <a:r>
              <a:rPr lang="en-US" dirty="0" smtClean="0"/>
              <a:t>But </a:t>
            </a:r>
            <a:r>
              <a:rPr lang="en-US" dirty="0"/>
              <a:t>I have always had an interest in cyber security and </a:t>
            </a:r>
            <a:r>
              <a:rPr lang="en-US" dirty="0" smtClean="0"/>
              <a:t>hacking</a:t>
            </a:r>
            <a:endParaRPr lang="en-US" dirty="0"/>
          </a:p>
          <a:p>
            <a:pPr lvl="1"/>
            <a:r>
              <a:rPr lang="en-US" dirty="0" smtClean="0"/>
              <a:t>Finding </a:t>
            </a:r>
            <a:r>
              <a:rPr lang="en-US" dirty="0"/>
              <a:t>ways to make computers do things that they were not meant to </a:t>
            </a:r>
            <a:r>
              <a:rPr lang="en-US" dirty="0" smtClean="0"/>
              <a:t>do</a:t>
            </a:r>
            <a:endParaRPr lang="en-US" dirty="0"/>
          </a:p>
          <a:p>
            <a:pPr lvl="1"/>
            <a:r>
              <a:rPr lang="en-US" dirty="0" smtClean="0"/>
              <a:t>So </a:t>
            </a:r>
            <a:r>
              <a:rPr lang="en-US" dirty="0"/>
              <a:t>that we can get </a:t>
            </a:r>
            <a:r>
              <a:rPr lang="en-US" dirty="0" smtClean="0"/>
              <a:t>the issues </a:t>
            </a:r>
            <a:r>
              <a:rPr lang="en-US" dirty="0"/>
              <a:t>fixed before the </a:t>
            </a:r>
            <a:r>
              <a:rPr lang="en-US" dirty="0" smtClean="0"/>
              <a:t>attackers </a:t>
            </a:r>
            <a:r>
              <a:rPr lang="en-US" dirty="0"/>
              <a:t>discover </a:t>
            </a:r>
            <a:r>
              <a:rPr lang="en-US" dirty="0" smtClean="0"/>
              <a:t>them </a:t>
            </a:r>
            <a:r>
              <a:rPr lang="en-US" dirty="0"/>
              <a:t>and try to </a:t>
            </a:r>
            <a:r>
              <a:rPr lang="en-US" dirty="0" smtClean="0"/>
              <a:t>abuse them</a:t>
            </a:r>
            <a:endParaRPr lang="en-US" dirty="0"/>
          </a:p>
          <a:p>
            <a:r>
              <a:rPr lang="en-US" dirty="0" smtClean="0"/>
              <a:t>Dakota </a:t>
            </a:r>
            <a:r>
              <a:rPr lang="en-US" dirty="0"/>
              <a:t>State University </a:t>
            </a:r>
            <a:r>
              <a:rPr lang="en-US" dirty="0" smtClean="0"/>
              <a:t>- Masters </a:t>
            </a:r>
            <a:r>
              <a:rPr lang="en-US" dirty="0"/>
              <a:t>in Information </a:t>
            </a:r>
            <a:r>
              <a:rPr lang="en-US" dirty="0" smtClean="0"/>
              <a:t>Assurance</a:t>
            </a:r>
          </a:p>
          <a:p>
            <a:r>
              <a:rPr lang="en-US" dirty="0" smtClean="0"/>
              <a:t>GWAPT, GPEN certifications</a:t>
            </a:r>
            <a:endParaRPr lang="en-US" dirty="0"/>
          </a:p>
          <a:p>
            <a:r>
              <a:rPr lang="en-US" dirty="0" smtClean="0"/>
              <a:t>My </a:t>
            </a:r>
            <a:r>
              <a:rPr lang="en-US" dirty="0"/>
              <a:t>day job is </a:t>
            </a:r>
            <a:r>
              <a:rPr lang="en-US" dirty="0" smtClean="0"/>
              <a:t>penetration testing for </a:t>
            </a:r>
            <a:r>
              <a:rPr lang="en-US" dirty="0"/>
              <a:t>an </a:t>
            </a:r>
            <a:r>
              <a:rPr lang="en-US" dirty="0" smtClean="0"/>
              <a:t>IT company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my free time after work and on weekends, I do </a:t>
            </a:r>
            <a:r>
              <a:rPr lang="en-US" dirty="0" smtClean="0"/>
              <a:t>security </a:t>
            </a:r>
            <a:r>
              <a:rPr lang="en-US" dirty="0"/>
              <a:t>and exploit </a:t>
            </a:r>
            <a:r>
              <a:rPr lang="en-US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available on my </a:t>
            </a:r>
            <a:r>
              <a:rPr lang="en-US" dirty="0" err="1" smtClean="0"/>
              <a:t>Github</a:t>
            </a:r>
            <a:r>
              <a:rPr lang="en-US" dirty="0" smtClean="0"/>
              <a:t>, so you don’t have to try to write down the links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github.com/koyoresearch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1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Grad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You can do grad school (handy if your employer will pay for it)</a:t>
            </a:r>
          </a:p>
          <a:p>
            <a:r>
              <a:rPr lang="en-US" dirty="0" smtClean="0"/>
              <a:t>Choose a grad school that aligns with your interest area</a:t>
            </a:r>
          </a:p>
          <a:p>
            <a:pPr lvl="1"/>
            <a:r>
              <a:rPr lang="en-US" dirty="0" smtClean="0"/>
              <a:t>You can look at the courses the school offers</a:t>
            </a:r>
          </a:p>
          <a:p>
            <a:pPr lvl="1"/>
            <a:r>
              <a:rPr lang="en-US" dirty="0" smtClean="0"/>
              <a:t>How many (if any) penetration testing courses are offered</a:t>
            </a:r>
          </a:p>
          <a:p>
            <a:pPr lvl="2"/>
            <a:r>
              <a:rPr lang="en-US" dirty="0" smtClean="0"/>
              <a:t>Some schools do not have any penetration testing courses</a:t>
            </a:r>
          </a:p>
          <a:p>
            <a:pPr lvl="2"/>
            <a:r>
              <a:rPr lang="en-US" dirty="0" smtClean="0"/>
              <a:t>Some have 1 or 2, or more</a:t>
            </a:r>
          </a:p>
          <a:p>
            <a:r>
              <a:rPr lang="en-US" dirty="0" smtClean="0"/>
              <a:t>NSA certifies </a:t>
            </a:r>
            <a:r>
              <a:rPr lang="en-US" dirty="0"/>
              <a:t>schools for </a:t>
            </a:r>
            <a:r>
              <a:rPr lang="en-US" dirty="0" smtClean="0"/>
              <a:t>being a </a:t>
            </a:r>
            <a:r>
              <a:rPr lang="en-US" dirty="0"/>
              <a:t>Center of Academic Excellence in </a:t>
            </a:r>
            <a:r>
              <a:rPr lang="en-US" dirty="0" smtClean="0"/>
              <a:t>Cybersecurity</a:t>
            </a:r>
          </a:p>
          <a:p>
            <a:pPr lvl="1"/>
            <a:r>
              <a:rPr lang="en-US" dirty="0" smtClean="0"/>
              <a:t>CAE-CD: cyber defense</a:t>
            </a:r>
          </a:p>
          <a:p>
            <a:pPr lvl="2"/>
            <a:r>
              <a:rPr lang="en-US" dirty="0" smtClean="0"/>
              <a:t>Bloomsburg is on this list</a:t>
            </a:r>
          </a:p>
          <a:p>
            <a:pPr lvl="1"/>
            <a:r>
              <a:rPr lang="en-US" dirty="0" smtClean="0"/>
              <a:t>CAE-CO: cyber operations (more the penetration testing side)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3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Free or Low Cost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Cybrary</a:t>
            </a:r>
            <a:r>
              <a:rPr lang="en-US" dirty="0" smtClean="0"/>
              <a:t>: has many cyber security and penetration testing courses from various authors</a:t>
            </a:r>
          </a:p>
          <a:p>
            <a:pPr lvl="1"/>
            <a:r>
              <a:rPr lang="en-US" dirty="0" smtClean="0"/>
              <a:t>Many of the courses are free</a:t>
            </a:r>
          </a:p>
          <a:p>
            <a:pPr lvl="1"/>
            <a:r>
              <a:rPr lang="en-US" dirty="0" smtClean="0"/>
              <a:t>Curated </a:t>
            </a:r>
            <a:r>
              <a:rPr lang="en-US" dirty="0"/>
              <a:t>career paths, hands-on virtual labs</a:t>
            </a:r>
            <a:r>
              <a:rPr lang="en-US" dirty="0" smtClean="0"/>
              <a:t>, and </a:t>
            </a:r>
            <a:r>
              <a:rPr lang="en-US" dirty="0"/>
              <a:t>skill </a:t>
            </a:r>
            <a:r>
              <a:rPr lang="en-US" dirty="0" smtClean="0"/>
              <a:t>assessments are available with their Insider Pro membership, which costs $40/</a:t>
            </a:r>
            <a:r>
              <a:rPr lang="en-US" dirty="0" err="1" smtClean="0"/>
              <a:t>mo</a:t>
            </a:r>
            <a:endParaRPr lang="en-US" dirty="0" smtClean="0"/>
          </a:p>
          <a:p>
            <a:r>
              <a:rPr lang="en-US" dirty="0"/>
              <a:t>Portswigger.net/web-security: web app penetration testing training</a:t>
            </a:r>
          </a:p>
          <a:p>
            <a:pPr lvl="1"/>
            <a:r>
              <a:rPr lang="en-US" dirty="0"/>
              <a:t>From the creators of the popular Burb Suite web testing tool</a:t>
            </a:r>
          </a:p>
          <a:p>
            <a:pPr lvl="1"/>
            <a:r>
              <a:rPr lang="en-US" dirty="0" smtClean="0"/>
              <a:t>Free</a:t>
            </a:r>
          </a:p>
          <a:p>
            <a:r>
              <a:rPr lang="en-US" dirty="0" smtClean="0"/>
              <a:t>Tcm-sec.com</a:t>
            </a:r>
            <a:r>
              <a:rPr lang="en-US" dirty="0"/>
              <a:t>: </a:t>
            </a:r>
            <a:r>
              <a:rPr lang="en-US" dirty="0" smtClean="0"/>
              <a:t>has several </a:t>
            </a:r>
            <a:r>
              <a:rPr lang="en-US" dirty="0"/>
              <a:t>penetration testing </a:t>
            </a:r>
            <a:r>
              <a:rPr lang="en-US" dirty="0" smtClean="0"/>
              <a:t>courses</a:t>
            </a:r>
          </a:p>
          <a:p>
            <a:pPr lvl="1"/>
            <a:r>
              <a:rPr lang="en-US" dirty="0" smtClean="0"/>
              <a:t>practical </a:t>
            </a:r>
            <a:r>
              <a:rPr lang="en-US" dirty="0"/>
              <a:t>ethical </a:t>
            </a:r>
            <a:r>
              <a:rPr lang="en-US" dirty="0" smtClean="0"/>
              <a:t>hacking; windows </a:t>
            </a:r>
            <a:r>
              <a:rPr lang="en-US" dirty="0"/>
              <a:t>privilege </a:t>
            </a:r>
            <a:r>
              <a:rPr lang="en-US" dirty="0" smtClean="0"/>
              <a:t>escalation;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/>
              <a:t>privilege </a:t>
            </a:r>
            <a:r>
              <a:rPr lang="en-US" dirty="0" smtClean="0"/>
              <a:t>escalation; movement</a:t>
            </a:r>
            <a:r>
              <a:rPr lang="en-US" dirty="0"/>
              <a:t>, pivoting, and </a:t>
            </a:r>
            <a:r>
              <a:rPr lang="en-US" dirty="0" smtClean="0"/>
              <a:t>persistence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/>
              <a:t>mobile app pen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~$30 per course, with unlimited access to the course once you purchase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4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Free or Low cost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Udemy.com</a:t>
            </a:r>
          </a:p>
          <a:p>
            <a:pPr lvl="1"/>
            <a:r>
              <a:rPr lang="en-US" dirty="0"/>
              <a:t>Search for “penetration testing”</a:t>
            </a:r>
          </a:p>
          <a:p>
            <a:pPr lvl="1"/>
            <a:r>
              <a:rPr lang="en-US" dirty="0"/>
              <a:t>~$15-30 per </a:t>
            </a:r>
            <a:r>
              <a:rPr lang="en-US" dirty="0" smtClean="0"/>
              <a:t>course</a:t>
            </a:r>
          </a:p>
          <a:p>
            <a:r>
              <a:rPr lang="en-US" dirty="0" err="1" smtClean="0"/>
              <a:t>Linkedin</a:t>
            </a:r>
            <a:r>
              <a:rPr lang="en-US" dirty="0" smtClean="0"/>
              <a:t> </a:t>
            </a:r>
            <a:r>
              <a:rPr lang="en-US" dirty="0"/>
              <a:t>Learning (used to be Linda.com)</a:t>
            </a:r>
          </a:p>
          <a:p>
            <a:pPr lvl="1"/>
            <a:r>
              <a:rPr lang="en-US" dirty="0"/>
              <a:t>search for “penetration testing” courses</a:t>
            </a:r>
          </a:p>
          <a:p>
            <a:pPr lvl="1"/>
            <a:r>
              <a:rPr lang="en-US" dirty="0"/>
              <a:t>$40/</a:t>
            </a:r>
            <a:r>
              <a:rPr lang="en-US" dirty="0" err="1"/>
              <a:t>mo</a:t>
            </a:r>
            <a:r>
              <a:rPr lang="en-US" dirty="0"/>
              <a:t> or $300/</a:t>
            </a:r>
            <a:r>
              <a:rPr lang="en-US" dirty="0" err="1"/>
              <a:t>yr</a:t>
            </a:r>
            <a:r>
              <a:rPr lang="en-US" dirty="0"/>
              <a:t> ($25/</a:t>
            </a:r>
            <a:r>
              <a:rPr lang="en-US" dirty="0" err="1"/>
              <a:t>mo</a:t>
            </a:r>
            <a:r>
              <a:rPr lang="en-US" dirty="0"/>
              <a:t>) for access to all of the </a:t>
            </a:r>
            <a:r>
              <a:rPr lang="en-US" dirty="0" smtClean="0"/>
              <a:t>courses</a:t>
            </a:r>
          </a:p>
          <a:p>
            <a:r>
              <a:rPr lang="en-US" dirty="0"/>
              <a:t>PentesterLab.com</a:t>
            </a:r>
          </a:p>
          <a:p>
            <a:pPr lvl="1"/>
            <a:r>
              <a:rPr lang="en-US" dirty="0"/>
              <a:t>Courses and labs</a:t>
            </a:r>
          </a:p>
          <a:p>
            <a:pPr lvl="1"/>
            <a:r>
              <a:rPr lang="en-US" dirty="0"/>
              <a:t>Students: $35 per 3 </a:t>
            </a:r>
            <a:r>
              <a:rPr lang="en-US" dirty="0" err="1"/>
              <a:t>mo</a:t>
            </a:r>
            <a:r>
              <a:rPr lang="en-US" dirty="0"/>
              <a:t>     Regular: $20/</a:t>
            </a:r>
            <a:r>
              <a:rPr lang="en-US" dirty="0" err="1"/>
              <a:t>mo</a:t>
            </a:r>
            <a:r>
              <a:rPr lang="en-US" dirty="0"/>
              <a:t> or $</a:t>
            </a:r>
            <a:r>
              <a:rPr lang="en-US" dirty="0" smtClean="0"/>
              <a:t>200/</a:t>
            </a:r>
            <a:r>
              <a:rPr lang="en-US" dirty="0" err="1" smtClean="0"/>
              <a:t>yr</a:t>
            </a:r>
            <a:endParaRPr lang="en-US" dirty="0" smtClean="0"/>
          </a:p>
          <a:p>
            <a:r>
              <a:rPr lang="en-US" dirty="0" smtClean="0"/>
              <a:t>PentesterAcademy.com</a:t>
            </a:r>
          </a:p>
          <a:p>
            <a:pPr lvl="1"/>
            <a:r>
              <a:rPr lang="en-US" dirty="0" smtClean="0"/>
              <a:t>Courses and labs</a:t>
            </a:r>
          </a:p>
          <a:p>
            <a:pPr lvl="1"/>
            <a:r>
              <a:rPr lang="en-US" dirty="0" smtClean="0"/>
              <a:t>$70/</a:t>
            </a:r>
            <a:r>
              <a:rPr lang="en-US" dirty="0" err="1" smtClean="0"/>
              <a:t>mo</a:t>
            </a:r>
            <a:r>
              <a:rPr lang="en-US" dirty="0" smtClean="0"/>
              <a:t>, or $250/</a:t>
            </a:r>
            <a:r>
              <a:rPr lang="en-US" dirty="0" err="1" smtClean="0"/>
              <a:t>yr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638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Free or Low cost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Can get certifications </a:t>
            </a:r>
            <a:r>
              <a:rPr lang="en-US" dirty="0" smtClean="0"/>
              <a:t>from </a:t>
            </a:r>
            <a:r>
              <a:rPr lang="en-US" dirty="0"/>
              <a:t>these websites, but their value is meh</a:t>
            </a:r>
          </a:p>
          <a:p>
            <a:pPr lvl="1"/>
            <a:r>
              <a:rPr lang="en-US" dirty="0"/>
              <a:t>They might help boost you over another job candidate</a:t>
            </a:r>
          </a:p>
          <a:p>
            <a:pPr lvl="1"/>
            <a:r>
              <a:rPr lang="en-US" dirty="0"/>
              <a:t>But they probably won’t help to get you through the HR </a:t>
            </a:r>
            <a:r>
              <a:rPr lang="en-US" dirty="0" smtClean="0"/>
              <a:t>firewall</a:t>
            </a:r>
          </a:p>
          <a:p>
            <a:r>
              <a:rPr lang="en-US" dirty="0" smtClean="0"/>
              <a:t>They are mostly good for the experience you 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6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Offensive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Medium </a:t>
            </a:r>
            <a:r>
              <a:rPr lang="en-US" dirty="0" smtClean="0"/>
              <a:t>cost</a:t>
            </a:r>
            <a:r>
              <a:rPr lang="en-US" dirty="0"/>
              <a:t>, but well recognized</a:t>
            </a:r>
          </a:p>
          <a:p>
            <a:r>
              <a:rPr lang="en-US" dirty="0" smtClean="0"/>
              <a:t>Very </a:t>
            </a:r>
            <a:r>
              <a:rPr lang="en-US" dirty="0"/>
              <a:t>in </a:t>
            </a:r>
            <a:r>
              <a:rPr lang="en-US" dirty="0" smtClean="0"/>
              <a:t>depth </a:t>
            </a:r>
            <a:r>
              <a:rPr lang="en-US" dirty="0"/>
              <a:t>training </a:t>
            </a:r>
            <a:r>
              <a:rPr lang="en-US" dirty="0" smtClean="0"/>
              <a:t>courses, and excellent labs</a:t>
            </a:r>
          </a:p>
          <a:p>
            <a:pPr lvl="1"/>
            <a:r>
              <a:rPr lang="en-US" dirty="0" smtClean="0"/>
              <a:t>OS / network penetration testing</a:t>
            </a:r>
          </a:p>
          <a:p>
            <a:pPr lvl="1"/>
            <a:r>
              <a:rPr lang="en-US" dirty="0" smtClean="0"/>
              <a:t>Web application penetration testing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Prepares </a:t>
            </a:r>
            <a:r>
              <a:rPr lang="en-US" dirty="0"/>
              <a:t>you for </a:t>
            </a:r>
            <a:r>
              <a:rPr lang="en-US" dirty="0" smtClean="0"/>
              <a:t>some </a:t>
            </a:r>
            <a:r>
              <a:rPr lang="en-US" dirty="0"/>
              <a:t>of the most </a:t>
            </a:r>
            <a:r>
              <a:rPr lang="en-US" dirty="0" smtClean="0"/>
              <a:t>difficult, </a:t>
            </a:r>
            <a:r>
              <a:rPr lang="en-US" dirty="0"/>
              <a:t>but respected certifications in the industry </a:t>
            </a:r>
            <a:r>
              <a:rPr lang="en-US" dirty="0" smtClean="0"/>
              <a:t>– OSCP, OSWA,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even just taking the </a:t>
            </a:r>
            <a:r>
              <a:rPr lang="en-US" dirty="0" smtClean="0"/>
              <a:t>courses and associated labs </a:t>
            </a:r>
            <a:r>
              <a:rPr lang="en-US" dirty="0"/>
              <a:t>will help build your skills </a:t>
            </a:r>
            <a:r>
              <a:rPr lang="en-US" dirty="0" smtClean="0"/>
              <a:t>tremendously</a:t>
            </a:r>
          </a:p>
          <a:p>
            <a:r>
              <a:rPr lang="en-US" dirty="0" smtClean="0"/>
              <a:t>They would </a:t>
            </a:r>
            <a:r>
              <a:rPr lang="en-US" dirty="0"/>
              <a:t>definitely help boost you over other </a:t>
            </a:r>
            <a:r>
              <a:rPr lang="en-US" dirty="0" smtClean="0"/>
              <a:t>candidates</a:t>
            </a:r>
          </a:p>
          <a:p>
            <a:pPr lvl="1"/>
            <a:r>
              <a:rPr lang="en-US" dirty="0" smtClean="0"/>
              <a:t>And get you past the HR firewall</a:t>
            </a:r>
          </a:p>
          <a:p>
            <a:r>
              <a:rPr lang="en-US" dirty="0" smtClean="0"/>
              <a:t>~$1000 </a:t>
            </a:r>
            <a:r>
              <a:rPr lang="en-US" dirty="0"/>
              <a:t>per </a:t>
            </a:r>
            <a:r>
              <a:rPr lang="en-US" dirty="0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9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cost, but well recognized</a:t>
            </a:r>
          </a:p>
          <a:p>
            <a:r>
              <a:rPr lang="en-US" dirty="0"/>
              <a:t>I</a:t>
            </a:r>
            <a:r>
              <a:rPr lang="en-US" dirty="0" smtClean="0"/>
              <a:t>n depth </a:t>
            </a:r>
            <a:r>
              <a:rPr lang="en-US" dirty="0"/>
              <a:t>training </a:t>
            </a:r>
            <a:r>
              <a:rPr lang="en-US" dirty="0" smtClean="0"/>
              <a:t>courses, and excellent labs</a:t>
            </a:r>
          </a:p>
          <a:p>
            <a:pPr lvl="1"/>
            <a:r>
              <a:rPr lang="en-US" dirty="0"/>
              <a:t>OS / network penetration testing</a:t>
            </a:r>
          </a:p>
          <a:p>
            <a:pPr lvl="1"/>
            <a:r>
              <a:rPr lang="en-US" dirty="0"/>
              <a:t>Web application penetration testing</a:t>
            </a:r>
          </a:p>
          <a:p>
            <a:pPr lvl="1"/>
            <a:r>
              <a:rPr lang="en-US" dirty="0" err="1" smtClean="0"/>
              <a:t>etc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The certifications are not as grueling as the OSCP/OSWA (only 3 hours vs 24 hours), but they are just as well recognized</a:t>
            </a:r>
          </a:p>
          <a:p>
            <a:r>
              <a:rPr lang="en-US" dirty="0" smtClean="0"/>
              <a:t>They </a:t>
            </a:r>
            <a:r>
              <a:rPr lang="en-US" dirty="0"/>
              <a:t>will definitely help boost you over other </a:t>
            </a:r>
            <a:r>
              <a:rPr lang="en-US" dirty="0" smtClean="0"/>
              <a:t>candidates</a:t>
            </a:r>
          </a:p>
          <a:p>
            <a:pPr lvl="1"/>
            <a:r>
              <a:rPr lang="en-US" dirty="0" smtClean="0"/>
              <a:t>And get you past the HR firewall</a:t>
            </a:r>
          </a:p>
          <a:p>
            <a:r>
              <a:rPr lang="en-US" dirty="0" smtClean="0"/>
              <a:t>~$7,000 for each course</a:t>
            </a:r>
          </a:p>
          <a:p>
            <a:pPr lvl="1"/>
            <a:r>
              <a:rPr lang="en-US" dirty="0" smtClean="0"/>
              <a:t>But the exams can be taken separately from the courses for ~$1,000 </a:t>
            </a:r>
          </a:p>
          <a:p>
            <a:pPr lvl="1"/>
            <a:r>
              <a:rPr lang="en-US" dirty="0" smtClean="0"/>
              <a:t>And many people do </a:t>
            </a:r>
            <a:r>
              <a:rPr lang="en-US" dirty="0"/>
              <a:t>other courses or self study </a:t>
            </a:r>
            <a:r>
              <a:rPr lang="en-US" dirty="0" smtClean="0"/>
              <a:t>for prep to </a:t>
            </a:r>
            <a:r>
              <a:rPr lang="en-US" dirty="0"/>
              <a:t>pass the </a:t>
            </a:r>
            <a:r>
              <a:rPr lang="en-US" dirty="0" smtClean="0"/>
              <a:t>exams, instead of taking the official courses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17981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419</TotalTime>
  <Words>1249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Horizon</vt:lpstr>
      <vt:lpstr>Paths to Becoming a Penetration Tester</vt:lpstr>
      <vt:lpstr>Who Am I…</vt:lpstr>
      <vt:lpstr>Slides</vt:lpstr>
      <vt:lpstr>Grad School</vt:lpstr>
      <vt:lpstr>Free or Low Cost Courses</vt:lpstr>
      <vt:lpstr>Free or Low cost Courses</vt:lpstr>
      <vt:lpstr>Free or Low cost Courses</vt:lpstr>
      <vt:lpstr>Offensive Security</vt:lpstr>
      <vt:lpstr>SANS</vt:lpstr>
      <vt:lpstr>Low Cost “Learn On Your Own”</vt:lpstr>
      <vt:lpstr>“Learn on your own” labs</vt:lpstr>
      <vt:lpstr>“learn on your own” labs</vt:lpstr>
      <vt:lpstr>“learn on your own” labs</vt:lpstr>
      <vt:lpstr>Capture the Flag</vt:lpstr>
      <vt:lpstr>Bug Bounties</vt:lpstr>
      <vt:lpstr>After you Land the job</vt:lpstr>
      <vt:lpstr>It can be a slow start…but don’t give up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Paths to Becoming a Penetration Tester</dc:title>
  <dc:creator>koyophoto</dc:creator>
  <cp:lastModifiedBy>koyophoto</cp:lastModifiedBy>
  <cp:revision>201</cp:revision>
  <dcterms:created xsi:type="dcterms:W3CDTF">2022-03-07T17:34:07Z</dcterms:created>
  <dcterms:modified xsi:type="dcterms:W3CDTF">2022-03-25T21:07:01Z</dcterms:modified>
</cp:coreProperties>
</file>