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129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0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2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8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7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9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4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4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3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3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5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3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3A2AD2-85B4-4FCA-A406-ED2A323BD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ko-KR" altLang="en-US" sz="4800"/>
              <a:t>케창딥 </a:t>
            </a:r>
            <a:r>
              <a:rPr lang="en-US" altLang="ko-KR" sz="4800"/>
              <a:t>2</a:t>
            </a:r>
            <a:r>
              <a:rPr lang="ko-KR" altLang="en-US" sz="4800"/>
              <a:t>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C34B4F-F4DC-48C4-A098-61E452AC2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20172389 </a:t>
            </a:r>
            <a:r>
              <a:rPr lang="ko-KR" altLang="en-US" sz="2000" dirty="0"/>
              <a:t>수학과 박소영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776BBB-CF29-45E2-B175-27A356A69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56" r="1" b="1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66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417496-8252-495B-B55D-3C0D7DA3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458" y="798121"/>
            <a:ext cx="6069506" cy="793418"/>
          </a:xfrm>
        </p:spPr>
        <p:txBody>
          <a:bodyPr anchor="b">
            <a:noAutofit/>
          </a:bodyPr>
          <a:lstStyle/>
          <a:p>
            <a:r>
              <a:rPr lang="ko-KR" altLang="en-US"/>
              <a:t>가중치 구하기</a:t>
            </a:r>
            <a:endParaRPr lang="ko-KR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C67300-D341-4CB5-A50F-D6227607D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8" y="1591539"/>
            <a:ext cx="7965834" cy="4589805"/>
          </a:xfrm>
        </p:spPr>
        <p:txBody>
          <a:bodyPr>
            <a:normAutofit/>
          </a:bodyPr>
          <a:lstStyle/>
          <a:p>
            <a:r>
              <a:rPr lang="ko-KR" altLang="en-US" dirty="0"/>
              <a:t>가중치란</a:t>
            </a:r>
            <a:r>
              <a:rPr lang="en-US" altLang="ko-KR" dirty="0"/>
              <a:t>? </a:t>
            </a:r>
            <a:r>
              <a:rPr lang="ko-KR" altLang="en-US" dirty="0"/>
              <a:t>옆의 네트워크 층층 마다 가지고 있는 고유의 속성</a:t>
            </a:r>
            <a:r>
              <a:rPr lang="en-US" altLang="ko-KR" dirty="0"/>
              <a:t>=&gt; </a:t>
            </a:r>
            <a:r>
              <a:rPr lang="ko-KR" altLang="en-US" dirty="0" err="1"/>
              <a:t>딥러닝을</a:t>
            </a:r>
            <a:r>
              <a:rPr lang="ko-KR" altLang="en-US" dirty="0"/>
              <a:t> 한다는 것</a:t>
            </a:r>
            <a:r>
              <a:rPr lang="en-US" altLang="ko-KR" dirty="0"/>
              <a:t>=</a:t>
            </a:r>
            <a:r>
              <a:rPr lang="ko-KR" altLang="en-US" dirty="0"/>
              <a:t>가중치를 </a:t>
            </a:r>
            <a:r>
              <a:rPr lang="ko-KR" altLang="en-US" dirty="0" err="1"/>
              <a:t>갱신시켜</a:t>
            </a:r>
            <a:r>
              <a:rPr lang="ko-KR" altLang="en-US" dirty="0"/>
              <a:t> 최고의 결과를 만들어 내는 것</a:t>
            </a:r>
            <a:r>
              <a:rPr lang="en-US" altLang="ko-KR" dirty="0"/>
              <a:t>!</a:t>
            </a:r>
          </a:p>
          <a:p>
            <a:r>
              <a:rPr lang="en-US" dirty="0"/>
              <a:t>How</a:t>
            </a:r>
            <a:r>
              <a:rPr lang="ko-KR" altLang="en-US" dirty="0"/>
              <a:t>가중치 갱신</a:t>
            </a:r>
            <a:r>
              <a:rPr lang="en-US" altLang="ko-KR" dirty="0"/>
              <a:t>?					</a:t>
            </a:r>
          </a:p>
          <a:p>
            <a:pPr marL="0" indent="0">
              <a:buNone/>
            </a:pPr>
            <a:r>
              <a:rPr lang="en-US" altLang="ko-KR" sz="2000" dirty="0"/>
              <a:t>1)</a:t>
            </a:r>
            <a:r>
              <a:rPr lang="ko-KR" altLang="en-US" sz="2000" dirty="0"/>
              <a:t>임의의 가중치로 </a:t>
            </a:r>
            <a:r>
              <a:rPr lang="ko-KR" altLang="en-US" sz="2000" dirty="0" err="1"/>
              <a:t>텐서를</a:t>
            </a:r>
            <a:r>
              <a:rPr lang="ko-KR" altLang="en-US" sz="2000" dirty="0"/>
              <a:t> 입력하고 출력한다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2)</a:t>
            </a:r>
            <a:r>
              <a:rPr lang="ko-KR" altLang="en-US" sz="2000" dirty="0" err="1"/>
              <a:t>입력값과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출력값의</a:t>
            </a:r>
            <a:r>
              <a:rPr lang="ko-KR" altLang="en-US" sz="2000" dirty="0"/>
              <a:t> 타깃의 차이를 이용해 손실함수를 나타낸다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3)</a:t>
            </a:r>
            <a:r>
              <a:rPr lang="ko-KR" altLang="en-US" sz="2000" dirty="0"/>
              <a:t>가중치에 대한 손실함수에 </a:t>
            </a:r>
            <a:r>
              <a:rPr lang="ko-KR" altLang="en-US" sz="2000" dirty="0" err="1"/>
              <a:t>경사하강법을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옵티마이저로</a:t>
            </a:r>
            <a:r>
              <a:rPr lang="ko-KR" altLang="en-US" sz="2000" dirty="0"/>
              <a:t> 계산해서 가중치를 갱신한다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4)</a:t>
            </a:r>
            <a:r>
              <a:rPr lang="ko-KR" altLang="en-US" sz="2000" dirty="0"/>
              <a:t>위의 과정 반복</a:t>
            </a:r>
            <a:endParaRPr lang="en-US" altLang="ko-KR" sz="20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A0EF9B5-B551-4490-9025-92C923B87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0" r="-3" b="4"/>
          <a:stretch/>
        </p:blipFill>
        <p:spPr>
          <a:xfrm>
            <a:off x="8975188" y="1395891"/>
            <a:ext cx="2822916" cy="429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01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B4D84B-0055-457C-BA2B-4F9552F4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589340"/>
          </a:xfrm>
        </p:spPr>
        <p:txBody>
          <a:bodyPr anchor="b">
            <a:normAutofit fontScale="90000"/>
          </a:bodyPr>
          <a:lstStyle/>
          <a:p>
            <a:r>
              <a:rPr lang="ko-KR" altLang="en-US" sz="3600" dirty="0"/>
              <a:t>그럼 </a:t>
            </a:r>
            <a:r>
              <a:rPr lang="ko-KR" altLang="en-US" sz="3600" dirty="0" err="1"/>
              <a:t>경사하강법이</a:t>
            </a:r>
            <a:r>
              <a:rPr lang="ko-KR" altLang="en-US" sz="3600" dirty="0"/>
              <a:t> </a:t>
            </a:r>
            <a:r>
              <a:rPr lang="ko-KR" altLang="en-US" sz="3600" dirty="0" err="1"/>
              <a:t>뭔데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5705E3-F55E-4A20-BC61-CEE74E872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7973"/>
            <a:ext cx="6434798" cy="4514330"/>
          </a:xfrm>
        </p:spPr>
        <p:txBody>
          <a:bodyPr>
            <a:normAutofit/>
          </a:bodyPr>
          <a:lstStyle/>
          <a:p>
            <a:r>
              <a:rPr lang="en-US" sz="2400" dirty="0"/>
              <a:t>X:</a:t>
            </a:r>
            <a:r>
              <a:rPr lang="ko-KR" altLang="en-US" sz="2400" dirty="0"/>
              <a:t>가중치</a:t>
            </a:r>
            <a:endParaRPr lang="en-US" altLang="ko-KR" sz="2400" dirty="0"/>
          </a:p>
          <a:p>
            <a:r>
              <a:rPr lang="en-US" sz="2400" dirty="0"/>
              <a:t>F(x):</a:t>
            </a:r>
            <a:r>
              <a:rPr lang="ko-KR" altLang="en-US" sz="2400" dirty="0"/>
              <a:t>가중치에 따른 손실함수</a:t>
            </a:r>
            <a:endParaRPr lang="en-US" altLang="ko-KR" sz="2400" dirty="0"/>
          </a:p>
          <a:p>
            <a:r>
              <a:rPr lang="ko-KR" altLang="en-US" sz="2400" dirty="0"/>
              <a:t>목표</a:t>
            </a:r>
            <a:r>
              <a:rPr lang="en-US" altLang="ko-KR" sz="2400" dirty="0"/>
              <a:t>&gt;&gt;f(x)</a:t>
            </a:r>
            <a:r>
              <a:rPr lang="ko-KR" altLang="en-US" sz="2400" dirty="0"/>
              <a:t>가 최소가 되는 가중치 </a:t>
            </a:r>
            <a:r>
              <a:rPr lang="en-US" altLang="ko-KR" sz="2400" dirty="0"/>
              <a:t>x</a:t>
            </a:r>
            <a:r>
              <a:rPr lang="ko-KR" altLang="en-US" sz="2400" dirty="0"/>
              <a:t>를 찾아서 네트워크 층에</a:t>
            </a:r>
            <a:r>
              <a:rPr lang="en-US" altLang="ko-KR" sz="2400" dirty="0"/>
              <a:t> </a:t>
            </a:r>
            <a:r>
              <a:rPr lang="ko-KR" altLang="en-US" sz="2400" dirty="0"/>
              <a:t>적용시키자</a:t>
            </a:r>
            <a:r>
              <a:rPr lang="en-US" altLang="ko-KR" sz="2400" dirty="0"/>
              <a:t>! </a:t>
            </a:r>
          </a:p>
          <a:p>
            <a:r>
              <a:rPr lang="ko-KR" altLang="en-US" sz="2400" dirty="0"/>
              <a:t>그럼 가중치 </a:t>
            </a:r>
            <a:r>
              <a:rPr lang="en-US" altLang="ko-KR" sz="2400" dirty="0"/>
              <a:t>x1</a:t>
            </a:r>
            <a:r>
              <a:rPr lang="ko-KR" altLang="en-US" sz="2400" dirty="0"/>
              <a:t>을 구할 방법은</a:t>
            </a:r>
            <a:r>
              <a:rPr lang="en-US" altLang="ko-KR" sz="2400" dirty="0"/>
              <a:t>..?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2400" dirty="0"/>
              <a:t>x1-=f(x)</a:t>
            </a:r>
            <a:r>
              <a:rPr lang="ko-KR" altLang="en-US" sz="2400" dirty="0"/>
              <a:t>를 </a:t>
            </a:r>
            <a:r>
              <a:rPr lang="en-US" altLang="ko-KR" sz="2400" dirty="0"/>
              <a:t>x1</a:t>
            </a:r>
            <a:r>
              <a:rPr lang="ko-KR" altLang="en-US" sz="2400" dirty="0"/>
              <a:t>으로 편미분한 값 으로 갱신</a:t>
            </a:r>
            <a:r>
              <a:rPr lang="en-US" altLang="ko-KR" sz="2400" dirty="0"/>
              <a:t>!</a:t>
            </a:r>
          </a:p>
          <a:p>
            <a:pPr marL="0" indent="0">
              <a:buNone/>
            </a:pPr>
            <a:r>
              <a:rPr lang="en-US" sz="2400" dirty="0"/>
              <a:t>X2</a:t>
            </a:r>
            <a:r>
              <a:rPr lang="ko-KR" altLang="en-US" sz="2400" dirty="0"/>
              <a:t>가중치는 어떻게 갱신</a:t>
            </a:r>
            <a:r>
              <a:rPr lang="en-US" altLang="ko-KR" sz="2400" dirty="0"/>
              <a:t>?</a:t>
            </a:r>
          </a:p>
          <a:p>
            <a:pPr marL="0" indent="0">
              <a:buNone/>
            </a:pPr>
            <a:r>
              <a:rPr lang="en-US" sz="2400" dirty="0"/>
              <a:t>=&gt;x1</a:t>
            </a:r>
            <a:r>
              <a:rPr lang="ko-KR" altLang="en-US" sz="2400" dirty="0"/>
              <a:t>과 같은 방법으로</a:t>
            </a:r>
            <a:r>
              <a:rPr lang="en-US" altLang="ko-KR" sz="2400" dirty="0"/>
              <a:t>!!</a:t>
            </a:r>
            <a:endParaRPr lang="en-US" sz="24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9418ACC-0FDC-45A6-8337-61A03A9124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64" b="2"/>
          <a:stretch/>
        </p:blipFill>
        <p:spPr>
          <a:xfrm>
            <a:off x="7723865" y="1317972"/>
            <a:ext cx="3839777" cy="393580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472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55600-0FE4-43B4-BC0B-7F7F9F73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39"/>
            <a:ext cx="10639110" cy="5295569"/>
          </a:xfrm>
        </p:spPr>
        <p:txBody>
          <a:bodyPr>
            <a:normAutofit/>
          </a:bodyPr>
          <a:lstStyle/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경사하강법은</a:t>
            </a:r>
            <a:r>
              <a:rPr lang="ko-KR" altLang="en-US" dirty="0"/>
              <a:t> 미분을 통해서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손실함수의 최소값을 출력해 내는 가중치를 찾는 과정</a:t>
            </a:r>
          </a:p>
        </p:txBody>
      </p:sp>
    </p:spTree>
    <p:extLst>
      <p:ext uri="{BB962C8B-B14F-4D97-AF65-F5344CB8AC3E}">
        <p14:creationId xmlns:p14="http://schemas.microsoft.com/office/powerpoint/2010/main" val="1904244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9BC91-1E6F-474A-9F39-A30749F7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83812"/>
          </a:xfrm>
        </p:spPr>
        <p:txBody>
          <a:bodyPr/>
          <a:lstStyle/>
          <a:p>
            <a:r>
              <a:rPr lang="ko-KR" altLang="en-US"/>
              <a:t>확률적 </a:t>
            </a:r>
            <a:r>
              <a:rPr lang="ko-KR" altLang="en-US" dirty="0" err="1"/>
              <a:t>경사하강법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4B9FFA-A50B-46CB-97CF-A960A58C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510748"/>
            <a:ext cx="10168128" cy="4661452"/>
          </a:xfrm>
        </p:spPr>
        <p:txBody>
          <a:bodyPr/>
          <a:lstStyle/>
          <a:p>
            <a:r>
              <a:rPr lang="ko-KR" altLang="en-US" dirty="0"/>
              <a:t>모든 데이터샘플을 모델에 집어넣어 </a:t>
            </a:r>
            <a:r>
              <a:rPr lang="ko-KR" altLang="en-US" dirty="0" err="1"/>
              <a:t>경사하강법을</a:t>
            </a:r>
            <a:r>
              <a:rPr lang="ko-KR" altLang="en-US" dirty="0"/>
              <a:t> 하는 것이 아니라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전체 데이터 </a:t>
            </a:r>
            <a:r>
              <a:rPr lang="ko-KR" altLang="en-US" dirty="0" err="1"/>
              <a:t>샘플중</a:t>
            </a:r>
            <a:r>
              <a:rPr lang="ko-KR" altLang="en-US" dirty="0"/>
              <a:t> 랜덤으로 일부 데이터 샘플을 추출해서    입력하고 그 결과를 토대로 </a:t>
            </a:r>
            <a:r>
              <a:rPr lang="ko-KR" altLang="en-US" dirty="0" err="1"/>
              <a:t>경사하강법으로</a:t>
            </a:r>
            <a:r>
              <a:rPr lang="ko-KR" altLang="en-US" dirty="0"/>
              <a:t> 가중치 조절 하는 것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r>
              <a:rPr lang="ko-KR" altLang="en-US" dirty="0"/>
              <a:t>한번 턴이 돌고 또 랜덤으로 일부 데이터 샘플을 추출함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이전 턴에 사용한 데이터 샘플 그대로 사용 </a:t>
            </a:r>
            <a:r>
              <a:rPr lang="en-US" altLang="ko-KR" dirty="0"/>
              <a:t>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3094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927D7-6197-4F58-B655-88D87356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73682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실전은 </a:t>
            </a:r>
            <a:r>
              <a:rPr lang="ko-KR" altLang="en-US" dirty="0" err="1"/>
              <a:t>경사하강법</a:t>
            </a:r>
            <a:r>
              <a:rPr lang="ko-KR" altLang="en-US" dirty="0"/>
              <a:t> 아닌 확률적 </a:t>
            </a:r>
            <a:r>
              <a:rPr lang="ko-KR" altLang="en-US" dirty="0" err="1"/>
              <a:t>경사하강소법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92637-5941-41EC-8759-E507CE8AF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404730"/>
            <a:ext cx="10168128" cy="4767470"/>
          </a:xfrm>
        </p:spPr>
        <p:txBody>
          <a:bodyPr/>
          <a:lstStyle/>
          <a:p>
            <a:r>
              <a:rPr lang="ko-KR" altLang="en-US" dirty="0" err="1"/>
              <a:t>경사하강법을</a:t>
            </a:r>
            <a:r>
              <a:rPr lang="ko-KR" altLang="en-US" dirty="0"/>
              <a:t> 쓰면 거이 확률적 </a:t>
            </a:r>
            <a:r>
              <a:rPr lang="ko-KR" altLang="en-US" dirty="0" err="1"/>
              <a:t>경사하강법을</a:t>
            </a:r>
            <a:r>
              <a:rPr lang="ko-KR" altLang="en-US" dirty="0"/>
              <a:t> 이용함</a:t>
            </a:r>
            <a:endParaRPr lang="en-US" altLang="ko-KR" dirty="0"/>
          </a:p>
          <a:p>
            <a:r>
              <a:rPr lang="ko-KR" altLang="en-US" dirty="0"/>
              <a:t>이유</a:t>
            </a:r>
            <a:r>
              <a:rPr lang="en-US" altLang="ko-KR" dirty="0"/>
              <a:t>1) </a:t>
            </a:r>
            <a:r>
              <a:rPr lang="ko-KR" altLang="en-US" dirty="0"/>
              <a:t>손실함수의 극점은 여러 개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/>
              <a:t>극점 중 하나만이 진정한 </a:t>
            </a:r>
            <a:r>
              <a:rPr lang="en-US" altLang="ko-KR" dirty="0"/>
              <a:t>minimum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dirty="0"/>
              <a:t>If</a:t>
            </a:r>
            <a:r>
              <a:rPr lang="ko-KR" altLang="en-US" dirty="0" err="1"/>
              <a:t>경사하강법</a:t>
            </a:r>
            <a:r>
              <a:rPr lang="ko-KR" altLang="en-US" dirty="0"/>
              <a:t> 쓰면 극점에 도달했지만 </a:t>
            </a:r>
            <a:r>
              <a:rPr lang="en-US" altLang="ko-KR" dirty="0"/>
              <a:t>minimum</a:t>
            </a:r>
            <a:r>
              <a:rPr lang="ko-KR" altLang="en-US" dirty="0"/>
              <a:t>극점 아닐 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 극점을 빠져나올 수 가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이유</a:t>
            </a:r>
            <a:r>
              <a:rPr lang="en-US" altLang="ko-KR" dirty="0"/>
              <a:t>2) </a:t>
            </a:r>
            <a:r>
              <a:rPr lang="ko-KR" altLang="en-US" dirty="0" err="1"/>
              <a:t>경사하강법</a:t>
            </a:r>
            <a:r>
              <a:rPr lang="ko-KR" altLang="en-US" dirty="0"/>
              <a:t> 보다 빠르다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/>
              <a:t>일부 데이터만 사용하므로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0410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F517C-DE96-4887-ABCF-D2D7F4AC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4F1D0-9416-4AE4-ACFC-C77200A97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03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94D81-E9E6-455F-86B8-D857AD6B3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04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딥러닝 기본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AF1DD-BD8C-486C-B19C-2CA9D56E6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883877"/>
            <a:ext cx="10168128" cy="4863905"/>
          </a:xfrm>
        </p:spPr>
        <p:txBody>
          <a:bodyPr/>
          <a:lstStyle/>
          <a:p>
            <a:r>
              <a:rPr lang="ko-KR" altLang="en-US" dirty="0" err="1"/>
              <a:t>텐서</a:t>
            </a:r>
            <a:r>
              <a:rPr lang="en-US" altLang="ko-KR" dirty="0"/>
              <a:t>: </a:t>
            </a:r>
            <a:r>
              <a:rPr lang="ko-KR" altLang="en-US" dirty="0"/>
              <a:t>다차원 </a:t>
            </a:r>
            <a:r>
              <a:rPr lang="ko-KR" altLang="en-US" dirty="0" err="1"/>
              <a:t>넘파이</a:t>
            </a:r>
            <a:r>
              <a:rPr lang="ko-KR" altLang="en-US" dirty="0"/>
              <a:t> 배열</a:t>
            </a:r>
            <a:r>
              <a:rPr lang="en-US" altLang="ko-KR" dirty="0"/>
              <a:t>(</a:t>
            </a:r>
            <a:r>
              <a:rPr lang="ko-KR" altLang="en-US" dirty="0" err="1"/>
              <a:t>케라스모델은</a:t>
            </a:r>
            <a:r>
              <a:rPr lang="ko-KR" altLang="en-US" dirty="0"/>
              <a:t> </a:t>
            </a:r>
            <a:r>
              <a:rPr lang="ko-KR" altLang="en-US" dirty="0" err="1"/>
              <a:t>텐서만을</a:t>
            </a:r>
            <a:r>
              <a:rPr lang="ko-KR" altLang="en-US" dirty="0"/>
              <a:t> 인지한다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325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71007-2602-4AA7-BDAC-B987ACC3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422031"/>
            <a:ext cx="10168128" cy="548640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텐서의</a:t>
            </a:r>
            <a:r>
              <a:rPr lang="ko-KR" altLang="en-US" sz="2800" dirty="0"/>
              <a:t> 차원</a:t>
            </a:r>
            <a:r>
              <a:rPr lang="en-US" altLang="ko-KR" sz="2800" dirty="0"/>
              <a:t>(</a:t>
            </a:r>
            <a:r>
              <a:rPr lang="ko-KR" altLang="en-US" sz="2800" dirty="0"/>
              <a:t>차원</a:t>
            </a:r>
            <a:r>
              <a:rPr lang="en-US" altLang="ko-KR" sz="2800" dirty="0"/>
              <a:t>=</a:t>
            </a:r>
            <a:r>
              <a:rPr lang="ko-KR" altLang="en-US" sz="2800" dirty="0"/>
              <a:t>축</a:t>
            </a:r>
            <a:r>
              <a:rPr lang="en-US" altLang="ko-KR" sz="2800" dirty="0"/>
              <a:t>=</a:t>
            </a:r>
            <a:r>
              <a:rPr lang="ko-KR" altLang="en-US" sz="2800" dirty="0"/>
              <a:t>랭크</a:t>
            </a:r>
            <a:r>
              <a:rPr lang="en-US" altLang="ko-KR" sz="2800" dirty="0"/>
              <a:t>),</a:t>
            </a:r>
            <a:r>
              <a:rPr lang="ko-KR" altLang="en-US" sz="2800" dirty="0" err="1"/>
              <a:t>텐서</a:t>
            </a:r>
            <a:r>
              <a:rPr lang="en-US" altLang="ko-KR" sz="2800" dirty="0"/>
              <a:t>.</a:t>
            </a:r>
            <a:r>
              <a:rPr lang="en-US" altLang="ko-KR" sz="2800" dirty="0" err="1"/>
              <a:t>ndim</a:t>
            </a:r>
            <a:r>
              <a:rPr lang="ko-KR" altLang="en-US" sz="2800" dirty="0"/>
              <a:t>으로 차원 수 알 수 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6E52BE-7694-4F92-A9EF-AF11C11E4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181686"/>
            <a:ext cx="10168128" cy="4990514"/>
          </a:xfrm>
        </p:spPr>
        <p:txBody>
          <a:bodyPr/>
          <a:lstStyle/>
          <a:p>
            <a:r>
              <a:rPr lang="ko-KR" altLang="en-US" dirty="0"/>
              <a:t>스칼라</a:t>
            </a:r>
            <a:r>
              <a:rPr lang="en-US" altLang="ko-KR" dirty="0"/>
              <a:t>(0D</a:t>
            </a:r>
            <a:r>
              <a:rPr lang="ko-KR" altLang="en-US" dirty="0" err="1"/>
              <a:t>텐서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벡터</a:t>
            </a:r>
            <a:r>
              <a:rPr lang="en-US" altLang="ko-KR" dirty="0"/>
              <a:t>(1D</a:t>
            </a:r>
            <a:r>
              <a:rPr lang="ko-KR" altLang="en-US" dirty="0" err="1"/>
              <a:t>텐서</a:t>
            </a:r>
            <a:r>
              <a:rPr lang="en-US" altLang="ko-KR" dirty="0"/>
              <a:t>) &lt;- (5D</a:t>
            </a:r>
            <a:r>
              <a:rPr lang="ko-KR" altLang="en-US" dirty="0"/>
              <a:t>벡터 </a:t>
            </a:r>
            <a:r>
              <a:rPr lang="en-US" altLang="ko-KR" dirty="0"/>
              <a:t>&amp; 5D</a:t>
            </a:r>
            <a:r>
              <a:rPr lang="ko-KR" altLang="en-US" dirty="0" err="1"/>
              <a:t>텐서</a:t>
            </a:r>
            <a:r>
              <a:rPr lang="en-US" altLang="ko-KR" dirty="0"/>
              <a:t>) [1,2,3,4,5]</a:t>
            </a:r>
          </a:p>
          <a:p>
            <a:r>
              <a:rPr lang="ko-KR" altLang="en-US" dirty="0"/>
              <a:t>행렬</a:t>
            </a:r>
            <a:r>
              <a:rPr lang="en-US" altLang="ko-KR" dirty="0"/>
              <a:t>(2D</a:t>
            </a:r>
            <a:r>
              <a:rPr lang="ko-KR" altLang="en-US" dirty="0" err="1"/>
              <a:t>텐서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And </a:t>
            </a:r>
            <a:r>
              <a:rPr lang="ko-KR" altLang="en-US" dirty="0"/>
              <a:t>그 외의 고차원 </a:t>
            </a:r>
            <a:r>
              <a:rPr lang="ko-KR" altLang="en-US" dirty="0" err="1"/>
              <a:t>텐서</a:t>
            </a:r>
            <a:r>
              <a:rPr lang="en-US" altLang="ko-KR" dirty="0"/>
              <a:t>(</a:t>
            </a:r>
            <a:r>
              <a:rPr lang="en-US" altLang="ko-KR" dirty="0" err="1"/>
              <a:t>n_D</a:t>
            </a:r>
            <a:r>
              <a:rPr lang="ko-KR" altLang="en-US" dirty="0" err="1"/>
              <a:t>텐서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20A158-508B-411F-A57D-EE5472C91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" y="2943958"/>
            <a:ext cx="3930894" cy="18557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F93DD3-6077-490B-901F-7ACC6FD8B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29" y="2943958"/>
            <a:ext cx="6384901" cy="108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8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5DF9B-C981-49BB-B957-C1FEB6D0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520505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텐서의</a:t>
            </a:r>
            <a:r>
              <a:rPr lang="ko-KR" altLang="en-US" dirty="0"/>
              <a:t> 핵심 속성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73462E-940E-4E9F-B6A1-3855B3223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237957"/>
            <a:ext cx="10168128" cy="4934244"/>
          </a:xfrm>
        </p:spPr>
        <p:txBody>
          <a:bodyPr/>
          <a:lstStyle/>
          <a:p>
            <a:r>
              <a:rPr lang="ko-KR" altLang="en-US" dirty="0"/>
              <a:t>축</a:t>
            </a:r>
            <a:r>
              <a:rPr lang="en-US" altLang="ko-KR" dirty="0"/>
              <a:t>: </a:t>
            </a:r>
            <a:r>
              <a:rPr lang="ko-KR" altLang="en-US" dirty="0"/>
              <a:t>첫번째 축</a:t>
            </a:r>
            <a:r>
              <a:rPr lang="en-US" altLang="ko-KR" dirty="0"/>
              <a:t>(=0</a:t>
            </a:r>
            <a:r>
              <a:rPr lang="ko-KR" altLang="en-US" dirty="0"/>
              <a:t>번 축</a:t>
            </a:r>
            <a:r>
              <a:rPr lang="en-US" altLang="ko-KR" dirty="0"/>
              <a:t>) </a:t>
            </a:r>
            <a:r>
              <a:rPr lang="ko-KR" altLang="en-US" dirty="0"/>
              <a:t>은 샘플 사이즈를 나타냄</a:t>
            </a:r>
            <a:r>
              <a:rPr lang="en-US" altLang="ko-KR" dirty="0"/>
              <a:t>			(3,2,2) 3D</a:t>
            </a:r>
            <a:r>
              <a:rPr lang="ko-KR" altLang="en-US" dirty="0" err="1"/>
              <a:t>텐서</a:t>
            </a:r>
            <a:r>
              <a:rPr lang="en-US" altLang="ko-KR" dirty="0"/>
              <a:t>=&gt; (2,2)</a:t>
            </a:r>
            <a:r>
              <a:rPr lang="ko-KR" altLang="en-US" dirty="0"/>
              <a:t>인 </a:t>
            </a:r>
            <a:r>
              <a:rPr lang="en-US" altLang="ko-KR" dirty="0"/>
              <a:t>2D</a:t>
            </a:r>
            <a:r>
              <a:rPr lang="ko-KR" altLang="en-US" dirty="0" err="1"/>
              <a:t>텐서가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개가 있음</a:t>
            </a:r>
            <a:r>
              <a:rPr lang="en-US" altLang="ko-KR" dirty="0"/>
              <a:t>	</a:t>
            </a:r>
          </a:p>
          <a:p>
            <a:endParaRPr lang="en-US" altLang="ko-KR" dirty="0"/>
          </a:p>
          <a:p>
            <a:r>
              <a:rPr lang="ko-KR" altLang="en-US" dirty="0"/>
              <a:t>크기</a:t>
            </a:r>
            <a:r>
              <a:rPr lang="en-US" altLang="ko-KR" dirty="0"/>
              <a:t>:</a:t>
            </a:r>
            <a:r>
              <a:rPr lang="ko-KR" altLang="en-US" dirty="0"/>
              <a:t>   </a:t>
            </a: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ko-KR" altLang="en-US" dirty="0" err="1"/>
              <a:t>튜플형식으로</a:t>
            </a:r>
            <a:r>
              <a:rPr lang="ko-KR" altLang="en-US" dirty="0"/>
              <a:t> </a:t>
            </a:r>
            <a:r>
              <a:rPr lang="ko-KR" altLang="en-US" dirty="0" err="1"/>
              <a:t>표시됌</a:t>
            </a:r>
            <a:r>
              <a:rPr lang="ko-KR" altLang="en-US" dirty="0"/>
              <a:t>                                                                      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(3,4) 3</a:t>
            </a:r>
            <a:r>
              <a:rPr lang="ko-KR" altLang="en-US" dirty="0"/>
              <a:t>행 </a:t>
            </a:r>
            <a:r>
              <a:rPr lang="en-US" altLang="ko-KR" dirty="0"/>
              <a:t>4</a:t>
            </a:r>
            <a:r>
              <a:rPr lang="ko-KR" altLang="en-US" dirty="0"/>
              <a:t>열 </a:t>
            </a:r>
            <a:r>
              <a:rPr lang="en-US" altLang="ko-KR" dirty="0"/>
              <a:t>2D</a:t>
            </a:r>
            <a:r>
              <a:rPr lang="ko-KR" altLang="en-US" dirty="0" err="1"/>
              <a:t>텐서</a:t>
            </a:r>
            <a:r>
              <a:rPr lang="en-US" altLang="ko-KR" dirty="0"/>
              <a:t>(</a:t>
            </a:r>
            <a:r>
              <a:rPr lang="ko-KR" altLang="en-US" dirty="0"/>
              <a:t>행렬</a:t>
            </a:r>
            <a:r>
              <a:rPr lang="en-US" altLang="ko-KR" dirty="0"/>
              <a:t>)						</a:t>
            </a:r>
          </a:p>
          <a:p>
            <a:pPr marL="0" indent="0">
              <a:buNone/>
            </a:pPr>
            <a:r>
              <a:rPr lang="en-US" altLang="ko-KR" dirty="0"/>
              <a:t>(5,) 5</a:t>
            </a:r>
            <a:r>
              <a:rPr lang="ko-KR" altLang="en-US" dirty="0"/>
              <a:t>개의 원소를 가진 </a:t>
            </a:r>
            <a:r>
              <a:rPr lang="en-US" altLang="ko-KR" dirty="0"/>
              <a:t>1D</a:t>
            </a:r>
            <a:r>
              <a:rPr lang="ko-KR" altLang="en-US" dirty="0" err="1"/>
              <a:t>텐서</a:t>
            </a:r>
            <a:r>
              <a:rPr lang="en-US" altLang="ko-KR" dirty="0"/>
              <a:t>(5D</a:t>
            </a:r>
            <a:r>
              <a:rPr lang="ko-KR" altLang="en-US" dirty="0"/>
              <a:t>벡터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데이터 타입</a:t>
            </a:r>
            <a:r>
              <a:rPr lang="en-US" altLang="ko-KR" dirty="0"/>
              <a:t>:   </a:t>
            </a:r>
            <a:r>
              <a:rPr lang="ko-KR" altLang="en-US" dirty="0" err="1"/>
              <a:t>텐서에</a:t>
            </a:r>
            <a:r>
              <a:rPr lang="ko-KR" altLang="en-US" dirty="0"/>
              <a:t> 저장될 데이터 타입</a:t>
            </a:r>
            <a:r>
              <a:rPr lang="en-US" altLang="ko-KR" dirty="0"/>
              <a:t>(unit8,float32,64)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519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5499E-C594-4715-ADAF-C2D35D76C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04911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텐서의</a:t>
            </a:r>
            <a:r>
              <a:rPr lang="ko-KR" altLang="en-US" dirty="0"/>
              <a:t> 실제 예시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7B1DD6-AD01-4F59-90B0-F139CC4C0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308295"/>
            <a:ext cx="10168128" cy="4863905"/>
          </a:xfrm>
        </p:spPr>
        <p:txBody>
          <a:bodyPr>
            <a:normAutofit/>
          </a:bodyPr>
          <a:lstStyle/>
          <a:p>
            <a:r>
              <a:rPr lang="ko-KR" altLang="en-US" dirty="0"/>
              <a:t>벡터 데이터</a:t>
            </a:r>
            <a:r>
              <a:rPr lang="en-US" altLang="ko-KR" dirty="0"/>
              <a:t>: </a:t>
            </a:r>
            <a:r>
              <a:rPr lang="ko-KR" altLang="en-US" dirty="0"/>
              <a:t>배치데이터</a:t>
            </a:r>
            <a:r>
              <a:rPr lang="en-US" altLang="ko-KR" dirty="0"/>
              <a:t>=&gt;2D</a:t>
            </a:r>
            <a:r>
              <a:rPr lang="ko-KR" altLang="en-US" dirty="0" err="1"/>
              <a:t>텐서로</a:t>
            </a:r>
            <a:r>
              <a:rPr lang="ko-KR" altLang="en-US" dirty="0"/>
              <a:t> 인코딩</a:t>
            </a:r>
            <a:r>
              <a:rPr lang="en-US" altLang="ko-KR" dirty="0"/>
              <a:t>					     </a:t>
            </a:r>
            <a:r>
              <a:rPr lang="ko-KR" altLang="en-US" dirty="0"/>
              <a:t>샘플데이터</a:t>
            </a:r>
            <a:r>
              <a:rPr lang="en-US" altLang="ko-KR" dirty="0"/>
              <a:t>=&gt;1D</a:t>
            </a:r>
            <a:r>
              <a:rPr lang="ko-KR" altLang="en-US" dirty="0" err="1"/>
              <a:t>텐서로</a:t>
            </a:r>
            <a:r>
              <a:rPr lang="ko-KR" altLang="en-US" dirty="0"/>
              <a:t> 인코딩</a:t>
            </a:r>
            <a:r>
              <a:rPr lang="en-US" altLang="ko-KR" dirty="0"/>
              <a:t>					     (</a:t>
            </a:r>
            <a:r>
              <a:rPr lang="ko-KR" altLang="en-US" dirty="0"/>
              <a:t>샘플 수</a:t>
            </a:r>
            <a:r>
              <a:rPr lang="en-US" altLang="ko-KR" dirty="0"/>
              <a:t>,</a:t>
            </a:r>
            <a:r>
              <a:rPr lang="ko-KR" altLang="en-US" dirty="0"/>
              <a:t>특성 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시퀀스 데이터</a:t>
            </a:r>
            <a:r>
              <a:rPr lang="en-US" altLang="ko-KR" dirty="0"/>
              <a:t>: </a:t>
            </a:r>
            <a:r>
              <a:rPr lang="ko-KR" altLang="en-US" dirty="0"/>
              <a:t>시간이 중요하므로 시간이라는 축이 하나 </a:t>
            </a:r>
            <a:r>
              <a:rPr lang="ko-KR" altLang="en-US" dirty="0" err="1"/>
              <a:t>추가됌</a:t>
            </a:r>
            <a:r>
              <a:rPr lang="ko-KR" altLang="en-US" dirty="0"/>
              <a:t>           배치데이터</a:t>
            </a:r>
            <a:r>
              <a:rPr lang="en-US" altLang="ko-KR" dirty="0"/>
              <a:t>=&gt;3D</a:t>
            </a:r>
            <a:r>
              <a:rPr lang="ko-KR" altLang="en-US" dirty="0" err="1"/>
              <a:t>텐서로</a:t>
            </a:r>
            <a:r>
              <a:rPr lang="ko-KR" altLang="en-US" dirty="0"/>
              <a:t> 인코딩</a:t>
            </a:r>
            <a:r>
              <a:rPr lang="en-US" altLang="ko-KR" dirty="0"/>
              <a:t>					     </a:t>
            </a:r>
            <a:r>
              <a:rPr lang="ko-KR" altLang="en-US" dirty="0"/>
              <a:t>샘플데이터</a:t>
            </a:r>
            <a:r>
              <a:rPr lang="en-US" altLang="ko-KR" dirty="0"/>
              <a:t>=&gt;2D</a:t>
            </a:r>
            <a:r>
              <a:rPr lang="ko-KR" altLang="en-US" dirty="0" err="1"/>
              <a:t>텐서로</a:t>
            </a:r>
            <a:r>
              <a:rPr lang="ko-KR" altLang="en-US" dirty="0"/>
              <a:t> 인코딩</a:t>
            </a:r>
            <a:r>
              <a:rPr lang="en-US" altLang="ko-KR" dirty="0"/>
              <a:t>					      (</a:t>
            </a:r>
            <a:r>
              <a:rPr lang="ko-KR" altLang="en-US" dirty="0"/>
              <a:t>샘플 수</a:t>
            </a:r>
            <a:r>
              <a:rPr lang="en-US" altLang="ko-KR" dirty="0"/>
              <a:t>,</a:t>
            </a:r>
            <a:r>
              <a:rPr lang="ko-KR" altLang="en-US" dirty="0"/>
              <a:t>시간 축</a:t>
            </a:r>
            <a:r>
              <a:rPr lang="en-US" altLang="ko-KR" dirty="0"/>
              <a:t>,</a:t>
            </a:r>
            <a:r>
              <a:rPr lang="ko-KR" altLang="en-US" dirty="0"/>
              <a:t>특성 수</a:t>
            </a:r>
            <a:r>
              <a:rPr lang="en-US" altLang="ko-KR" dirty="0"/>
              <a:t>)						390</a:t>
            </a:r>
            <a:r>
              <a:rPr lang="ko-KR" altLang="en-US" dirty="0"/>
              <a:t>분동안의 주가 </a:t>
            </a:r>
            <a:r>
              <a:rPr lang="en-US" altLang="ko-KR" dirty="0"/>
              <a:t>(390,2)						250</a:t>
            </a:r>
            <a:r>
              <a:rPr lang="ko-KR" altLang="en-US" dirty="0"/>
              <a:t>일 동안의 주가 </a:t>
            </a:r>
            <a:r>
              <a:rPr lang="en-US" altLang="ko-KR" dirty="0"/>
              <a:t>(250,390,2) &lt;-</a:t>
            </a:r>
            <a:r>
              <a:rPr lang="ko-KR" altLang="en-US" dirty="0"/>
              <a:t>시간이 중요</a:t>
            </a:r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5457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5499E-C594-4715-ADAF-C2D35D76C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04911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텐서의</a:t>
            </a:r>
            <a:r>
              <a:rPr lang="ko-KR" altLang="en-US" dirty="0"/>
              <a:t> 실제 예시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7B1DD6-AD01-4F59-90B0-F139CC4C0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308295"/>
            <a:ext cx="10168128" cy="4863905"/>
          </a:xfrm>
        </p:spPr>
        <p:txBody>
          <a:bodyPr>
            <a:normAutofit/>
          </a:bodyPr>
          <a:lstStyle/>
          <a:p>
            <a:r>
              <a:rPr lang="ko-KR" altLang="en-US" dirty="0"/>
              <a:t>이미지 데이터</a:t>
            </a:r>
            <a:r>
              <a:rPr lang="en-US" altLang="ko-KR" dirty="0"/>
              <a:t>: </a:t>
            </a:r>
            <a:r>
              <a:rPr lang="ko-KR" altLang="en-US" dirty="0"/>
              <a:t>배치데이터</a:t>
            </a:r>
            <a:r>
              <a:rPr lang="en-US" altLang="ko-KR" dirty="0"/>
              <a:t>=&gt;4D</a:t>
            </a:r>
            <a:r>
              <a:rPr lang="ko-KR" altLang="en-US" dirty="0" err="1"/>
              <a:t>텐서로</a:t>
            </a:r>
            <a:r>
              <a:rPr lang="ko-KR" altLang="en-US" dirty="0"/>
              <a:t> 인코딩</a:t>
            </a:r>
            <a:r>
              <a:rPr lang="en-US" altLang="ko-KR" dirty="0"/>
              <a:t>					</a:t>
            </a:r>
            <a:r>
              <a:rPr lang="ko-KR" altLang="en-US" dirty="0"/>
              <a:t>샘플데이터</a:t>
            </a:r>
            <a:r>
              <a:rPr lang="en-US" altLang="ko-KR" dirty="0"/>
              <a:t>=&gt;3D</a:t>
            </a:r>
            <a:r>
              <a:rPr lang="ko-KR" altLang="en-US" dirty="0" err="1"/>
              <a:t>텐서로</a:t>
            </a:r>
            <a:r>
              <a:rPr lang="ko-KR" altLang="en-US" dirty="0"/>
              <a:t> 인코딩</a:t>
            </a:r>
            <a:r>
              <a:rPr lang="en-US" altLang="ko-KR" dirty="0"/>
              <a:t>				(</a:t>
            </a:r>
            <a:r>
              <a:rPr lang="ko-KR" altLang="en-US" dirty="0"/>
              <a:t>샘플 수</a:t>
            </a:r>
            <a:r>
              <a:rPr lang="en-US" altLang="ko-KR" dirty="0"/>
              <a:t>,</a:t>
            </a:r>
            <a:r>
              <a:rPr lang="ko-KR" altLang="en-US" dirty="0"/>
              <a:t>높이</a:t>
            </a:r>
            <a:r>
              <a:rPr lang="en-US" altLang="ko-KR" dirty="0"/>
              <a:t>,</a:t>
            </a:r>
            <a:r>
              <a:rPr lang="ko-KR" altLang="en-US" dirty="0"/>
              <a:t>너비</a:t>
            </a:r>
            <a:r>
              <a:rPr lang="en-US" altLang="ko-KR" dirty="0"/>
              <a:t>,</a:t>
            </a:r>
            <a:r>
              <a:rPr lang="ko-KR" altLang="en-US" dirty="0"/>
              <a:t>컬러</a:t>
            </a:r>
            <a:r>
              <a:rPr lang="en-US" altLang="ko-KR" dirty="0"/>
              <a:t>) [</a:t>
            </a:r>
            <a:r>
              <a:rPr lang="ko-KR" altLang="en-US" dirty="0" err="1"/>
              <a:t>텐서플로우</a:t>
            </a:r>
            <a:r>
              <a:rPr lang="ko-KR" altLang="en-US" dirty="0"/>
              <a:t> 모델의 경우</a:t>
            </a:r>
            <a:r>
              <a:rPr lang="en-US" altLang="ko-KR" dirty="0"/>
              <a:t>]  			[</a:t>
            </a:r>
            <a:r>
              <a:rPr lang="ko-KR" altLang="en-US" dirty="0" err="1"/>
              <a:t>씨아노에선</a:t>
            </a:r>
            <a:r>
              <a:rPr lang="ko-KR" altLang="en-US" dirty="0"/>
              <a:t> 반대</a:t>
            </a:r>
            <a:r>
              <a:rPr lang="en-US" altLang="ko-KR" dirty="0"/>
              <a:t>, </a:t>
            </a:r>
            <a:r>
              <a:rPr lang="ko-KR" altLang="en-US" dirty="0" err="1"/>
              <a:t>케라스는</a:t>
            </a:r>
            <a:r>
              <a:rPr lang="ko-KR" altLang="en-US" dirty="0"/>
              <a:t> </a:t>
            </a:r>
            <a:r>
              <a:rPr lang="ko-KR" altLang="en-US" dirty="0" err="1"/>
              <a:t>둘다</a:t>
            </a:r>
            <a:r>
              <a:rPr lang="ko-KR" altLang="en-US" dirty="0"/>
              <a:t> 지원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비디오 데이터</a:t>
            </a:r>
            <a:r>
              <a:rPr lang="en-US" altLang="ko-KR" dirty="0"/>
              <a:t>:</a:t>
            </a:r>
            <a:r>
              <a:rPr lang="ko-KR" altLang="en-US" dirty="0"/>
              <a:t> 배치데이터</a:t>
            </a:r>
            <a:r>
              <a:rPr lang="en-US" altLang="ko-KR" dirty="0"/>
              <a:t>=&gt;5D</a:t>
            </a:r>
            <a:r>
              <a:rPr lang="ko-KR" altLang="en-US" dirty="0" err="1"/>
              <a:t>텐서로</a:t>
            </a:r>
            <a:r>
              <a:rPr lang="ko-KR" altLang="en-US" dirty="0"/>
              <a:t> 인코딩</a:t>
            </a:r>
            <a:r>
              <a:rPr lang="en-US" altLang="ko-KR" dirty="0"/>
              <a:t>					</a:t>
            </a:r>
            <a:r>
              <a:rPr lang="ko-KR" altLang="en-US" dirty="0"/>
              <a:t>샘플데이터</a:t>
            </a:r>
            <a:r>
              <a:rPr lang="en-US" altLang="ko-KR" dirty="0"/>
              <a:t>=&gt;4D</a:t>
            </a:r>
            <a:r>
              <a:rPr lang="ko-KR" altLang="en-US" dirty="0" err="1"/>
              <a:t>텐서로</a:t>
            </a:r>
            <a:r>
              <a:rPr lang="ko-KR" altLang="en-US" dirty="0"/>
              <a:t> 인코딩</a:t>
            </a:r>
            <a:r>
              <a:rPr lang="en-US" altLang="ko-KR" dirty="0"/>
              <a:t>					(</a:t>
            </a:r>
            <a:r>
              <a:rPr lang="ko-KR" altLang="en-US" dirty="0"/>
              <a:t>샘플 수 </a:t>
            </a:r>
            <a:r>
              <a:rPr lang="en-US" altLang="ko-KR" dirty="0"/>
              <a:t>,</a:t>
            </a:r>
            <a:r>
              <a:rPr lang="ko-KR" altLang="en-US" dirty="0"/>
              <a:t>프레임 수</a:t>
            </a:r>
            <a:r>
              <a:rPr lang="en-US" altLang="ko-KR" dirty="0"/>
              <a:t>,</a:t>
            </a:r>
            <a:r>
              <a:rPr lang="ko-KR" altLang="en-US" dirty="0"/>
              <a:t>높이</a:t>
            </a:r>
            <a:r>
              <a:rPr lang="en-US" altLang="ko-KR" dirty="0"/>
              <a:t>,</a:t>
            </a:r>
            <a:r>
              <a:rPr lang="ko-KR" altLang="en-US" dirty="0"/>
              <a:t>너비</a:t>
            </a:r>
            <a:r>
              <a:rPr lang="en-US" altLang="ko-KR" dirty="0"/>
              <a:t>,</a:t>
            </a:r>
            <a:r>
              <a:rPr lang="ko-KR" altLang="en-US" dirty="0"/>
              <a:t>컬러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066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66E57-035B-4E9D-9A84-DF021F1A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858129"/>
          </a:xfrm>
        </p:spPr>
        <p:txBody>
          <a:bodyPr/>
          <a:lstStyle/>
          <a:p>
            <a:r>
              <a:rPr lang="ko-KR" altLang="en-US" dirty="0" err="1"/>
              <a:t>텐서의</a:t>
            </a:r>
            <a:r>
              <a:rPr lang="ko-KR" altLang="en-US" dirty="0"/>
              <a:t> 연산</a:t>
            </a:r>
            <a:r>
              <a:rPr lang="en-US" altLang="ko-KR" dirty="0"/>
              <a:t>(</a:t>
            </a:r>
            <a:r>
              <a:rPr lang="ko-KR" altLang="en-US" dirty="0"/>
              <a:t>원소 별 연산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3F8CA9-0454-4093-8607-CE3DE9FD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1252025"/>
            <a:ext cx="10168128" cy="4765431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/>
              <a:t>Relu</a:t>
            </a:r>
            <a:r>
              <a:rPr lang="ko-KR" altLang="en-US" dirty="0"/>
              <a:t>연산과 </a:t>
            </a:r>
            <a:r>
              <a:rPr lang="en-US" altLang="ko-KR" dirty="0"/>
              <a:t>+</a:t>
            </a:r>
            <a:r>
              <a:rPr lang="ko-KR" altLang="en-US" dirty="0"/>
              <a:t>연산 </a:t>
            </a:r>
            <a:r>
              <a:rPr lang="en-US" altLang="ko-KR" dirty="0"/>
              <a:t>=&gt; </a:t>
            </a:r>
            <a:r>
              <a:rPr lang="ko-KR" altLang="en-US" dirty="0"/>
              <a:t>같은 위치에 있는 원소들 끼리</a:t>
            </a:r>
            <a:r>
              <a:rPr lang="en-US" altLang="ko-KR" dirty="0"/>
              <a:t>					</a:t>
            </a:r>
            <a:r>
              <a:rPr lang="ko-KR" altLang="en-US" dirty="0"/>
              <a:t>일대일로 연산해줌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브로드 캐스트 </a:t>
            </a:r>
            <a:r>
              <a:rPr lang="en-US" altLang="ko-KR" dirty="0"/>
              <a:t>=&gt; </a:t>
            </a:r>
            <a:r>
              <a:rPr lang="ko-KR" altLang="en-US" dirty="0" err="1"/>
              <a:t>텐서의</a:t>
            </a:r>
            <a:r>
              <a:rPr lang="ko-KR" altLang="en-US" dirty="0"/>
              <a:t> 크기가 달라도 </a:t>
            </a:r>
            <a:r>
              <a:rPr lang="ko-KR" altLang="en-US" dirty="0" err="1"/>
              <a:t>원소별</a:t>
            </a:r>
            <a:r>
              <a:rPr lang="ko-KR" altLang="en-US" dirty="0"/>
              <a:t> 연산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			</a:t>
            </a:r>
            <a:r>
              <a:rPr lang="ko-KR" altLang="en-US" dirty="0"/>
              <a:t>작은 </a:t>
            </a:r>
            <a:r>
              <a:rPr lang="ko-KR" altLang="en-US" dirty="0" err="1"/>
              <a:t>텐서가</a:t>
            </a:r>
            <a:r>
              <a:rPr lang="ko-KR" altLang="en-US" dirty="0"/>
              <a:t> 큰 </a:t>
            </a:r>
            <a:r>
              <a:rPr lang="ko-KR" altLang="en-US" dirty="0" err="1"/>
              <a:t>텐서에</a:t>
            </a:r>
            <a:r>
              <a:rPr lang="ko-KR" altLang="en-US" dirty="0"/>
              <a:t> 크기 맞춤</a:t>
            </a:r>
            <a:r>
              <a:rPr lang="en-US" altLang="ko-KR" dirty="0"/>
              <a:t>					(10,)+(3,10)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경우 앞의 </a:t>
            </a:r>
            <a:r>
              <a:rPr lang="en-US" altLang="ko-KR" dirty="0"/>
              <a:t>10</a:t>
            </a:r>
            <a:r>
              <a:rPr lang="ko-KR" altLang="en-US" dirty="0"/>
              <a:t>차원 벡터가</a:t>
            </a:r>
            <a:r>
              <a:rPr lang="en-US" altLang="ko-KR" dirty="0"/>
              <a:t>				(3,10)</a:t>
            </a:r>
            <a:r>
              <a:rPr lang="ko-KR" altLang="en-US" dirty="0"/>
              <a:t>으로 축을 추가시킴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[1,2,3,4,5,6,7,8,9,10]</a:t>
            </a:r>
            <a:r>
              <a:rPr lang="ko-KR" altLang="en-US" dirty="0"/>
              <a:t>의 벡터라 치면 </a:t>
            </a:r>
            <a:r>
              <a:rPr lang="en-US" altLang="ko-KR" dirty="0"/>
              <a:t>(3,10)</a:t>
            </a:r>
            <a:r>
              <a:rPr lang="ko-KR" altLang="en-US" dirty="0"/>
              <a:t>모양의 행렬의 행마다 저 벡터를 더해준다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17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E5F34-7074-418A-9054-CDC87C1A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곱셈</a:t>
            </a:r>
            <a:r>
              <a:rPr lang="en-US" altLang="ko-KR" dirty="0"/>
              <a:t>(</a:t>
            </a:r>
            <a:r>
              <a:rPr lang="ko-KR" altLang="en-US" dirty="0" err="1"/>
              <a:t>원소별</a:t>
            </a:r>
            <a:r>
              <a:rPr lang="ko-KR" altLang="en-US" dirty="0"/>
              <a:t> 연산 아닌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1BE3C-1FA4-4630-8EDA-3555CF357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728216"/>
            <a:ext cx="10168128" cy="4443984"/>
          </a:xfrm>
        </p:spPr>
        <p:txBody>
          <a:bodyPr/>
          <a:lstStyle/>
          <a:p>
            <a:r>
              <a:rPr lang="ko-KR" altLang="en-US" dirty="0"/>
              <a:t>행렬의 곱셈과 같다</a:t>
            </a:r>
            <a:endParaRPr lang="en-US" altLang="ko-KR" dirty="0"/>
          </a:p>
          <a:p>
            <a:r>
              <a:rPr lang="en-US" altLang="ko-KR" dirty="0"/>
              <a:t>M*</a:t>
            </a:r>
            <a:r>
              <a:rPr lang="en-US" altLang="ko-KR" dirty="0" err="1"/>
              <a:t>mXm</a:t>
            </a:r>
            <a:r>
              <a:rPr lang="en-US" altLang="ko-KR" dirty="0"/>
              <a:t>*k=M*k </a:t>
            </a:r>
            <a:r>
              <a:rPr lang="ko-KR" altLang="en-US" dirty="0"/>
              <a:t>형식으로 결과가 나온다</a:t>
            </a:r>
            <a:endParaRPr lang="en-US" altLang="ko-KR" dirty="0"/>
          </a:p>
          <a:p>
            <a:r>
              <a:rPr lang="ko-KR" altLang="en-US" dirty="0"/>
              <a:t>앞 행렬의 열과 </a:t>
            </a:r>
            <a:r>
              <a:rPr lang="ko-KR" altLang="en-US" dirty="0" err="1"/>
              <a:t>뒷</a:t>
            </a:r>
            <a:r>
              <a:rPr lang="ko-KR" altLang="en-US" dirty="0"/>
              <a:t> 행렬의 행이 같아야 연산 가능</a:t>
            </a:r>
            <a:endParaRPr lang="en-US" altLang="ko-KR" dirty="0"/>
          </a:p>
          <a:p>
            <a:r>
              <a:rPr lang="en-US" altLang="ko-KR" dirty="0"/>
              <a:t>np.dot(A,B)</a:t>
            </a:r>
            <a:r>
              <a:rPr lang="ko-KR" altLang="en-US" dirty="0"/>
              <a:t>로 계산</a:t>
            </a:r>
          </a:p>
        </p:txBody>
      </p:sp>
    </p:spTree>
    <p:extLst>
      <p:ext uri="{BB962C8B-B14F-4D97-AF65-F5344CB8AC3E}">
        <p14:creationId xmlns:p14="http://schemas.microsoft.com/office/powerpoint/2010/main" val="1042189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DE16B-912D-46B1-9573-2A4FF5802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909099"/>
          </a:xfrm>
        </p:spPr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크기 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36DF27-ABFA-4E57-B0BE-DC7666547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457739"/>
            <a:ext cx="10168128" cy="4714461"/>
          </a:xfrm>
        </p:spPr>
        <p:txBody>
          <a:bodyPr/>
          <a:lstStyle/>
          <a:p>
            <a:r>
              <a:rPr lang="ko-KR" altLang="en-US" dirty="0"/>
              <a:t>딥러닝 모델은 정해진 크기의 </a:t>
            </a:r>
            <a:r>
              <a:rPr lang="ko-KR" altLang="en-US" dirty="0" err="1"/>
              <a:t>텐서를</a:t>
            </a:r>
            <a:r>
              <a:rPr lang="ko-KR" altLang="en-US" dirty="0"/>
              <a:t> </a:t>
            </a:r>
            <a:r>
              <a:rPr lang="ko-KR" altLang="en-US" dirty="0" err="1"/>
              <a:t>입력받는다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정해진 크기의 </a:t>
            </a:r>
            <a:r>
              <a:rPr lang="ko-KR" altLang="en-US" dirty="0" err="1"/>
              <a:t>텐서</a:t>
            </a:r>
            <a:r>
              <a:rPr lang="ko-KR" altLang="en-US" dirty="0"/>
              <a:t> 외엔 입력이 되지 않음</a:t>
            </a:r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ko-KR" altLang="en-US" dirty="0" err="1"/>
              <a:t>텐서의</a:t>
            </a:r>
            <a:r>
              <a:rPr lang="ko-KR" altLang="en-US" dirty="0"/>
              <a:t> 크기를 그에 </a:t>
            </a:r>
            <a:r>
              <a:rPr lang="ko-KR" altLang="en-US" dirty="0" err="1"/>
              <a:t>맟춰</a:t>
            </a:r>
            <a:r>
              <a:rPr lang="ko-KR" altLang="en-US" dirty="0"/>
              <a:t> 축과</a:t>
            </a:r>
            <a:r>
              <a:rPr lang="en-US" altLang="ko-KR" dirty="0"/>
              <a:t>, </a:t>
            </a:r>
            <a:r>
              <a:rPr lang="ko-KR" altLang="en-US" dirty="0"/>
              <a:t>그 축의 벡터 차원을 변화 </a:t>
            </a:r>
            <a:r>
              <a:rPr lang="ko-KR" altLang="en-US" dirty="0" err="1"/>
              <a:t>시켜야함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 err="1"/>
              <a:t>Np.array</a:t>
            </a:r>
            <a:r>
              <a:rPr lang="ko-KR" altLang="en-US" dirty="0"/>
              <a:t>객체의 메소드 </a:t>
            </a:r>
            <a:r>
              <a:rPr lang="en-US" altLang="ko-KR" dirty="0"/>
              <a:t>reshape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X.reshape</a:t>
            </a:r>
            <a:r>
              <a:rPr lang="en-US" altLang="ko-KR" dirty="0"/>
              <a:t>(60000,28*28)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830612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23A3B"/>
      </a:dk2>
      <a:lt2>
        <a:srgbClr val="E8E2E2"/>
      </a:lt2>
      <a:accent1>
        <a:srgbClr val="2DB2B8"/>
      </a:accent1>
      <a:accent2>
        <a:srgbClr val="21B87F"/>
      </a:accent2>
      <a:accent3>
        <a:srgbClr val="2DB94B"/>
      </a:accent3>
      <a:accent4>
        <a:srgbClr val="40B821"/>
      </a:accent4>
      <a:accent5>
        <a:srgbClr val="7DAF2B"/>
      </a:accent5>
      <a:accent6>
        <a:srgbClr val="A9A31E"/>
      </a:accent6>
      <a:hlink>
        <a:srgbClr val="5B8E2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771</Words>
  <Application>Microsoft Office PowerPoint</Application>
  <PresentationFormat>와이드스크린</PresentationFormat>
  <Paragraphs>73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Calibri</vt:lpstr>
      <vt:lpstr>Symbol</vt:lpstr>
      <vt:lpstr>AccentBoxVTI</vt:lpstr>
      <vt:lpstr>케창딥 2장</vt:lpstr>
      <vt:lpstr>딥러닝 기본 개념</vt:lpstr>
      <vt:lpstr>텐서의 차원(차원=축=랭크),텐서.ndim으로 차원 수 알 수 있다.</vt:lpstr>
      <vt:lpstr>텐서의 핵심 속성(3)</vt:lpstr>
      <vt:lpstr>텐서의 실제 예시()</vt:lpstr>
      <vt:lpstr>텐서의 실제 예시()</vt:lpstr>
      <vt:lpstr>텐서의 연산(원소 별 연산)</vt:lpstr>
      <vt:lpstr>텐서 곱셈(원소별 연산 아닌 경우)</vt:lpstr>
      <vt:lpstr>텐서 크기 변환</vt:lpstr>
      <vt:lpstr>가중치 구하기</vt:lpstr>
      <vt:lpstr>그럼 경사하강법이 뭔데?</vt:lpstr>
      <vt:lpstr>즉, 경사하강법은 미분을 통해서   손실함수의 최소값을 출력해 내는 가중치를 찾는 과정</vt:lpstr>
      <vt:lpstr>확률적 경사하강법</vt:lpstr>
      <vt:lpstr>실전은 경사하강법 아닌 확률적 경사하강소법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케창딥 2장</dc:title>
  <dc:creator>박소영</dc:creator>
  <cp:lastModifiedBy>박소영</cp:lastModifiedBy>
  <cp:revision>3</cp:revision>
  <dcterms:created xsi:type="dcterms:W3CDTF">2020-04-16T14:52:23Z</dcterms:created>
  <dcterms:modified xsi:type="dcterms:W3CDTF">2020-04-16T15:10:36Z</dcterms:modified>
</cp:coreProperties>
</file>