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57" d="100"/>
          <a:sy n="57" d="100"/>
        </p:scale>
        <p:origin x="2008" y="60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Relationship Id="rId8" Type="http://schemas.openxmlformats.org/officeDocument/2006/relationships/hyperlink" Target="https://pandas.pydata.org/pandas-docs/stable/reference/api/pandas.concat.html?highlight=concat#pandas.concat" TargetMode="External"/><Relationship Id="rId3" Type="http://schemas.openxmlformats.org/officeDocument/2006/relationships/hyperlink" Target="https://pandas.pydata.org/pandas-docs/stable/user_guide/indexing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image" Target="../media/image6.png"/><Relationship Id="rId7" Type="http://schemas.openxmlformats.org/officeDocument/2006/relationships/hyperlink" Target="https://pandas.pydata.org/pandas-docs/stable/reference/api/pandas.DataFrame.describe.html?highlight=describe#pandas.DataFrame.describe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nunique.html?highlight=nuniqu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user_guide/visualization.html" TargetMode="External"/><Relationship Id="rId5" Type="http://schemas.openxmlformats.org/officeDocument/2006/relationships/hyperlink" Target="https://pandas.pydata.org/pandas-docs/stable/reference/api/pandas.DataFrame.shape.html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Relationship Id="rId48" Type="http://schemas.openxmlformats.org/officeDocument/2006/relationships/image" Target="../media/image7.png"/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3" Type="http://schemas.openxmlformats.org/officeDocument/2006/relationships/hyperlink" Target="https://pandas.pydata.org/pandas-docs/stable/user_guide/merging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reference/api/pandas.DataFrame.plot.html?highlight=plot#pandas.DataFrame.plot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>
                <a:latin typeface="Consolas" panose="020B0609020204030204" pitchFamily="49" charset="0"/>
              </a:rPr>
              <a:t>('mpg’, 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</a:t>
            </a:r>
            <a:r>
              <a:rPr lang="en-US" sz="1200" b="1">
                <a:latin typeface="Consolas" panose="020B0609020204030204" pitchFamily="49" charset="0"/>
              </a:rPr>
              <a:t>=['Length’, 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</a:t>
            </a:r>
            <a:r>
              <a:rPr lang="en-US" sz="1200" b="1">
                <a:latin typeface="Consolas" panose="020B0609020204030204" pitchFamily="49" charset="0"/>
              </a:rPr>
              <a:t>[4, 5</a:t>
            </a:r>
            <a:r>
              <a:rPr lang="en-US" sz="1200" b="1" dirty="0">
                <a:latin typeface="Consolas" panose="020B0609020204030204" pitchFamily="49" charset="0"/>
              </a:rPr>
              <a:t>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  [('d’, 1), ('d’, 2),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 ('e’, 2)], names=['n’, 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accent1"/>
                </a:solidFill>
              </a:rPr>
              <a:t>Data Wrangling</a:t>
            </a:r>
            <a:br>
              <a:rPr lang="en-US" sz="2800" b="1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with pandas Cheat </a:t>
            </a:r>
            <a:r>
              <a:rPr lang="en-US" sz="2000" dirty="0">
                <a:solidFill>
                  <a:schemeClr val="accent1"/>
                </a:solidFill>
              </a:rPr>
              <a:t>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 </a:t>
            </a:r>
            <a:r>
              <a:rPr lang="en-US" sz="1200"/>
              <a:t>Randomly select n rows.</a:t>
            </a:r>
          </a:p>
          <a:p>
            <a:pPr marL="185738" indent="-185738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'value’)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/>
              <a:t>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/>
              <a:t>Select first n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/>
              <a:t>Select last n rows.</a:t>
            </a:r>
            <a:endParaRPr lang="en-US" sz="1200" dirty="0"/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>
                <a:latin typeface="Consolas" panose="020B0609020204030204" pitchFamily="49" charset="0"/>
              </a:rPr>
              <a:t>[['width’, 'length’, 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pPr marL="180975" indent="-180975"/>
            <a:r>
              <a:rPr lang="en-US" sz="1200" dirty="0"/>
              <a:t>     Select multiple columns </a:t>
            </a:r>
            <a:r>
              <a:rPr lang="en-US" sz="1200"/>
              <a:t>with specific names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</a:t>
            </a:r>
            <a:r>
              <a:rPr lang="en-US" sz="1200"/>
              <a:t>matches </a:t>
            </a:r>
            <a:br>
              <a:rPr lang="en-US" sz="1200"/>
            </a:br>
            <a:r>
              <a:rPr lang="en-US" sz="1200"/>
              <a:t>     regular </a:t>
            </a:r>
            <a:r>
              <a:rPr lang="en-US" sz="1200" dirty="0"/>
              <a:t>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>
                <a:latin typeface="Consolas" panose="020B0609020204030204" pitchFamily="49" charset="0"/>
              </a:rPr>
              <a:t>10:20]</a:t>
            </a:r>
          </a:p>
          <a:p>
            <a:pPr marL="185738"/>
            <a:r>
              <a:rPr lang="en-US" sz="1200"/>
              <a:t>Select rows 10-20.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[df['a'] &gt; 10, ['a’, 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>
                <a:latin typeface="Consolas" panose="020B0609020204030204" pitchFamily="49" charset="0"/>
              </a:rPr>
              <a:t>[1, 2] </a:t>
            </a:r>
            <a:r>
              <a:rPr lang="en-US" sz="1200"/>
              <a:t>Access single value by index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>
                <a:latin typeface="Consolas" panose="020B0609020204030204" pitchFamily="49" charset="0"/>
              </a:rPr>
              <a:t>[4, 'A'] </a:t>
            </a:r>
            <a:r>
              <a:rPr lang="en-US" sz="120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to select only rows, only columns or both.</a:t>
            </a:r>
            <a:br>
              <a:rPr lang="en-US" sz="1200"/>
            </a:br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df.at[]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df.iat[] </a:t>
            </a:r>
            <a:r>
              <a:rPr lang="en-US" sz="1200"/>
              <a:t>to access a single value by row and column.</a:t>
            </a:r>
          </a:p>
          <a:p>
            <a:r>
              <a:rPr lang="en-US" sz="1200"/>
              <a:t>First index selects rows, second index columns.</a:t>
            </a:r>
            <a:endParaRPr lang="en-US" sz="1200" dirty="0"/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5"/>
              </a:rPr>
              <a:t>http</a:t>
            </a:r>
            <a:r>
              <a:rPr lang="en-US" sz="800" dirty="0">
                <a:hlinkClick r:id="rId35"/>
              </a:rPr>
              <a:t>://pandas.pydata.</a:t>
            </a:r>
            <a:r>
              <a:rPr lang="en-US" sz="800">
                <a:hlinkClick r:id="rId35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6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</a:t>
            </a:r>
            <a:r>
              <a:rPr lang="en-US" sz="800">
                <a:hlinkClick r:id="rId37"/>
              </a:rPr>
              <a:t>Wrangling 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query() allows Boolean expressions for filtering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('Name.str.startswith("abc")', 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0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engine="python")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/>
              <a:t> Count </a:t>
            </a:r>
            <a:r>
              <a:rPr lang="en-US" sz="1200" dirty="0"/>
              <a:t>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err="1"/>
              <a:t>DataFrame</a:t>
            </a:r>
            <a:r>
              <a:rPr lang="en-US" sz="1200"/>
              <a:t>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5"/>
              </a:rPr>
              <a:t>shape</a:t>
            </a:r>
            <a:endParaRPr lang="en-US" sz="1200" b="1">
              <a:latin typeface="Consolas" panose="020B0609020204030204" pitchFamily="49" charset="0"/>
            </a:endParaRPr>
          </a:p>
          <a:p>
            <a:pPr marL="92075"/>
            <a:r>
              <a:rPr lang="en-US" sz="1200"/>
              <a:t> Tuple of # of rows, # of columns in DataFrame.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err="1">
                <a:latin typeface="Consolas" panose="020B0609020204030204" pitchFamily="49" charset="0"/>
                <a:hlinkClick r:id="rId7"/>
              </a:rPr>
              <a:t>describe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/>
              <a:t>Basic descriptive and statistics for each column (or GroupBy).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582"/>
              </p:ext>
            </p:extLst>
          </p:nvPr>
        </p:nvGraphicFramePr>
        <p:xfrm>
          <a:off x="838910" y="25680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8884"/>
              </p:ext>
            </p:extLst>
          </p:nvPr>
        </p:nvGraphicFramePr>
        <p:xfrm>
          <a:off x="2616518" y="25479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/>
              <a:t>Return </a:t>
            </a:r>
            <a:r>
              <a:rPr lang="en-US" sz="1200" dirty="0"/>
              <a:t>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</a:t>
            </a:r>
            <a:r>
              <a:rPr lang="en-US" sz="800">
                <a:hlinkClick r:id="rId4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4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</a:t>
            </a:r>
            <a:r>
              <a:rPr lang="en-US" sz="800">
                <a:hlinkClick r:id="rId44"/>
              </a:rPr>
              <a:t>Wrangling Cheatsheet</a:t>
            </a:r>
            <a:endParaRPr lang="en-US" sz="800" dirty="0"/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4710593" y="91811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AF843DA2-F03F-4F36-90F4-4437FF0019B4}"/>
              </a:ext>
            </a:extLst>
          </p:cNvPr>
          <p:cNvSpPr txBox="1"/>
          <p:nvPr/>
        </p:nvSpPr>
        <p:spPr>
          <a:xfrm>
            <a:off x="4782404" y="9618148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4" name="TextBox 82">
            <a:extLst>
              <a:ext uri="{FF2B5EF4-FFF2-40B4-BE49-F238E27FC236}">
                <a16:creationId xmlns:a16="http://schemas.microsoft.com/office/drawing/2014/main" id="{D88E986E-2BDA-4E27-8FEC-03C66AF6758D}"/>
              </a:ext>
            </a:extLst>
          </p:cNvPr>
          <p:cNvSpPr txBox="1"/>
          <p:nvPr/>
        </p:nvSpPr>
        <p:spPr>
          <a:xfrm>
            <a:off x="6764490" y="9611383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217223" y="10087418"/>
            <a:ext cx="964344" cy="53129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49467" y="10079813"/>
            <a:ext cx="895085" cy="5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2196</Words>
  <Application>Microsoft Office PowerPoint</Application>
  <PresentationFormat>사용자 지정</PresentationFormat>
  <Paragraphs>428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2023-07-13T06:10:17Z</dcterms:modified>
</cp:coreProperties>
</file>