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4" r:id="rId14"/>
    <p:sldId id="270" r:id="rId15"/>
    <p:sldId id="273" r:id="rId16"/>
    <p:sldId id="265" r:id="rId17"/>
    <p:sldId id="266" r:id="rId18"/>
    <p:sldId id="268" r:id="rId19"/>
    <p:sldId id="275" r:id="rId20"/>
    <p:sldId id="267" r:id="rId21"/>
    <p:sldId id="271" r:id="rId22"/>
    <p:sldId id="272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B313EE-4556-49DE-9604-B3F2968883D9}" v="77" dt="2024-05-21T19:11:38.210"/>
    <p1510:client id="{FE5F590E-289C-4A55-8C4C-F649B242ADB0}" v="351" dt="2024-05-22T07:02:01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9749623-A4D5-FAA9-8EA6-017C84A544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CD5CD4C-D557-2DBA-B61A-E2C350D1AF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D7A38-BF43-4203-91A8-D3935DF25ABC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99C677B-240B-FFF0-85C3-88D5C0857B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9AEB388-F079-AE0E-FA9C-071E5632F0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727AE-6C03-4BDD-AD8E-E36F789DEC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80782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27BA2-A412-42E3-9C41-D2947B8E47F2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F266-9B2A-4B2C-98E6-727FB8010B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52587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2590428-C24F-4261-A74C-E297B012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91" y="1921067"/>
            <a:ext cx="4839017" cy="301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ABA2A3-56AD-D5F6-250D-247B13CE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Modele(models.py)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9B1023-112F-ED21-08CF-E18785C78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3" y="1690688"/>
            <a:ext cx="2800739" cy="4351338"/>
          </a:xfrm>
        </p:spPr>
        <p:txBody>
          <a:bodyPr>
            <a:normAutofit/>
          </a:bodyPr>
          <a:lstStyle/>
          <a:p>
            <a:r>
              <a:rPr lang="pl-PL" sz="1800"/>
              <a:t>Plik models.py służy </a:t>
            </a:r>
            <a:br>
              <a:rPr lang="pl-PL" sz="1800"/>
            </a:br>
            <a:r>
              <a:rPr lang="pl-PL" sz="1800"/>
              <a:t>do definiowania modeli, które reprezentują strukturę bazy </a:t>
            </a:r>
            <a:br>
              <a:rPr lang="pl-PL" sz="1800"/>
            </a:br>
            <a:r>
              <a:rPr lang="pl-PL" sz="1800"/>
              <a:t>danych aplikacji i są odpowiedzialne za interakcje z bazą danych, umożliwiając tworzenie, modyfikowanie i pobieranie danych.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0FDEBD5-FF4D-2EF6-D875-136D8297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410" y="2006247"/>
            <a:ext cx="4906060" cy="2010056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78FD0F4-CA27-6984-FF82-1A0FC43D8C33}"/>
              </a:ext>
            </a:extLst>
          </p:cNvPr>
          <p:cNvSpPr txBox="1"/>
          <p:nvPr/>
        </p:nvSpPr>
        <p:spPr>
          <a:xfrm>
            <a:off x="4506410" y="1729248"/>
            <a:ext cx="197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/>
              <a:t>Przykładowy kod</a:t>
            </a:r>
          </a:p>
        </p:txBody>
      </p:sp>
    </p:spTree>
    <p:extLst>
      <p:ext uri="{BB962C8B-B14F-4D97-AF65-F5344CB8AC3E}">
        <p14:creationId xmlns:p14="http://schemas.microsoft.com/office/powerpoint/2010/main" val="355574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11D31C-A99E-D5C5-0E95-E79AAAEF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Migracje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77A661-ACF7-873F-6167-DBF9598C1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Po każdej zmianie struktury bazy danych trzeba przeprowadzić migracje, aby ją zaktualizować</a:t>
            </a:r>
            <a:endParaRPr lang="pl-PL" b="1" err="1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3D65582-DBF4-81C4-E81D-1F6CD9F2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89" y="2780619"/>
            <a:ext cx="2762250" cy="2952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4CEA3E5-80E5-194E-8A0E-DD7D68518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43" y="3152343"/>
            <a:ext cx="22574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6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FCC023-7DE5-435E-6AF9-E9200C3D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Views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2AE62E-BB59-9FFB-76E2-24251D58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527045"/>
            <a:ext cx="4265645" cy="4351338"/>
          </a:xfrm>
        </p:spPr>
        <p:txBody>
          <a:bodyPr/>
          <a:lstStyle/>
          <a:p>
            <a:pPr algn="just"/>
            <a:r>
              <a:rPr lang="pl-PL" sz="2000" b="0" i="0">
                <a:effectLst/>
                <a:latin typeface="+mj-lt"/>
              </a:rPr>
              <a:t>Widoki w </a:t>
            </a:r>
            <a:r>
              <a:rPr lang="pl-PL" sz="2000" b="0" i="0" err="1">
                <a:effectLst/>
                <a:latin typeface="+mj-lt"/>
              </a:rPr>
              <a:t>Django</a:t>
            </a:r>
            <a:r>
              <a:rPr lang="pl-PL" sz="2000" b="0" i="0">
                <a:effectLst/>
                <a:latin typeface="+mj-lt"/>
              </a:rPr>
              <a:t> są funkcjami w języku </a:t>
            </a:r>
            <a:r>
              <a:rPr lang="pl-PL" sz="2000" b="0" i="0" err="1">
                <a:effectLst/>
                <a:latin typeface="+mj-lt"/>
              </a:rPr>
              <a:t>Python</a:t>
            </a:r>
            <a:r>
              <a:rPr lang="pl-PL" sz="2000" b="0" i="0">
                <a:effectLst/>
                <a:latin typeface="+mj-lt"/>
              </a:rPr>
              <a:t>, które przyjmują żądania HTTP i zwracają odpowiedzi HTTP, takie jak dokumenty HTML.</a:t>
            </a:r>
          </a:p>
          <a:p>
            <a:pPr algn="just"/>
            <a:r>
              <a:rPr lang="pl-PL" sz="2000" b="0" i="0">
                <a:effectLst/>
                <a:latin typeface="+mj-lt"/>
              </a:rPr>
              <a:t>Strona internetowa korzystająca z </a:t>
            </a:r>
            <a:r>
              <a:rPr lang="pl-PL" sz="2000" b="0" i="0" err="1">
                <a:effectLst/>
                <a:latin typeface="+mj-lt"/>
              </a:rPr>
              <a:t>Django</a:t>
            </a:r>
            <a:r>
              <a:rPr lang="pl-PL" sz="2000" b="0" i="0">
                <a:effectLst/>
                <a:latin typeface="+mj-lt"/>
              </a:rPr>
              <a:t> jest pełna widoków wykonujących różne zadania i misje.</a:t>
            </a:r>
          </a:p>
          <a:p>
            <a:pPr algn="just"/>
            <a:r>
              <a:rPr lang="pl-PL" sz="2000" b="0" i="0">
                <a:effectLst/>
                <a:latin typeface="+mj-lt"/>
              </a:rPr>
              <a:t>Widoki zazwyczaj znajdują się w pliku o nazwie views.py umieszczonym w folderze twojej aplikacji.</a:t>
            </a:r>
          </a:p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5B53990-7435-D9C2-92CC-91A6D186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770" y="1690688"/>
            <a:ext cx="5506218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4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422A1E-B0ED-244F-7346-FC6DDD32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urls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EE4D43-24DB-D823-FBFA-870A43AD9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663"/>
            <a:ext cx="32028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/>
              <a:t>Plik urls.py w folderze aplikacji służy do definiowania tras </a:t>
            </a:r>
            <a:r>
              <a:rPr lang="pl-PL" sz="2000" err="1"/>
              <a:t>url</a:t>
            </a:r>
            <a:r>
              <a:rPr lang="pl-PL" sz="2000"/>
              <a:t> specyficznych dla danej aplikacji. Określa on, które widoki powinny być wywoływane w odpowiedzi na określone żądania </a:t>
            </a:r>
            <a:r>
              <a:rPr lang="pl-PL" sz="2000" err="1"/>
              <a:t>url</a:t>
            </a:r>
            <a:r>
              <a:rPr lang="pl-PL" sz="2000"/>
              <a:t>.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D503460-2E6D-A9E3-CE08-C3D18BDDF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703" y="1471663"/>
            <a:ext cx="5058481" cy="19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7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0E09AD-5ADC-89E5-707B-E964CF8E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W głównym folderze w pliku urls.py</a:t>
            </a:r>
          </a:p>
        </p:txBody>
      </p:sp>
      <p:pic>
        <p:nvPicPr>
          <p:cNvPr id="4" name="Obraz 3" descr="Obraz zawierający tekst, Czcionka, zrzut ekranu&#10;&#10;Opis wygenerowany automatycznie">
            <a:extLst>
              <a:ext uri="{FF2B5EF4-FFF2-40B4-BE49-F238E27FC236}">
                <a16:creationId xmlns:a16="http://schemas.microsoft.com/office/drawing/2014/main" id="{F64EBE80-470A-94AF-6416-191C7D1C4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71" y="2327997"/>
            <a:ext cx="3880715" cy="183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8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8E2765-AA3B-4AD3-68AF-36E018CD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HTML </a:t>
            </a:r>
            <a:r>
              <a:rPr lang="pl-PL" err="1"/>
              <a:t>templates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C503AD-BAD6-4BD8-74F7-007D810C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W folderze </a:t>
            </a:r>
            <a:r>
              <a:rPr lang="pl-PL" dirty="0" err="1"/>
              <a:t>myapp</a:t>
            </a:r>
            <a:r>
              <a:rPr lang="pl-PL" dirty="0"/>
              <a:t> tworzymy folder </a:t>
            </a:r>
            <a:r>
              <a:rPr lang="pl-PL" dirty="0" err="1"/>
              <a:t>templates</a:t>
            </a:r>
            <a:r>
              <a:rPr lang="pl-PL" dirty="0"/>
              <a:t>, a w tym folderze plik base.html</a:t>
            </a:r>
          </a:p>
          <a:p>
            <a:r>
              <a:rPr lang="pl-PL" dirty="0"/>
              <a:t>W tym folderze piszemy pliki </a:t>
            </a:r>
            <a:r>
              <a:rPr lang="pl-PL" dirty="0" err="1"/>
              <a:t>html</a:t>
            </a:r>
            <a:r>
              <a:rPr lang="pl-PL" dirty="0"/>
              <a:t> i </a:t>
            </a:r>
            <a:r>
              <a:rPr lang="pl-PL" dirty="0" err="1"/>
              <a:t>jinja</a:t>
            </a:r>
            <a:r>
              <a:rPr lang="pl-PL" dirty="0"/>
              <a:t>(silnik użyty do </a:t>
            </a:r>
            <a:r>
              <a:rPr lang="pl-PL" dirty="0" err="1"/>
              <a:t>template</a:t>
            </a:r>
            <a:r>
              <a:rPr lang="pl-PL" dirty="0"/>
              <a:t> do deklarowania dynamicznych danych)</a:t>
            </a:r>
          </a:p>
        </p:txBody>
      </p:sp>
    </p:spTree>
    <p:extLst>
      <p:ext uri="{BB962C8B-B14F-4D97-AF65-F5344CB8AC3E}">
        <p14:creationId xmlns:p14="http://schemas.microsoft.com/office/powerpoint/2010/main" val="1486304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7375C5-4B50-6A3C-F3CD-E5501E5A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Przykładowy kod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FC63328-6AF1-3D79-8820-CC46EBD6A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334" y="2889375"/>
            <a:ext cx="8983329" cy="2353003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ADD7320-767B-8F48-1B14-781BC2C45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732" y="1984324"/>
            <a:ext cx="598253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21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4E866C-48CA-EA7B-896F-DF14B126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Uruchamianie serwera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B8DEA4-34CB-A96D-1D25-AA059A752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W terminalu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D9AAD12-4643-6327-D654-D36DA7BDA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74" y="1924050"/>
            <a:ext cx="23336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52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BED82D-43B1-CF70-A2A4-98EDC4B5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Django</a:t>
            </a:r>
            <a:r>
              <a:rPr lang="pl-PL"/>
              <a:t> admin panel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D9F88D-809D-BF78-0190-4992626A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Aby z niego </a:t>
            </a:r>
            <a:r>
              <a:rPr lang="pl-PL" err="1"/>
              <a:t>skorzystac</a:t>
            </a:r>
            <a:r>
              <a:rPr lang="pl-PL"/>
              <a:t> trzeba </a:t>
            </a:r>
            <a:r>
              <a:rPr lang="pl-PL" err="1"/>
              <a:t>stworzyc</a:t>
            </a:r>
            <a:r>
              <a:rPr lang="pl-PL"/>
              <a:t> użytkownika komendą</a:t>
            </a:r>
            <a:br>
              <a:rPr lang="pl-PL"/>
            </a:br>
            <a:r>
              <a:rPr lang="pl-PL" err="1"/>
              <a:t>python</a:t>
            </a:r>
            <a:r>
              <a:rPr lang="pl-PL"/>
              <a:t> manage.py </a:t>
            </a:r>
            <a:r>
              <a:rPr lang="pl-PL" err="1"/>
              <a:t>createsuperuser</a:t>
            </a:r>
            <a:endParaRPr lang="pl-PL"/>
          </a:p>
          <a:p>
            <a:r>
              <a:rPr lang="pl-PL"/>
              <a:t>Możemy w nim dodawać rekordy do naszej bazy danych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60CA436-214E-A6F3-F989-F2040055C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39" y="3429000"/>
            <a:ext cx="329611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1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512262-90C3-B60A-B375-8D6A3AC4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Zadanie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F41306-A551-8321-A65D-CF86F421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l-PL"/>
              <a:t>Stwórz stronę biura nieruchomości za pomocą </a:t>
            </a:r>
            <a:r>
              <a:rPr lang="pl-PL" err="1"/>
              <a:t>django</a:t>
            </a:r>
            <a:r>
              <a:rPr lang="pl-PL"/>
              <a:t> która zawiera:</a:t>
            </a:r>
          </a:p>
          <a:p>
            <a:r>
              <a:rPr lang="pl-PL"/>
              <a:t>Stronę główną</a:t>
            </a:r>
          </a:p>
          <a:p>
            <a:r>
              <a:rPr lang="pl-PL"/>
              <a:t>Podstronę „o nas” zawierające dane kontaktowe</a:t>
            </a:r>
          </a:p>
          <a:p>
            <a:r>
              <a:rPr lang="pl-PL"/>
              <a:t>Podstronę zawierającą bazę danych z kolumnami i wprowadź 5 rekordów:</a:t>
            </a:r>
          </a:p>
          <a:p>
            <a:pPr lvl="1"/>
            <a:r>
              <a:rPr lang="pl-PL"/>
              <a:t>Nazwa</a:t>
            </a:r>
          </a:p>
          <a:p>
            <a:pPr lvl="1"/>
            <a:r>
              <a:rPr lang="pl-PL"/>
              <a:t>Cena</a:t>
            </a:r>
          </a:p>
          <a:p>
            <a:pPr lvl="1"/>
            <a:r>
              <a:rPr lang="pl-PL" err="1"/>
              <a:t>Dostepnosc</a:t>
            </a:r>
            <a:endParaRPr lang="pl-PL"/>
          </a:p>
          <a:p>
            <a:pPr lvl="1"/>
            <a:r>
              <a:rPr lang="pl-PL"/>
              <a:t>Adres</a:t>
            </a:r>
          </a:p>
          <a:p>
            <a:pPr lvl="1"/>
            <a:r>
              <a:rPr lang="pl-PL"/>
              <a:t>Opis</a:t>
            </a:r>
          </a:p>
          <a:p>
            <a:pPr lvl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354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0BAC29-F854-67BA-5C67-6F881F7F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/>
              <a:t>Czym jest </a:t>
            </a:r>
            <a:r>
              <a:rPr lang="pl-PL" err="1"/>
              <a:t>django</a:t>
            </a:r>
            <a:r>
              <a:rPr lang="pl-PL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4864EB-E21B-94E6-CB96-8D6D827C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pl-PL" sz="2400" b="1" err="1">
                <a:latin typeface="Aptos Display"/>
                <a:ea typeface="+mn-lt"/>
                <a:cs typeface="+mn-lt"/>
              </a:rPr>
              <a:t>Django</a:t>
            </a:r>
            <a:r>
              <a:rPr lang="pl-PL" sz="2400">
                <a:latin typeface="Aptos Display"/>
                <a:ea typeface="+mn-lt"/>
                <a:cs typeface="+mn-lt"/>
              </a:rPr>
              <a:t> to</a:t>
            </a:r>
            <a:r>
              <a:rPr lang="pl-PL" sz="2400" b="1">
                <a:latin typeface="Aptos Display"/>
                <a:ea typeface="+mn-lt"/>
                <a:cs typeface="+mn-lt"/>
              </a:rPr>
              <a:t> </a:t>
            </a:r>
            <a:r>
              <a:rPr lang="pl-PL" sz="2400" b="1" err="1">
                <a:latin typeface="Aptos Display"/>
                <a:ea typeface="+mn-lt"/>
                <a:cs typeface="+mn-lt"/>
              </a:rPr>
              <a:t>framework</a:t>
            </a:r>
            <a:r>
              <a:rPr lang="pl-PL" sz="2400" b="1">
                <a:latin typeface="Aptos Display"/>
                <a:ea typeface="+mn-lt"/>
                <a:cs typeface="+mn-lt"/>
              </a:rPr>
              <a:t> </a:t>
            </a:r>
            <a:r>
              <a:rPr lang="pl-PL" sz="2400">
                <a:latin typeface="Aptos Display"/>
                <a:ea typeface="+mn-lt"/>
                <a:cs typeface="+mn-lt"/>
              </a:rPr>
              <a:t>dla aplikacji webowych, napisany w języku </a:t>
            </a:r>
            <a:r>
              <a:rPr lang="pl-PL" sz="2400" err="1">
                <a:latin typeface="Aptos Display"/>
                <a:ea typeface="+mn-lt"/>
                <a:cs typeface="+mn-lt"/>
              </a:rPr>
              <a:t>Python</a:t>
            </a:r>
            <a:r>
              <a:rPr lang="pl-PL" sz="2400">
                <a:latin typeface="Aptos Display"/>
                <a:ea typeface="+mn-lt"/>
                <a:cs typeface="+mn-lt"/>
              </a:rPr>
              <a:t>, który ułatwia szybkie tworzenie aplikacji internetowych.</a:t>
            </a:r>
            <a:endParaRPr lang="pl-PL" sz="2400">
              <a:latin typeface="Aptos Display"/>
            </a:endParaRPr>
          </a:p>
          <a:p>
            <a:pPr>
              <a:buFont typeface="Arial"/>
              <a:buChar char="•"/>
            </a:pPr>
            <a:endParaRPr lang="pl-PL" sz="2400" b="1">
              <a:latin typeface="Aptos Display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l-PL" sz="2400" b="1">
                <a:latin typeface="Aptos Display"/>
                <a:ea typeface="+mn-lt"/>
                <a:cs typeface="+mn-lt"/>
              </a:rPr>
              <a:t>Kluczowe zalety</a:t>
            </a:r>
            <a:r>
              <a:rPr lang="pl-PL" sz="2400">
                <a:latin typeface="Aptos Display"/>
                <a:ea typeface="+mn-lt"/>
                <a:cs typeface="+mn-lt"/>
              </a:rPr>
              <a:t>:</a:t>
            </a:r>
            <a:endParaRPr lang="pl-PL" sz="2400">
              <a:latin typeface="Aptos Display"/>
            </a:endParaRPr>
          </a:p>
          <a:p>
            <a:pPr lvl="1">
              <a:buFont typeface="Arial"/>
              <a:buChar char="•"/>
            </a:pPr>
            <a:r>
              <a:rPr lang="pl-PL" b="1">
                <a:latin typeface="Aptos Display"/>
                <a:ea typeface="+mn-lt"/>
                <a:cs typeface="+mn-lt"/>
              </a:rPr>
              <a:t>Szybki rozwój</a:t>
            </a:r>
            <a:endParaRPr lang="pl-PL">
              <a:latin typeface="Aptos Display"/>
            </a:endParaRPr>
          </a:p>
          <a:p>
            <a:pPr lvl="1">
              <a:buFont typeface="Arial"/>
              <a:buChar char="•"/>
            </a:pPr>
            <a:r>
              <a:rPr lang="pl-PL" b="1">
                <a:latin typeface="Aptos Display"/>
                <a:ea typeface="+mn-lt"/>
                <a:cs typeface="+mn-lt"/>
              </a:rPr>
              <a:t>Wszystko w jednym</a:t>
            </a:r>
            <a:endParaRPr lang="pl-PL">
              <a:latin typeface="Aptos Display"/>
            </a:endParaRPr>
          </a:p>
          <a:p>
            <a:pPr lvl="1">
              <a:buFont typeface="Arial"/>
              <a:buChar char="•"/>
            </a:pPr>
            <a:r>
              <a:rPr lang="pl-PL" b="1">
                <a:latin typeface="Aptos Display"/>
                <a:ea typeface="+mn-lt"/>
                <a:cs typeface="+mn-lt"/>
              </a:rPr>
              <a:t>Bezpieczny</a:t>
            </a:r>
            <a:endParaRPr lang="pl-PL">
              <a:latin typeface="Aptos Display"/>
            </a:endParaRPr>
          </a:p>
          <a:p>
            <a:pPr>
              <a:buFont typeface="Arial"/>
              <a:buChar char="•"/>
            </a:pPr>
            <a:endParaRPr lang="pl-PL" sz="1800">
              <a:latin typeface="Aptos Display"/>
            </a:endParaRPr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4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2C50AA-F623-7BDF-D287-090230D9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Historia </a:t>
            </a:r>
            <a:r>
              <a:rPr lang="pl-PL" err="1"/>
              <a:t>django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545048-77D3-DEDA-7B56-CC43B82B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 b="1">
                <a:latin typeface="Aptos Display"/>
                <a:ea typeface="+mn-lt"/>
                <a:cs typeface="+mn-lt"/>
              </a:rPr>
              <a:t>Początki</a:t>
            </a:r>
            <a:r>
              <a:rPr lang="pl-PL" sz="2000">
                <a:latin typeface="Aptos Display"/>
                <a:ea typeface="+mn-lt"/>
                <a:cs typeface="+mn-lt"/>
              </a:rPr>
              <a:t>: </a:t>
            </a:r>
            <a:r>
              <a:rPr lang="pl-PL" sz="2000" err="1">
                <a:latin typeface="Aptos Display"/>
                <a:ea typeface="+mn-lt"/>
                <a:cs typeface="+mn-lt"/>
              </a:rPr>
              <a:t>Django</a:t>
            </a:r>
            <a:r>
              <a:rPr lang="pl-PL" sz="2000">
                <a:latin typeface="Aptos Display"/>
                <a:ea typeface="+mn-lt"/>
                <a:cs typeface="+mn-lt"/>
              </a:rPr>
              <a:t> zostało stworzone w 2005 roku przez programistów pracujących dla gazety "Lawrence </a:t>
            </a:r>
            <a:r>
              <a:rPr lang="pl-PL" sz="2000" err="1">
                <a:latin typeface="Aptos Display"/>
                <a:ea typeface="+mn-lt"/>
                <a:cs typeface="+mn-lt"/>
              </a:rPr>
              <a:t>Journal</a:t>
            </a:r>
            <a:r>
              <a:rPr lang="pl-PL" sz="2000">
                <a:latin typeface="Aptos Display"/>
                <a:ea typeface="+mn-lt"/>
                <a:cs typeface="+mn-lt"/>
              </a:rPr>
              <a:t>-World" w Kansas, aby zarządzać treściami dynamicznymi stron internetowych. Projekt szybko został udostępniony jako open-</a:t>
            </a:r>
            <a:r>
              <a:rPr lang="pl-PL" sz="2000" err="1">
                <a:latin typeface="Aptos Display"/>
                <a:ea typeface="+mn-lt"/>
                <a:cs typeface="+mn-lt"/>
              </a:rPr>
              <a:t>source</a:t>
            </a:r>
            <a:r>
              <a:rPr lang="pl-PL" sz="2000">
                <a:latin typeface="Aptos Display"/>
                <a:ea typeface="+mn-lt"/>
                <a:cs typeface="+mn-lt"/>
              </a:rPr>
              <a:t>, co pozwoliło społeczności programistów na własne modyfikacje i ulepszenia.</a:t>
            </a:r>
            <a:endParaRPr lang="pl-PL" sz="2000">
              <a:latin typeface="Aptos Display"/>
            </a:endParaRPr>
          </a:p>
          <a:p>
            <a:endParaRPr lang="pl-PL" sz="2000" b="1">
              <a:latin typeface="Aptos Display"/>
              <a:ea typeface="+mn-lt"/>
              <a:cs typeface="+mn-lt"/>
            </a:endParaRPr>
          </a:p>
          <a:p>
            <a:r>
              <a:rPr lang="pl-PL" sz="2000" b="1">
                <a:latin typeface="Aptos Display"/>
                <a:ea typeface="+mn-lt"/>
                <a:cs typeface="+mn-lt"/>
              </a:rPr>
              <a:t>Rozwój</a:t>
            </a:r>
            <a:r>
              <a:rPr lang="pl-PL" sz="2000">
                <a:latin typeface="Aptos Display"/>
                <a:ea typeface="+mn-lt"/>
                <a:cs typeface="+mn-lt"/>
              </a:rPr>
              <a:t>: </a:t>
            </a:r>
            <a:r>
              <a:rPr lang="pl-PL" sz="2000" err="1">
                <a:latin typeface="Aptos Display"/>
                <a:ea typeface="+mn-lt"/>
                <a:cs typeface="+mn-lt"/>
              </a:rPr>
              <a:t>Django</a:t>
            </a:r>
            <a:r>
              <a:rPr lang="pl-PL" sz="2000">
                <a:latin typeface="Aptos Display"/>
                <a:ea typeface="+mn-lt"/>
                <a:cs typeface="+mn-lt"/>
              </a:rPr>
              <a:t> od początku było projektowane z myślą o szybkim rozwoju aplikacji webowych, co przyciągnęło wielu deweloperów. W ciągu kolejnych lat, </a:t>
            </a:r>
            <a:r>
              <a:rPr lang="pl-PL" sz="2000" err="1">
                <a:latin typeface="Aptos Display"/>
                <a:ea typeface="+mn-lt"/>
                <a:cs typeface="+mn-lt"/>
              </a:rPr>
              <a:t>framework</a:t>
            </a:r>
            <a:r>
              <a:rPr lang="pl-PL" sz="2000">
                <a:latin typeface="Aptos Display"/>
                <a:ea typeface="+mn-lt"/>
                <a:cs typeface="+mn-lt"/>
              </a:rPr>
              <a:t> został rozszerzony o wiele nowych funkcjonalności, takich jak wsparcie dla wielu baz danych, międzynarodowa obsługa I18N, czy system migracji schematów baz danych.</a:t>
            </a:r>
            <a:endParaRPr lang="pl-PL" sz="200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67845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588E54-245D-54BB-B288-81FAF531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</a:t>
            </a:r>
            <a:r>
              <a:rPr lang="pl-PL" err="1"/>
              <a:t>django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96D360-61A8-1604-C0FE-69137F23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 b="1">
                <a:latin typeface="Aptos Display"/>
                <a:ea typeface="+mn-lt"/>
                <a:cs typeface="+mn-lt"/>
              </a:rPr>
              <a:t>Wzorzec MTV</a:t>
            </a:r>
            <a:r>
              <a:rPr lang="pl-PL" sz="2000">
                <a:latin typeface="Aptos Display"/>
                <a:ea typeface="+mn-lt"/>
                <a:cs typeface="+mn-lt"/>
              </a:rPr>
              <a:t>:</a:t>
            </a:r>
            <a:endParaRPr lang="pl-PL" sz="2000">
              <a:latin typeface="Aptos Display"/>
            </a:endParaRPr>
          </a:p>
          <a:p>
            <a:pPr lvl="1"/>
            <a:r>
              <a:rPr lang="pl-PL" sz="2000" b="1">
                <a:latin typeface="Aptos Display"/>
                <a:ea typeface="+mn-lt"/>
                <a:cs typeface="+mn-lt"/>
              </a:rPr>
              <a:t>Model</a:t>
            </a:r>
            <a:r>
              <a:rPr lang="pl-PL" sz="2000">
                <a:latin typeface="Aptos Display"/>
                <a:ea typeface="+mn-lt"/>
                <a:cs typeface="+mn-lt"/>
              </a:rPr>
              <a:t>: Reprezentuje dane aplikacji. Model odpowiada za strukturę, walidację i zachowanie danych.</a:t>
            </a:r>
            <a:endParaRPr lang="pl-PL" sz="2000">
              <a:latin typeface="Aptos Display"/>
            </a:endParaRPr>
          </a:p>
          <a:p>
            <a:pPr lvl="1"/>
            <a:r>
              <a:rPr lang="pl-PL" sz="2000" b="1" err="1">
                <a:latin typeface="Aptos Display"/>
                <a:ea typeface="+mn-lt"/>
                <a:cs typeface="+mn-lt"/>
              </a:rPr>
              <a:t>Template</a:t>
            </a:r>
            <a:r>
              <a:rPr lang="pl-PL" sz="2000">
                <a:latin typeface="Aptos Display"/>
                <a:ea typeface="+mn-lt"/>
                <a:cs typeface="+mn-lt"/>
              </a:rPr>
              <a:t>: Zarządza prezentacją danych. Szablony </a:t>
            </a:r>
            <a:r>
              <a:rPr lang="pl-PL" sz="2000" err="1">
                <a:latin typeface="Aptos Display"/>
                <a:ea typeface="+mn-lt"/>
                <a:cs typeface="+mn-lt"/>
              </a:rPr>
              <a:t>Django</a:t>
            </a:r>
            <a:r>
              <a:rPr lang="pl-PL" sz="2000">
                <a:latin typeface="Aptos Display"/>
                <a:ea typeface="+mn-lt"/>
                <a:cs typeface="+mn-lt"/>
              </a:rPr>
              <a:t> są elastyczne i mogą być dostosowywane do potrzeb użytkownika.</a:t>
            </a:r>
            <a:endParaRPr lang="pl-PL" sz="2000">
              <a:latin typeface="Aptos Display"/>
            </a:endParaRPr>
          </a:p>
          <a:p>
            <a:pPr lvl="1"/>
            <a:r>
              <a:rPr lang="pl-PL" sz="2000" b="1" err="1">
                <a:latin typeface="Aptos Display"/>
                <a:ea typeface="+mn-lt"/>
                <a:cs typeface="+mn-lt"/>
              </a:rPr>
              <a:t>View</a:t>
            </a:r>
            <a:r>
              <a:rPr lang="pl-PL" sz="2000">
                <a:latin typeface="Aptos Display"/>
                <a:ea typeface="+mn-lt"/>
                <a:cs typeface="+mn-lt"/>
              </a:rPr>
              <a:t>: Logika, która odpowiada na żądania HTTP. Widoki pobierają dane z modeli i przekazują je do szablonów.</a:t>
            </a:r>
            <a:endParaRPr lang="pl-PL" sz="2000">
              <a:latin typeface="Aptos Display"/>
            </a:endParaRPr>
          </a:p>
          <a:p>
            <a:endParaRPr lang="pl-PL" sz="2000" b="1">
              <a:latin typeface="Aptos Display"/>
              <a:ea typeface="+mn-lt"/>
              <a:cs typeface="+mn-lt"/>
            </a:endParaRPr>
          </a:p>
          <a:p>
            <a:r>
              <a:rPr lang="pl-PL" sz="2000" b="1">
                <a:latin typeface="Aptos Display"/>
                <a:ea typeface="+mn-lt"/>
                <a:cs typeface="+mn-lt"/>
              </a:rPr>
              <a:t>Proces obsługi żądań</a:t>
            </a:r>
            <a:r>
              <a:rPr lang="pl-PL" sz="2000">
                <a:latin typeface="Aptos Display"/>
                <a:ea typeface="+mn-lt"/>
                <a:cs typeface="+mn-lt"/>
              </a:rPr>
              <a:t>: </a:t>
            </a:r>
            <a:r>
              <a:rPr lang="pl-PL" sz="2000" err="1">
                <a:latin typeface="Aptos Display"/>
                <a:ea typeface="+mn-lt"/>
                <a:cs typeface="+mn-lt"/>
              </a:rPr>
              <a:t>Django</a:t>
            </a:r>
            <a:r>
              <a:rPr lang="pl-PL" sz="2000">
                <a:latin typeface="Aptos Display"/>
                <a:ea typeface="+mn-lt"/>
                <a:cs typeface="+mn-lt"/>
              </a:rPr>
              <a:t> otrzymuje żądanie, mapuje URL na odpowiedni widok, który następnie zwraca odpowiedź HTTP.</a:t>
            </a:r>
            <a:endParaRPr lang="pl-PL" sz="2000">
              <a:latin typeface="Aptos Display"/>
            </a:endParaRP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811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41659-ACED-2142-27E7-5F96598C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Cechy </a:t>
            </a:r>
            <a:r>
              <a:rPr lang="pl-PL" err="1"/>
              <a:t>django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AB0B6C-C3E3-4D51-3698-B163809FF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 b="1">
                <a:latin typeface="Aptos Display"/>
                <a:ea typeface="+mn-lt"/>
                <a:cs typeface="+mn-lt"/>
              </a:rPr>
              <a:t>Rozbudowany ORM</a:t>
            </a:r>
            <a:r>
              <a:rPr lang="pl-PL" sz="2000">
                <a:latin typeface="Aptos Display"/>
                <a:ea typeface="+mn-lt"/>
                <a:cs typeface="+mn-lt"/>
              </a:rPr>
              <a:t>: Umożliwia pracę z bazami danych w sposób zbliżony do operowania normalnymi klasami </a:t>
            </a:r>
            <a:r>
              <a:rPr lang="pl-PL" sz="2000" err="1">
                <a:latin typeface="Aptos Display"/>
                <a:ea typeface="+mn-lt"/>
                <a:cs typeface="+mn-lt"/>
              </a:rPr>
              <a:t>Pythona</a:t>
            </a:r>
            <a:r>
              <a:rPr lang="pl-PL" sz="2000">
                <a:latin typeface="Aptos Display"/>
                <a:ea typeface="+mn-lt"/>
                <a:cs typeface="+mn-lt"/>
              </a:rPr>
              <a:t>.</a:t>
            </a:r>
            <a:endParaRPr lang="pl-PL" sz="2000">
              <a:latin typeface="Aptos Display"/>
            </a:endParaRPr>
          </a:p>
          <a:p>
            <a:endParaRPr lang="pl-PL" sz="2000" b="1">
              <a:latin typeface="Aptos Display"/>
              <a:ea typeface="+mn-lt"/>
              <a:cs typeface="+mn-lt"/>
            </a:endParaRPr>
          </a:p>
          <a:p>
            <a:r>
              <a:rPr lang="pl-PL" sz="2000" b="1">
                <a:latin typeface="Aptos Display"/>
                <a:ea typeface="+mn-lt"/>
                <a:cs typeface="+mn-lt"/>
              </a:rPr>
              <a:t>Bezpieczeństwo</a:t>
            </a:r>
            <a:r>
              <a:rPr lang="pl-PL" sz="2000">
                <a:latin typeface="Aptos Display"/>
                <a:ea typeface="+mn-lt"/>
                <a:cs typeface="+mn-lt"/>
              </a:rPr>
              <a:t>: Ochrona przed SQL </a:t>
            </a:r>
            <a:r>
              <a:rPr lang="pl-PL" sz="2000" err="1">
                <a:latin typeface="Aptos Display"/>
                <a:ea typeface="+mn-lt"/>
                <a:cs typeface="+mn-lt"/>
              </a:rPr>
              <a:t>Injection</a:t>
            </a:r>
            <a:r>
              <a:rPr lang="pl-PL" sz="2000">
                <a:latin typeface="Aptos Display"/>
                <a:ea typeface="+mn-lt"/>
                <a:cs typeface="+mn-lt"/>
              </a:rPr>
              <a:t>, CSRF i XSS jest wbudowana w </a:t>
            </a:r>
            <a:r>
              <a:rPr lang="pl-PL" sz="2000" err="1">
                <a:latin typeface="Aptos Display"/>
                <a:ea typeface="+mn-lt"/>
                <a:cs typeface="+mn-lt"/>
              </a:rPr>
              <a:t>framework</a:t>
            </a:r>
            <a:r>
              <a:rPr lang="pl-PL" sz="2000">
                <a:latin typeface="Aptos Display"/>
                <a:ea typeface="+mn-lt"/>
                <a:cs typeface="+mn-lt"/>
              </a:rPr>
              <a:t>.</a:t>
            </a:r>
            <a:endParaRPr lang="pl-PL" sz="2000">
              <a:latin typeface="Aptos Display"/>
            </a:endParaRPr>
          </a:p>
          <a:p>
            <a:endParaRPr lang="pl-PL" sz="2000" b="1">
              <a:latin typeface="Aptos Display"/>
              <a:ea typeface="+mn-lt"/>
              <a:cs typeface="+mn-lt"/>
            </a:endParaRPr>
          </a:p>
          <a:p>
            <a:r>
              <a:rPr lang="pl-PL" sz="2000" b="1">
                <a:latin typeface="Aptos Display"/>
                <a:ea typeface="+mn-lt"/>
                <a:cs typeface="+mn-lt"/>
              </a:rPr>
              <a:t>Wbudowane komponenty</a:t>
            </a:r>
            <a:r>
              <a:rPr lang="pl-PL" sz="2000">
                <a:latin typeface="Aptos Display"/>
                <a:ea typeface="+mn-lt"/>
                <a:cs typeface="+mn-lt"/>
              </a:rPr>
              <a:t>: System autoryzacji, panel administracyjny, obsługa sesji, mechanizm szablonów, obsługa formularzy i wiele więcej.</a:t>
            </a:r>
            <a:endParaRPr lang="pl-PL" sz="2000">
              <a:latin typeface="Aptos Display"/>
            </a:endParaRP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43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B3F9D0-85D0-D0DA-1A5E-1B61E18E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Instalacja </a:t>
            </a:r>
            <a:r>
              <a:rPr lang="pl-PL" err="1"/>
              <a:t>django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467E8A-FA53-4214-1153-48105809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>
                <a:latin typeface="Aptos Display"/>
                <a:ea typeface="+mn-lt"/>
                <a:cs typeface="+mn-lt"/>
              </a:rPr>
              <a:t>pip </a:t>
            </a:r>
            <a:r>
              <a:rPr lang="pl-PL" sz="2000" err="1">
                <a:latin typeface="Aptos Display"/>
                <a:ea typeface="+mn-lt"/>
                <a:cs typeface="+mn-lt"/>
              </a:rPr>
              <a:t>install</a:t>
            </a:r>
            <a:r>
              <a:rPr lang="pl-PL" sz="2000">
                <a:latin typeface="Aptos Display"/>
                <a:ea typeface="+mn-lt"/>
                <a:cs typeface="+mn-lt"/>
              </a:rPr>
              <a:t> </a:t>
            </a:r>
            <a:r>
              <a:rPr lang="pl-PL" sz="2000" err="1">
                <a:latin typeface="Aptos Display"/>
                <a:ea typeface="+mn-lt"/>
                <a:cs typeface="+mn-lt"/>
              </a:rPr>
              <a:t>django</a:t>
            </a:r>
            <a:endParaRPr lang="pl-PL" sz="2000">
              <a:latin typeface="Aptos Display"/>
              <a:ea typeface="+mn-lt"/>
              <a:cs typeface="+mn-lt"/>
            </a:endParaRPr>
          </a:p>
          <a:p>
            <a:endParaRPr lang="pl-PL" sz="2000">
              <a:latin typeface="Aptos Display"/>
              <a:ea typeface="+mn-lt"/>
              <a:cs typeface="+mn-lt"/>
            </a:endParaRPr>
          </a:p>
          <a:p>
            <a:r>
              <a:rPr lang="pl-PL" sz="2000" err="1">
                <a:latin typeface="Aptos Display"/>
                <a:ea typeface="+mn-lt"/>
                <a:cs typeface="+mn-lt"/>
              </a:rPr>
              <a:t>django</a:t>
            </a:r>
            <a:r>
              <a:rPr lang="pl-PL" sz="2000">
                <a:latin typeface="Aptos Display"/>
                <a:ea typeface="+mn-lt"/>
                <a:cs typeface="+mn-lt"/>
              </a:rPr>
              <a:t>-admin </a:t>
            </a:r>
            <a:r>
              <a:rPr lang="pl-PL" sz="2000" err="1">
                <a:latin typeface="Aptos Display"/>
                <a:ea typeface="+mn-lt"/>
                <a:cs typeface="+mn-lt"/>
              </a:rPr>
              <a:t>startproject</a:t>
            </a:r>
            <a:r>
              <a:rPr lang="pl-PL" sz="2000">
                <a:latin typeface="Aptos Display"/>
                <a:ea typeface="+mn-lt"/>
                <a:cs typeface="+mn-lt"/>
              </a:rPr>
              <a:t> </a:t>
            </a:r>
            <a:r>
              <a:rPr lang="pl-PL" sz="2000" b="1" err="1">
                <a:latin typeface="Aptos Display"/>
                <a:ea typeface="+mn-lt"/>
                <a:cs typeface="+mn-lt"/>
              </a:rPr>
              <a:t>mysite</a:t>
            </a:r>
            <a:r>
              <a:rPr lang="pl-PL" sz="2000">
                <a:latin typeface="Aptos Display"/>
                <a:ea typeface="+mn-lt"/>
                <a:cs typeface="+mn-lt"/>
              </a:rPr>
              <a:t> </a:t>
            </a:r>
            <a:endParaRPr lang="pl-PL" sz="2000">
              <a:latin typeface="Aptos Display"/>
            </a:endParaRPr>
          </a:p>
          <a:p>
            <a:endParaRPr lang="pl-PL" sz="200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58354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163F73-CA02-BC2E-9B2D-4580ACCE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Pliki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A3EFE9-2A95-BD6F-14A9-8B60B799C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 b="1"/>
              <a:t>__init__.py </a:t>
            </a:r>
          </a:p>
          <a:p>
            <a:r>
              <a:rPr lang="pl-PL" sz="2000" b="1"/>
              <a:t>asgi.py </a:t>
            </a:r>
            <a:r>
              <a:rPr lang="pl-PL" sz="2000"/>
              <a:t>i </a:t>
            </a:r>
            <a:r>
              <a:rPr lang="pl-PL" sz="2000" b="1"/>
              <a:t>wsgi.py</a:t>
            </a:r>
          </a:p>
          <a:p>
            <a:r>
              <a:rPr lang="pl-PL" sz="2000" b="1"/>
              <a:t>settings.py </a:t>
            </a:r>
            <a:r>
              <a:rPr lang="pl-PL" sz="2000"/>
              <a:t>- ustawianie projektu</a:t>
            </a:r>
          </a:p>
          <a:p>
            <a:r>
              <a:rPr lang="pl-PL" sz="2000" b="1"/>
              <a:t>urls.py</a:t>
            </a:r>
          </a:p>
          <a:p>
            <a:r>
              <a:rPr lang="pl-PL" sz="2000" b="1"/>
              <a:t>manage.py </a:t>
            </a:r>
            <a:r>
              <a:rPr lang="pl-PL" sz="2000"/>
              <a:t>- </a:t>
            </a:r>
            <a:r>
              <a:rPr lang="pl-PL" sz="2000" b="0" i="0">
                <a:effectLst/>
                <a:latin typeface="+mj-lt"/>
              </a:rPr>
              <a:t>definiowania mapowania URL-i na odpowiednie widoki (</a:t>
            </a:r>
            <a:r>
              <a:rPr lang="pl-PL" sz="2000" b="0" i="0" err="1">
                <a:effectLst/>
                <a:latin typeface="+mj-lt"/>
              </a:rPr>
              <a:t>views</a:t>
            </a:r>
            <a:r>
              <a:rPr lang="pl-PL" sz="2000" b="0" i="0">
                <a:effectLst/>
                <a:latin typeface="+mj-lt"/>
              </a:rPr>
              <a:t>) w aplikacji, umożliwiając nawigację po stronie internetowej.</a:t>
            </a:r>
            <a:endParaRPr lang="pl-PL" sz="2000">
              <a:latin typeface="+mj-lt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A3A050D-2E6F-C5B1-4CA5-0A8278C1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504" y="885399"/>
            <a:ext cx="4619491" cy="232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9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62E249-96A2-68E0-B8B9-AD282771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Aplikacje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CD6E2E-936F-7B0F-E2AB-14B82241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cd </a:t>
            </a:r>
            <a:r>
              <a:rPr lang="pl-PL" err="1"/>
              <a:t>mysite</a:t>
            </a:r>
            <a:endParaRPr lang="pl-PL"/>
          </a:p>
          <a:p>
            <a:r>
              <a:rPr lang="pl-PL" err="1"/>
              <a:t>python</a:t>
            </a:r>
            <a:r>
              <a:rPr lang="pl-PL"/>
              <a:t> manage.py </a:t>
            </a:r>
            <a:r>
              <a:rPr lang="pl-PL" err="1"/>
              <a:t>startapp</a:t>
            </a:r>
            <a:r>
              <a:rPr lang="pl-PL"/>
              <a:t> </a:t>
            </a:r>
            <a:r>
              <a:rPr lang="pl-PL" err="1"/>
              <a:t>myapp</a:t>
            </a:r>
            <a:endParaRPr lang="pl-PL"/>
          </a:p>
          <a:p>
            <a:endParaRPr lang="pl-PL"/>
          </a:p>
        </p:txBody>
      </p:sp>
      <p:pic>
        <p:nvPicPr>
          <p:cNvPr id="4" name="Obraz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76890659-AFEE-570C-1D4E-4F0AB12F1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77" y="3083379"/>
            <a:ext cx="3038475" cy="2933700"/>
          </a:xfrm>
          <a:prstGeom prst="rect">
            <a:avLst/>
          </a:prstGeom>
        </p:spPr>
      </p:pic>
      <p:pic>
        <p:nvPicPr>
          <p:cNvPr id="5" name="Obraz 4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94D87E12-A749-C9CF-5886-8BC05F37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841" y="3086822"/>
            <a:ext cx="32385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5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BE5230-8B33-3AF2-171D-4628B3DF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Pliki2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270325-308B-AAA5-757D-D8E0BB99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 b="1"/>
              <a:t>__init__.py</a:t>
            </a:r>
          </a:p>
          <a:p>
            <a:r>
              <a:rPr lang="pl-PL" sz="2000" b="1"/>
              <a:t>admin.py </a:t>
            </a:r>
            <a:r>
              <a:rPr lang="pl-PL" sz="2000"/>
              <a:t>- zapisywanie modeli, które mogę być modyfikowane w panelu administratorskim</a:t>
            </a:r>
          </a:p>
          <a:p>
            <a:r>
              <a:rPr lang="pl-PL" sz="2000" b="1"/>
              <a:t>apps.py </a:t>
            </a:r>
            <a:r>
              <a:rPr lang="pl-PL" sz="2000"/>
              <a:t>- zawiera kod do konfigurowania aplikacji</a:t>
            </a:r>
          </a:p>
          <a:p>
            <a:r>
              <a:rPr lang="pl-PL" sz="2000" b="1"/>
              <a:t>models.py </a:t>
            </a:r>
            <a:r>
              <a:rPr lang="pl-PL" sz="2000"/>
              <a:t>- definiowanie modeli</a:t>
            </a:r>
          </a:p>
          <a:p>
            <a:r>
              <a:rPr lang="pl-PL" sz="2000" b="1"/>
              <a:t>tests.py </a:t>
            </a:r>
            <a:endParaRPr lang="pl-PL" sz="2000"/>
          </a:p>
          <a:p>
            <a:r>
              <a:rPr lang="pl-PL" sz="2000" b="1"/>
              <a:t>views.py </a:t>
            </a:r>
            <a:r>
              <a:rPr lang="pl-PL" sz="2000"/>
              <a:t>-definiowanie danych </a:t>
            </a:r>
            <a:r>
              <a:rPr lang="pl-PL" sz="2000" err="1"/>
              <a:t>renderowanych</a:t>
            </a:r>
            <a:r>
              <a:rPr lang="pl-PL" sz="2000"/>
              <a:t> w </a:t>
            </a:r>
            <a:r>
              <a:rPr lang="pl-PL" sz="2000" err="1"/>
              <a:t>templatkach</a:t>
            </a:r>
            <a:endParaRPr lang="pl-PL" sz="200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F5657EE-F1CB-A56F-0677-095A31C70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210" y="2766920"/>
            <a:ext cx="2476846" cy="132416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54059E6-48C9-FEBD-0650-E951B437C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210" y="4091080"/>
            <a:ext cx="2581635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619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F70E4DC57C6540BF7F085B36C7855D" ma:contentTypeVersion="9" ma:contentTypeDescription="Create a new document." ma:contentTypeScope="" ma:versionID="30e4088fad7cad24522fa94979cd2543">
  <xsd:schema xmlns:xsd="http://www.w3.org/2001/XMLSchema" xmlns:xs="http://www.w3.org/2001/XMLSchema" xmlns:p="http://schemas.microsoft.com/office/2006/metadata/properties" xmlns:ns3="5701648b-ab00-4464-8938-5d5700e61345" xmlns:ns4="64c4d84d-9b10-4446-946a-ccd66fbddfb6" targetNamespace="http://schemas.microsoft.com/office/2006/metadata/properties" ma:root="true" ma:fieldsID="9d2c8b3e1f890ec84fb05c93e76a37cc" ns3:_="" ns4:_="">
    <xsd:import namespace="5701648b-ab00-4464-8938-5d5700e61345"/>
    <xsd:import namespace="64c4d84d-9b10-4446-946a-ccd66fbddf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01648b-ab00-4464-8938-5d5700e61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c4d84d-9b10-4446-946a-ccd66fbddf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701648b-ab00-4464-8938-5d5700e61345" xsi:nil="true"/>
  </documentManagement>
</p:properties>
</file>

<file path=customXml/itemProps1.xml><?xml version="1.0" encoding="utf-8"?>
<ds:datastoreItem xmlns:ds="http://schemas.openxmlformats.org/officeDocument/2006/customXml" ds:itemID="{B9D16647-1318-49F3-9F2E-4F47E62A20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BF1305-B9C6-4C66-BC8F-6D384B441A09}">
  <ds:schemaRefs>
    <ds:schemaRef ds:uri="5701648b-ab00-4464-8938-5d5700e61345"/>
    <ds:schemaRef ds:uri="64c4d84d-9b10-4446-946a-ccd66fbddf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B7B3180-B3B4-4E2C-8BFE-3FC8331CCD39}">
  <ds:schemaRefs>
    <ds:schemaRef ds:uri="http://schemas.microsoft.com/office/2006/metadata/properties"/>
    <ds:schemaRef ds:uri="http://purl.org/dc/elements/1.1/"/>
    <ds:schemaRef ds:uri="64c4d84d-9b10-4446-946a-ccd66fbddfb6"/>
    <ds:schemaRef ds:uri="http://schemas.microsoft.com/office/2006/documentManagement/types"/>
    <ds:schemaRef ds:uri="5701648b-ab00-4464-8938-5d5700e6134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Panoramiczny</PresentationFormat>
  <Paragraphs>77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Motyw pakietu Office</vt:lpstr>
      <vt:lpstr>Prezentacja programu PowerPoint</vt:lpstr>
      <vt:lpstr>Czym jest django?</vt:lpstr>
      <vt:lpstr>Historia django</vt:lpstr>
      <vt:lpstr>Architektura django</vt:lpstr>
      <vt:lpstr>Cechy django</vt:lpstr>
      <vt:lpstr>Instalacja django</vt:lpstr>
      <vt:lpstr>Pliki</vt:lpstr>
      <vt:lpstr>Aplikacje</vt:lpstr>
      <vt:lpstr>Pliki2</vt:lpstr>
      <vt:lpstr>Modele(models.py)</vt:lpstr>
      <vt:lpstr>Migracje</vt:lpstr>
      <vt:lpstr>Views</vt:lpstr>
      <vt:lpstr>urls</vt:lpstr>
      <vt:lpstr>Prezentacja programu PowerPoint</vt:lpstr>
      <vt:lpstr>HTML templates</vt:lpstr>
      <vt:lpstr>Przykładowy kod</vt:lpstr>
      <vt:lpstr>Uruchamianie serwera</vt:lpstr>
      <vt:lpstr>Django admin panel</vt:lpstr>
      <vt:lpstr>Zadanie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Maciej Kozłowski</cp:lastModifiedBy>
  <cp:revision>1</cp:revision>
  <dcterms:created xsi:type="dcterms:W3CDTF">2024-04-27T20:08:13Z</dcterms:created>
  <dcterms:modified xsi:type="dcterms:W3CDTF">2024-05-22T12:27:04Z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0x010100CBF70E4DC57C6540BF7F085B36C7855D</vt:lpwstr>
  </property>
</Properties>
</file>