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AECF79-63B8-46EE-880E-FFCBB1E444D9}">
  <a:tblStyle styleId="{F7AECF79-63B8-46EE-880E-FFCBB1E444D9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84761" autoAdjust="0"/>
  </p:normalViewPr>
  <p:slideViewPr>
    <p:cSldViewPr snapToGrid="0">
      <p:cViewPr varScale="1">
        <p:scale>
          <a:sx n="96" d="100"/>
          <a:sy n="96" d="100"/>
        </p:scale>
        <p:origin x="44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neighbors.BallTree.html#sklearn.neighbors.BallTre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cikit-learn.org/stable/modules/generated/sklearn.neighbors.KDTree.html#sklearn.neighbors.KDTree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neighbors.BallTree.html#sklearn.neighbors.BallTre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cikit-learn.org/stable/modules/generated/sklearn.neighbors.KDTree.html#sklearn.neighbors.KDTree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neighbors.BallTree.html#sklearn.neighbors.BallTre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cikit-learn.org/stable/modules/generated/sklearn.neighbors.KDTree.html#sklearn.neighbors.KDTre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irilkumaramal/heart-strok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eb1e1d4f6_2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deb1e1d4f6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c8c1d45b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데이터 프리프로세싱을 위해 우리는 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dirty="0">
                <a:solidFill>
                  <a:schemeClr val="dk1"/>
                </a:solidFill>
              </a:rPr>
              <a:t>관계도 히트맵에 나와있듯이 id와 뇌졸증과는 아무런 연관이 없기에 iid 칼럼을 데이터셋에서 지웠다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dirty="0">
                <a:solidFill>
                  <a:schemeClr val="dk1"/>
                </a:solidFill>
              </a:rPr>
              <a:t>missing value의 데이터를 지웠다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dirty="0">
                <a:solidFill>
                  <a:schemeClr val="dk1"/>
                </a:solidFill>
              </a:rPr>
              <a:t>BMI가 비이상적으로 높거나 낮은 경우인 outlier를 지웠다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dirty="0">
                <a:solidFill>
                  <a:schemeClr val="dk1"/>
                </a:solidFill>
              </a:rPr>
              <a:t>gender 칼럼의 성별을 알 수 없는 other값을 지웠다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dirty="0">
                <a:solidFill>
                  <a:schemeClr val="dk1"/>
                </a:solidFill>
              </a:rPr>
              <a:t>age 칼럼값에 소수점이 들어있어 반올림 처리를 했다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dirty="0">
                <a:solidFill>
                  <a:schemeClr val="dk1"/>
                </a:solidFill>
              </a:rPr>
              <a:t>gender, work_type, residence_type, smoking_status, ever_married 칼럼과 같은 categorica l데이터를 label인코딩했다</a:t>
            </a:r>
            <a:endParaRPr lang="en-US" altLang="ko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altLang="en-US" dirty="0">
                <a:solidFill>
                  <a:schemeClr val="dk1"/>
                </a:solidFill>
              </a:rPr>
              <a:t>앞에서</a:t>
            </a:r>
            <a:r>
              <a:rPr lang="ko-KR" altLang="en-US" dirty="0">
                <a:solidFill>
                  <a:schemeClr val="dk1"/>
                </a:solidFill>
              </a:rPr>
              <a:t> 본 그래프에서 </a:t>
            </a:r>
            <a:r>
              <a:rPr lang="ko-KR" altLang="en-US" dirty="0" err="1">
                <a:solidFill>
                  <a:schemeClr val="dk1"/>
                </a:solidFill>
              </a:rPr>
              <a:t>뇌졸증이</a:t>
            </a:r>
            <a:r>
              <a:rPr lang="ko-KR" altLang="en-US" dirty="0">
                <a:solidFill>
                  <a:schemeClr val="dk1"/>
                </a:solidFill>
              </a:rPr>
              <a:t> 발생한 경우의 수가 적고 이에 데이터 불균형이 발생하여 </a:t>
            </a:r>
            <a:r>
              <a:rPr lang="en-US" altLang="ko-KR" dirty="0">
                <a:solidFill>
                  <a:schemeClr val="dk1"/>
                </a:solidFill>
              </a:rPr>
              <a:t>SMOTE</a:t>
            </a:r>
            <a:r>
              <a:rPr lang="ko-KR" altLang="en-US" dirty="0">
                <a:solidFill>
                  <a:schemeClr val="dk1"/>
                </a:solidFill>
              </a:rPr>
              <a:t>라는 오버샘플링을 사용하여 데이터의 불균형을 조절하였습니다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dirty="0">
                <a:solidFill>
                  <a:schemeClr val="dk1"/>
                </a:solidFill>
              </a:rPr>
              <a:t>데이터셋을 feature와 target으로 나누었는데 target에 해당하는 stroke칼럼의 값 대부분이 0(뇌졸증이 없다)라서 예측 결과가 대부분 0으로 쏠리는 문제가 발생해 오버샘플링을 통해 stroke의 비율을 어느정도 조절했다(없다:있다=5:1)</a:t>
            </a:r>
            <a:endParaRPr lang="en-US" altLang="ko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dirty="0">
                <a:solidFill>
                  <a:schemeClr val="dk1"/>
                </a:solidFill>
              </a:rPr>
              <a:t>오버샘플링 이후 중복되는 데이터를 지움으로써 오버피팅의 문제를 감소시켰다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dirty="0">
                <a:solidFill>
                  <a:schemeClr val="dk1"/>
                </a:solidFill>
              </a:rPr>
              <a:t>이후 스탠다드 스케일링을 적용하고 데이터를 트레이닝셋과 테스트셋으로 분리하였다.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dirty="0">
                <a:solidFill>
                  <a:schemeClr val="dk1"/>
                </a:solidFill>
              </a:rPr>
              <a:t>오버샘플링 도중 여러 칼럼들의 소수점자리 값을 원래 소수점 자리 값으로 반올림 시키고 feature와 target으로 나눔(나이 같은 경우 소수점을 가진 데이터가 생성되었기 때문에)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dirty="0">
                <a:solidFill>
                  <a:schemeClr val="dk1"/>
                </a:solidFill>
              </a:rPr>
              <a:t>train데이터와 test데이터로 나눈 후 standard scaling을 적용시켰다</a:t>
            </a:r>
            <a:endParaRPr dirty="0"/>
          </a:p>
        </p:txBody>
      </p:sp>
      <p:sp>
        <p:nvSpPr>
          <p:cNvPr id="264" name="Google Shape;264;gdec8c1d45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c8c1d45b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preprocessing 후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missing value,</a:t>
            </a:r>
            <a:r>
              <a:rPr lang="ko">
                <a:solidFill>
                  <a:schemeClr val="dk1"/>
                </a:solidFill>
              </a:rPr>
              <a:t> 각 칼럼별로의 뇌졸증 유무에 대한 환자의 수를 시각화한 그래프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stroke의 0과 1의 비율이 달라졌다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gdec8c1d45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ec8c1d45b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마찬가지로 각 칼럼별로의 뇌졸증 유무에 대한 환자의 수를 시각화한 그래프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왼쪽 히트맵은 각 카테고리값을 인코딩한 칼럼을 포함한 모든 칼럼별로의 correlation(관계성)을 보여준다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stroke의 0과 1의 비율이 달라졌다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bmi의 outlier값이 제거되었다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8" name="Google Shape;298;gdec8c1d45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bb83581c0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</a:rPr>
              <a:t>이러한 전처리 과정을 통한 후 저희는 연속된 데이터를 도출해 </a:t>
            </a:r>
            <a:r>
              <a:rPr lang="ko-KR" altLang="en-US" sz="1200" dirty="0" err="1">
                <a:solidFill>
                  <a:schemeClr val="dk1"/>
                </a:solidFill>
              </a:rPr>
              <a:t>내는것이</a:t>
            </a:r>
            <a:r>
              <a:rPr lang="ko-KR" altLang="en-US" sz="1200" dirty="0">
                <a:solidFill>
                  <a:schemeClr val="dk1"/>
                </a:solidFill>
              </a:rPr>
              <a:t> 아닌 </a:t>
            </a:r>
            <a:r>
              <a:rPr lang="ko-KR" altLang="en-US" sz="1200" dirty="0" err="1">
                <a:solidFill>
                  <a:schemeClr val="dk1"/>
                </a:solidFill>
              </a:rPr>
              <a:t>뇌졸증의</a:t>
            </a:r>
            <a:r>
              <a:rPr lang="ko-KR" altLang="en-US" sz="1200" dirty="0">
                <a:solidFill>
                  <a:schemeClr val="dk1"/>
                </a:solidFill>
              </a:rPr>
              <a:t> 유무를 판단하는 것이기 때문에 클래스파이어를 사용하였고요 사용한 클래스파이어는 다음과 같습니다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</a:rPr>
              <a:t>또한 각 </a:t>
            </a:r>
            <a:r>
              <a:rPr lang="ko-KR" altLang="en-US" sz="1200" dirty="0" err="1">
                <a:solidFill>
                  <a:schemeClr val="dk1"/>
                </a:solidFill>
              </a:rPr>
              <a:t>모델별</a:t>
            </a:r>
            <a:r>
              <a:rPr lang="ko-KR" altLang="en-US" sz="1200" dirty="0">
                <a:solidFill>
                  <a:schemeClr val="dk1"/>
                </a:solidFill>
              </a:rPr>
              <a:t> 결과값은 좌측과 같은 예시로 출력되는데요 </a:t>
            </a:r>
            <a:endParaRPr lang="en-US" altLang="ko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>
                <a:solidFill>
                  <a:schemeClr val="dk1"/>
                </a:solidFill>
              </a:rPr>
              <a:t>이 사진은 XGB Classifier의 결과입니다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altLang="en-US" sz="1200" dirty="0">
                <a:solidFill>
                  <a:schemeClr val="dk1"/>
                </a:solidFill>
              </a:rPr>
              <a:t>일반적으로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ko" sz="1200" dirty="0">
                <a:solidFill>
                  <a:schemeClr val="dk1"/>
                </a:solidFill>
              </a:rPr>
              <a:t>정확도는 가장 직관적으로 모델의 성능을 나타낼 수 있는 평가 지표입니다. 하지만, 여기서 고려해야하는 것이 있습니다. </a:t>
            </a:r>
            <a:endParaRPr lang="en-US" altLang="ko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>
                <a:solidFill>
                  <a:schemeClr val="dk1"/>
                </a:solidFill>
              </a:rPr>
              <a:t>만약 우리가 예측하고자 하는 한달 동안</a:t>
            </a:r>
            <a:r>
              <a:rPr lang="ko" altLang="en-US" sz="1200" dirty="0">
                <a:solidFill>
                  <a:schemeClr val="dk1"/>
                </a:solidFill>
              </a:rPr>
              <a:t>의</a:t>
            </a:r>
            <a:r>
              <a:rPr lang="ko-KR" altLang="en-US" sz="1200" dirty="0">
                <a:solidFill>
                  <a:schemeClr val="dk1"/>
                </a:solidFill>
              </a:rPr>
              <a:t> 날씨가</a:t>
            </a:r>
            <a:r>
              <a:rPr lang="ko" sz="1200" dirty="0">
                <a:solidFill>
                  <a:schemeClr val="dk1"/>
                </a:solidFill>
              </a:rPr>
              <a:t> 비오는 날이 흔치 않다고 생각해보죠. 이 경우에는 해당 data의 domain이 불균형하게되므로 맑은 것을 예측하는 성능은 높지만, 비가 오는 것을 예측하는 성능은 매우 낮을 수 밖에 없습니다. 저희의 데이터셋도 뇌졸증 환자의 비율이 그렇지 않은 사람에 비해 현저히 낮기 때문에 이에 속합니다. </a:t>
            </a:r>
            <a:endParaRPr lang="en-US" altLang="ko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>
                <a:solidFill>
                  <a:schemeClr val="dk1"/>
                </a:solidFill>
              </a:rPr>
              <a:t>따라서 이를 보완할 지표</a:t>
            </a:r>
            <a:r>
              <a:rPr lang="ko" altLang="en-US" sz="1200" dirty="0">
                <a:solidFill>
                  <a:schemeClr val="dk1"/>
                </a:solidFill>
              </a:rPr>
              <a:t>를</a:t>
            </a:r>
            <a:r>
              <a:rPr lang="ko-KR" altLang="en-US" sz="1200" dirty="0">
                <a:solidFill>
                  <a:schemeClr val="dk1"/>
                </a:solidFill>
              </a:rPr>
              <a:t> 가지고 해당 모델을 평가하였는데요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Precision (정밀도) : </a:t>
            </a:r>
            <a:r>
              <a:rPr lang="ko" sz="1150" dirty="0">
                <a:solidFill>
                  <a:schemeClr val="dk1"/>
                </a:solidFill>
              </a:rPr>
              <a:t>True라고 분류한 것 중에서 실제 True인 것의 비율</a:t>
            </a:r>
            <a:endParaRPr sz="11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 dirty="0">
                <a:solidFill>
                  <a:schemeClr val="dk1"/>
                </a:solidFill>
              </a:rPr>
              <a:t>Recall (재현율) : 실제 True인 것 중에서 모델이 True라고 예측한 것의 비율</a:t>
            </a:r>
            <a:endParaRPr sz="11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 dirty="0">
                <a:solidFill>
                  <a:schemeClr val="dk1"/>
                </a:solidFill>
              </a:rPr>
              <a:t>F1 : </a:t>
            </a:r>
            <a:r>
              <a:rPr lang="ko" sz="1200" dirty="0">
                <a:solidFill>
                  <a:schemeClr val="dk1"/>
                </a:solidFill>
              </a:rPr>
              <a:t>Precision과 Recall의 조화평균으로 데이터 label이 불균형 구조일 때, 모델의 성능을 정확하게 평가할 수 있다.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>
                <a:solidFill>
                  <a:schemeClr val="dk1"/>
                </a:solidFill>
              </a:rPr>
              <a:t>따라서 저희는  Accuracy뿐만 아니라 F1 스코어에도 초점을 맞췄습니다.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위에서 사용한 클래스파이어들에 대해 이렇게 파라미터 설정했다고 하면 될것 같습니다. 근데 뭔가 질문 들어올것 같아서 각 파라미터에 대한 설명 적어놓겠습니다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XGB :: learning rate  : </a:t>
            </a: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업데이트 시 단계 크기 축소를 사용하여 과적합을 방지합니다.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n_estimators :  생성할 weak learner의 수 ( weak learner란? 직역하면, 약한 학습기, 우리는 데이터를 통해 모델링을 하고 결국에는 새로운 데이터가 들어왔을 때, 예측이나 분류를 해주기 원한다. 따라서 모델은 학습 데이터에 너무 편향되면 안 된다(overfitting). 하나의 모델이 학습 데이터에 overfitting 되는 것을 막기 위해 약한 모델을 여러 개 결합시켜 그 결과를 종합한다는 게 기본적인 앙상블의 아이디어다.)</a:t>
            </a:r>
            <a:endParaRPr sz="1000" dirty="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KNN : n_neighbors : 이웃수</a:t>
            </a:r>
            <a:endParaRPr sz="1000" dirty="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leaf_size : </a:t>
            </a: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BallTree 또는 KDTree에 전달 된 리프 크기</a:t>
            </a:r>
            <a:endParaRPr sz="1000" dirty="0">
              <a:solidFill>
                <a:srgbClr val="212529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weights : </a:t>
            </a: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예측에 사용되는 가중치 함수. 가능한 값 ( 'uniform': 균일 한 가중치. 각 이웃의 모든 포인트에 동일한 가중치가 적용됩니다. 'distance': 거리의 역으로 ​​가중치 포인트. 이 경우 쿼리 포인트의 가까운 이웃이 먼 이웃보다 더 큰 영향을받습니다.)</a:t>
            </a:r>
            <a:endParaRPr sz="1000" dirty="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algorithm : </a:t>
            </a: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최근 접 이웃을 계산하는 데 사용되는 알고리즘 </a:t>
            </a: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'ball_tree'는 </a:t>
            </a:r>
            <a:r>
              <a:rPr lang="ko" sz="1000" dirty="0">
                <a:solidFill>
                  <a:srgbClr val="2878A2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BallTree</a:t>
            </a: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'kd_tree'는 </a:t>
            </a:r>
            <a:r>
              <a:rPr lang="ko" sz="1000" dirty="0">
                <a:solidFill>
                  <a:srgbClr val="2878A2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KDTree</a:t>
            </a: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'brute'는 무차별 대입 검색을 사용합니다.)</a:t>
            </a:r>
            <a:endParaRPr sz="1000" dirty="0">
              <a:solidFill>
                <a:srgbClr val="212529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Decision : criterion : </a:t>
            </a: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분할 품질을 측정하는 기능입니다. 지원되는 기준은 불순성(</a:t>
            </a: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criteria)</a:t>
            </a: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에 대한 "지니"와 정보 획득(information gain)에 대한 "엔트로피"이다.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spliter : </a:t>
            </a: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각 노드에서 분할을 선택하는 데 사용되는 전략입니다. 지원되는 전략은 최상의 분할을 선택하는 "best"와 "random"을 선택하여 최적의 랜덤 분할을 선택하는 것입니다.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max_depth : 나무의 최대 깊이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max_features : 최적의 분할을 찾을 때 고려해야 할 기능 수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Random, Extra : </a:t>
            </a: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n_estimators  : 생성할 나무의 수</a:t>
            </a:r>
            <a:endParaRPr sz="1000" dirty="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나머지 </a:t>
            </a: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Decision </a:t>
            </a: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참고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Ada : algorithm : SAMME'인 경우 SAMME 이산 부스팅 알고리즘을 사용한다. SAMME.R 알고리듬은 일반적으로 SAMME보다 더 빨리 수렴하여 더 적은 수의 상승 반복으로 더 낮은 테스트 오류를 달성한다.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나머지 XGB 참고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Gradient : 그레디언트 부스트는 가중치를 부여하는데 Gradient  descent를 사용한다. 이 방법은 경사하강법으로도 불리며 loss function을 정량화해주는 역할을 한다 이러한 손실도 측정을 통해 손실이 제일 적은 방향으로 파라미터를 움직이는것이 그레디언트 부스트의 방식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loss : ‘deviance'는 확률적 출력을 사용한 분류에 대한 이탈도(= 로지스틱 회귀)를 나타냅니다. 손실의 경우 'exponential' 그레이디언트 부스팅이 AdaBoost 알고리즘을 복구합니다</a:t>
            </a:r>
            <a:endParaRPr sz="10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313" name="Google Shape;313;gdbb83581c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eccac48fb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일반 정확도 면에서는 랜덤포레스트와 엑스트라트리가 높은 정확도를 보여주고 있으며 다음으로 xgb 부스트도 90퍼 이상을 기록해 괜찮은 성능을 보여주고 있다.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23" name="Google Shape;323;gdeccac48fb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eccac48fb_2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k-fold(k = 10) 평균 정확도 면에서도 일반 정확도와 비슷하다.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gdeccac48fb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ccac48fb_2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프리시전에서도 랜덤포레스트와 엑스트라트리가 높은 수치를 나타내고 있으며 xgb도 80퍼 이상으로 괜찮은 성능이다.</a:t>
            </a:r>
            <a:endParaRPr lang="en-US" altLang="ko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" altLang="ko" dirty="0">
                <a:solidFill>
                  <a:schemeClr val="dk1"/>
                </a:solidFill>
              </a:rPr>
              <a:t>Precision (</a:t>
            </a:r>
            <a:r>
              <a:rPr lang="ko-KR" altLang="en-US" dirty="0">
                <a:solidFill>
                  <a:schemeClr val="dk1"/>
                </a:solidFill>
              </a:rPr>
              <a:t>정밀도</a:t>
            </a:r>
            <a:r>
              <a:rPr lang="en-US" altLang="ko-KR" dirty="0">
                <a:solidFill>
                  <a:schemeClr val="dk1"/>
                </a:solidFill>
              </a:rPr>
              <a:t>) : </a:t>
            </a:r>
            <a:r>
              <a:rPr lang="en" altLang="ko" sz="1100" dirty="0">
                <a:solidFill>
                  <a:schemeClr val="dk1"/>
                </a:solidFill>
              </a:rPr>
              <a:t>True</a:t>
            </a:r>
            <a:r>
              <a:rPr lang="ko-KR" altLang="en-US" sz="1100" dirty="0" err="1">
                <a:solidFill>
                  <a:schemeClr val="dk1"/>
                </a:solidFill>
              </a:rPr>
              <a:t>라고</a:t>
            </a:r>
            <a:r>
              <a:rPr lang="ko-KR" altLang="en-US" sz="1100" dirty="0">
                <a:solidFill>
                  <a:schemeClr val="dk1"/>
                </a:solidFill>
              </a:rPr>
              <a:t> 분류한 것 중에서 실제 </a:t>
            </a:r>
            <a:r>
              <a:rPr lang="en" altLang="ko" sz="1100" dirty="0">
                <a:solidFill>
                  <a:schemeClr val="dk1"/>
                </a:solidFill>
              </a:rPr>
              <a:t>True</a:t>
            </a:r>
            <a:r>
              <a:rPr lang="ko-KR" altLang="en-US" sz="1100" dirty="0">
                <a:solidFill>
                  <a:schemeClr val="dk1"/>
                </a:solidFill>
              </a:rPr>
              <a:t>인 것의 비율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41" name="Google Shape;341;gdeccac48fb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eccac48fb_2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리콜 부분에서도 랜덤과 엑스트라가 좋은 수치를, 하지만 xgb가 다소 낮은 결과를 보여주고 있다. 그리고 에이다부스트와 그래디언트가 절반도 되지않는 수치를 보여주고있다</a:t>
            </a:r>
            <a:endParaRPr lang="en-US" altLang="ko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" altLang="ko" sz="1100" dirty="0">
                <a:solidFill>
                  <a:schemeClr val="dk1"/>
                </a:solidFill>
              </a:rPr>
              <a:t>Recall (</a:t>
            </a:r>
            <a:r>
              <a:rPr lang="ko-KR" altLang="en-US" sz="1100" dirty="0" err="1">
                <a:solidFill>
                  <a:schemeClr val="dk1"/>
                </a:solidFill>
              </a:rPr>
              <a:t>재현율</a:t>
            </a:r>
            <a:r>
              <a:rPr lang="en-US" altLang="ko-KR" sz="1100" dirty="0">
                <a:solidFill>
                  <a:schemeClr val="dk1"/>
                </a:solidFill>
              </a:rPr>
              <a:t>) : </a:t>
            </a:r>
            <a:r>
              <a:rPr lang="ko-KR" altLang="en-US" sz="1100" dirty="0">
                <a:solidFill>
                  <a:schemeClr val="dk1"/>
                </a:solidFill>
              </a:rPr>
              <a:t>실제 </a:t>
            </a:r>
            <a:r>
              <a:rPr lang="en" altLang="ko" sz="1100" dirty="0">
                <a:solidFill>
                  <a:schemeClr val="dk1"/>
                </a:solidFill>
              </a:rPr>
              <a:t>True</a:t>
            </a:r>
            <a:r>
              <a:rPr lang="ko-KR" altLang="en-US" sz="1100" dirty="0">
                <a:solidFill>
                  <a:schemeClr val="dk1"/>
                </a:solidFill>
              </a:rPr>
              <a:t>인 것 중에서 모델이 </a:t>
            </a:r>
            <a:r>
              <a:rPr lang="en" altLang="ko" sz="1100" dirty="0">
                <a:solidFill>
                  <a:schemeClr val="dk1"/>
                </a:solidFill>
              </a:rPr>
              <a:t>True</a:t>
            </a:r>
            <a:r>
              <a:rPr lang="ko-KR" altLang="en-US" sz="1100" dirty="0" err="1">
                <a:solidFill>
                  <a:schemeClr val="dk1"/>
                </a:solidFill>
              </a:rPr>
              <a:t>라고</a:t>
            </a:r>
            <a:r>
              <a:rPr lang="ko-KR" altLang="en-US" sz="1100" dirty="0">
                <a:solidFill>
                  <a:schemeClr val="dk1"/>
                </a:solidFill>
              </a:rPr>
              <a:t> 예측한 것의 비율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50" name="Google Shape;350;gdeccac48fb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eccac48fb_2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F1 스코어를 보면 랜덤포레스트와 엑스트라트리가 좋은 성능을 보여주고 있으며 에이다부스트와 그래디언트부스트는 좋지 않은 성능을 보여줌을 알 수 있다.</a:t>
            </a:r>
            <a:endParaRPr lang="en-US" altLang="ko"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" altLang="ko" sz="1100" dirty="0">
                <a:solidFill>
                  <a:schemeClr val="dk1"/>
                </a:solidFill>
              </a:rPr>
              <a:t>F1 : Precision</a:t>
            </a:r>
            <a:r>
              <a:rPr lang="ko-KR" altLang="en-US" sz="1100" dirty="0">
                <a:solidFill>
                  <a:schemeClr val="dk1"/>
                </a:solidFill>
              </a:rPr>
              <a:t>과 </a:t>
            </a:r>
            <a:r>
              <a:rPr lang="en" altLang="ko" sz="1100" dirty="0">
                <a:solidFill>
                  <a:schemeClr val="dk1"/>
                </a:solidFill>
              </a:rPr>
              <a:t>Recall</a:t>
            </a:r>
            <a:r>
              <a:rPr lang="ko-KR" altLang="en-US" sz="1100" dirty="0">
                <a:solidFill>
                  <a:schemeClr val="dk1"/>
                </a:solidFill>
              </a:rPr>
              <a:t>의 조화평균으로 데이터 </a:t>
            </a:r>
            <a:r>
              <a:rPr lang="en" altLang="ko" sz="1100" dirty="0">
                <a:solidFill>
                  <a:schemeClr val="dk1"/>
                </a:solidFill>
              </a:rPr>
              <a:t>label</a:t>
            </a:r>
            <a:r>
              <a:rPr lang="ko-KR" altLang="en-US" sz="1100" dirty="0">
                <a:solidFill>
                  <a:schemeClr val="dk1"/>
                </a:solidFill>
              </a:rPr>
              <a:t>이 불균형 구조일 때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모델의 성능을 정확하게 평가할 수 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59" name="Google Shape;359;gdeccac48fb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eccac48fb_2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deccac48fb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b1e1d4f6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저희 목차는 다음과 같습니다</a:t>
            </a:r>
            <a:r>
              <a:rPr lang="en-US" altLang="ko-KR" dirty="0"/>
              <a:t>.</a:t>
            </a:r>
            <a:r>
              <a:rPr lang="ko-KR" altLang="en-US" dirty="0"/>
              <a:t> 주제</a:t>
            </a:r>
            <a:r>
              <a:rPr lang="en-US" altLang="ko-KR" dirty="0"/>
              <a:t>,</a:t>
            </a:r>
            <a:r>
              <a:rPr lang="ko-KR" altLang="en-US" dirty="0"/>
              <a:t> 개발과정</a:t>
            </a:r>
            <a:r>
              <a:rPr lang="en-US" altLang="ko-KR" dirty="0"/>
              <a:t>,</a:t>
            </a:r>
            <a:r>
              <a:rPr lang="ko-KR" altLang="en-US" dirty="0"/>
              <a:t> 개발 결과</a:t>
            </a:r>
            <a:r>
              <a:rPr lang="en-US" altLang="ko-KR" dirty="0"/>
              <a:t>,</a:t>
            </a:r>
            <a:r>
              <a:rPr lang="ko-KR" altLang="en-US" dirty="0"/>
              <a:t> 그리고 프로젝트에 대한 결론으로 구성되어있습니다</a:t>
            </a:r>
            <a:endParaRPr lang="en-US" altLang="ko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 lang="en-US" altLang="ko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 lang="en-US" altLang="ko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dirty="0"/>
              <a:t>주제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dirty="0"/>
              <a:t>end-to-end process (데이터 찾기 -&gt; 데이터 검증 -&gt; 데이터 전처리 -&gt; 데이터 분석(알고리즘 돌리기) -&gt; 데이터 평가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dirty="0"/>
              <a:t>result (최종 결과)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dirty="0"/>
              <a:t>배운점 및 결론(영향 받을 분야?) </a:t>
            </a:r>
            <a:endParaRPr lang="en-US" altLang="ko" dirty="0"/>
          </a:p>
        </p:txBody>
      </p:sp>
      <p:sp>
        <p:nvSpPr>
          <p:cNvPr id="138" name="Google Shape;138;gdeb1e1d4f6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eccac48fb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위에서 사용한 클래스파이어들에 대해 이렇게 파라미터 설정했다고 하면 될것 같습니다. 근데 뭔가 질문 들어올것 같아서 각 파라미터에 대한 설명 적어놓겠습니다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XGB :: learning rate  : </a:t>
            </a: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업데이트 시 단계 크기 축소를 사용하여 과적합을 방지합니다.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n_estimators :  생성할 weak learner의 수 ( weak learner란? 직역하면, 약한 학습기, 우리는 데이터를 통해 모델링을 하고 결국에는 새로운 데이터가 들어왔을 때, 예측이나 분류를 해주기 원한다. 따라서 모델은 학습 데이터에 너무 편향되면 안 된다(overfitting). 하나의 모델이 학습 데이터에 overfitting 되는 것을 막기 위해 약한 모델을 여러 개 결합시켜 그 결과를 종합한다는 게 기본적인 앙상블의 아이디어다.)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KNN : n_neighbors : 이웃수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leaf_size : </a:t>
            </a:r>
            <a:r>
              <a:rPr lang="ko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BallTree 또는 KDTree에 전달 된 리프 크기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weights : 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예측에 사용되는 가중치 함수. 가능한 값 ( 'uniform': 균일 한 가중치. 각 이웃의 모든 포인트에 동일한 가중치가 적용됩니다. 'distance': 거리의 역으로 ​​가중치 포인트. 이 경우 쿼리 포인트의 가까운 이웃이 먼 이웃보다 더 큰 영향을받습니다.)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algorithm : </a:t>
            </a:r>
            <a:r>
              <a:rPr lang="ko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최근 접 이웃을 계산하는 데 사용되는 알고리즘 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'ball_tree'는 </a:t>
            </a:r>
            <a:r>
              <a:rPr lang="ko" sz="1000">
                <a:solidFill>
                  <a:srgbClr val="2878A2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BallTree</a:t>
            </a:r>
            <a:r>
              <a:rPr lang="ko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'kd_tree'는 </a:t>
            </a:r>
            <a:r>
              <a:rPr lang="ko" sz="1000">
                <a:solidFill>
                  <a:srgbClr val="2878A2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KDTree</a:t>
            </a:r>
            <a:r>
              <a:rPr lang="ko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'brute'는 무차별 대입 검색을 사용합니다.)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Decision : criterion : </a:t>
            </a: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분할 품질을 측정하는 기능입니다. 지원되는 기준은 불순성(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criteria)</a:t>
            </a: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에 대한 "지니"와 정보 획득(information gain)에 대한 "엔트로피"이다.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spliter : </a:t>
            </a: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각 노드에서 분할을 선택하는 데 사용되는 전략입니다. 지원되는 전략은 최상의 분할을 선택하는 "best"와 "random"을 선택하여 최적의 랜덤 분할을 선택하는 것입니다.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max_depth : 나무의 최대 깊이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max_features : 최적의 분할을 찾을 때 고려해야 할 기능 수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Random, Extra : 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n_estimators  : 생성할 나무의 수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나머지 </a:t>
            </a:r>
            <a:r>
              <a:rPr lang="ko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Decision </a:t>
            </a: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참고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Ada : algorithm : SAMME'인 경우 SAMME 이산 부스팅 알고리즘을 사용한다. SAMME.R 알고리듬은 일반적으로 SAMME보다 더 빨리 수렴하여 더 적은 수의 상승 반복으로 더 낮은 테스트 오류를 달성한다.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나머지 XGB 참고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Gradient : 그레디언트 부스트는 가중치를 부여하는데 Gradient  descent를 사용한다. 이 방법은 경사하강법으로도 불리며 loss function을 정량화해주는 역할을 한다 이러한 손실도 측정을 통해 손실이 제일 적은 방향으로 파라미터를 움직이는것이 그레디언트 부스트의 방식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loss : ‘deviance'는 확률적 출력을 사용한 분류에 대한 이탈도(= 로지스틱 회귀)를 나타냅니다. 손실의 경우 'exponential' 그레이디언트 부스팅이 AdaBoost 알고리즘을 복구합니다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96" name="Google Shape;396;gdeccac48fb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eccac48fb_3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그 필요하면 뒤로 왔다갔다 하면서 비교 보여주면 좋을것같습니다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gdeccac48fb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eccac48fb_3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전반적으로 모두 상승한 모습을 보여주고 있습니다.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XGB, KNN, Gradient는 2퍼 이상 상승하며 높은 상승률을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나머지는 1퍼 미만으로 미미한 상승률을 보여주고 있습니다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4" name="Google Shape;414;gdeccac48fb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eccac48fb_3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gdeccac48fb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eccac48fb_3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마찬가지로 전반적으로 모두 상승한 모습을 보여주고 있습니다.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XGB, KNN, Gradient는 2퍼 이상 상승하며 높은 상승률을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나머지는 1퍼 미만으로 미미한 상승률을 보여주고 있습니다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특히 KNN은 무려 5퍼센트 가까운 상승률을 보여주었습니다</a:t>
            </a:r>
            <a:endParaRPr lang="en-US" altLang="ko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" altLang="ko" dirty="0">
                <a:solidFill>
                  <a:schemeClr val="dk1"/>
                </a:solidFill>
              </a:rPr>
              <a:t>Precision (</a:t>
            </a:r>
            <a:r>
              <a:rPr lang="ko-KR" altLang="en-US" dirty="0">
                <a:solidFill>
                  <a:schemeClr val="dk1"/>
                </a:solidFill>
              </a:rPr>
              <a:t>정밀도</a:t>
            </a:r>
            <a:r>
              <a:rPr lang="en-US" altLang="ko-KR" dirty="0">
                <a:solidFill>
                  <a:schemeClr val="dk1"/>
                </a:solidFill>
              </a:rPr>
              <a:t>) : </a:t>
            </a:r>
            <a:r>
              <a:rPr lang="en" altLang="ko" sz="1100" dirty="0">
                <a:solidFill>
                  <a:schemeClr val="dk1"/>
                </a:solidFill>
              </a:rPr>
              <a:t>True</a:t>
            </a:r>
            <a:r>
              <a:rPr lang="ko-KR" altLang="en-US" sz="1100" dirty="0" err="1">
                <a:solidFill>
                  <a:schemeClr val="dk1"/>
                </a:solidFill>
              </a:rPr>
              <a:t>라고</a:t>
            </a:r>
            <a:r>
              <a:rPr lang="ko-KR" altLang="en-US" sz="1100" dirty="0">
                <a:solidFill>
                  <a:schemeClr val="dk1"/>
                </a:solidFill>
              </a:rPr>
              <a:t> 분류한 것 중에서 실제 </a:t>
            </a:r>
            <a:r>
              <a:rPr lang="en" altLang="ko" sz="1100" dirty="0">
                <a:solidFill>
                  <a:schemeClr val="dk1"/>
                </a:solidFill>
              </a:rPr>
              <a:t>True</a:t>
            </a:r>
            <a:r>
              <a:rPr lang="ko-KR" altLang="en-US" sz="1100" dirty="0">
                <a:solidFill>
                  <a:schemeClr val="dk1"/>
                </a:solidFill>
              </a:rPr>
              <a:t>인 것의 비율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32" name="Google Shape;432;gdeccac48fb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eccac48fb_3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1" name="Google Shape;441;gdeccac48fb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eccac48fb_3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마찬가지로 전반적으로 모두 상승한 모습을 보여주고 있습니다.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XGB, KNN, Gradient이 정말 높이 상승했음을 볼 수 있습니다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" altLang="ko" sz="1100" dirty="0">
                <a:solidFill>
                  <a:schemeClr val="dk1"/>
                </a:solidFill>
              </a:rPr>
              <a:t>Recall (</a:t>
            </a:r>
            <a:r>
              <a:rPr lang="ko-KR" altLang="en-US" sz="1100" dirty="0" err="1">
                <a:solidFill>
                  <a:schemeClr val="dk1"/>
                </a:solidFill>
              </a:rPr>
              <a:t>재현율</a:t>
            </a:r>
            <a:r>
              <a:rPr lang="en-US" altLang="ko-KR" sz="1100" dirty="0">
                <a:solidFill>
                  <a:schemeClr val="dk1"/>
                </a:solidFill>
              </a:rPr>
              <a:t>) : </a:t>
            </a:r>
            <a:r>
              <a:rPr lang="ko-KR" altLang="en-US" sz="1100" dirty="0">
                <a:solidFill>
                  <a:schemeClr val="dk1"/>
                </a:solidFill>
              </a:rPr>
              <a:t>실제 </a:t>
            </a:r>
            <a:r>
              <a:rPr lang="en" altLang="ko" sz="1100" dirty="0">
                <a:solidFill>
                  <a:schemeClr val="dk1"/>
                </a:solidFill>
              </a:rPr>
              <a:t>True</a:t>
            </a:r>
            <a:r>
              <a:rPr lang="ko-KR" altLang="en-US" sz="1100" dirty="0">
                <a:solidFill>
                  <a:schemeClr val="dk1"/>
                </a:solidFill>
              </a:rPr>
              <a:t>인 것 중에서 모델이 </a:t>
            </a:r>
            <a:r>
              <a:rPr lang="en" altLang="ko" sz="1100" dirty="0">
                <a:solidFill>
                  <a:schemeClr val="dk1"/>
                </a:solidFill>
              </a:rPr>
              <a:t>True</a:t>
            </a:r>
            <a:r>
              <a:rPr lang="ko-KR" altLang="en-US" sz="1100" dirty="0" err="1">
                <a:solidFill>
                  <a:schemeClr val="dk1"/>
                </a:solidFill>
              </a:rPr>
              <a:t>라고</a:t>
            </a:r>
            <a:r>
              <a:rPr lang="ko-KR" altLang="en-US" sz="1100" dirty="0">
                <a:solidFill>
                  <a:schemeClr val="dk1"/>
                </a:solidFill>
              </a:rPr>
              <a:t> 예측한 것의 비율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50" name="Google Shape;450;gdeccac48fb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eccac48fb_3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9" name="Google Shape;459;gdeccac48fb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eccac48fb_3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F1 스코어 입니다.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전반적으로 모두 상승했고,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XGB와 KNN은 약 7퍼, Gradient는 무려 12퍼가량 상승했음을 볼 수 있습니다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gdeccac48fb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deb1e1d4f6_2_2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deb1e1d4f6_2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eb1e1d4f6_2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deb1e1d4f6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eccac48fb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정확도 부분 결과입니다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하이퍼 파라미터 전에는 엑스트라트리가 95퍼로 1등, 랜덤포레스트가 94.7퍼로 2등 xgb가 92.4퍼로 3등을 기록했습니다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#### 저희는 accuracy가 많이 중요하진 않으니깐 시간이 오바된다면 이 부분은 없어도 될것 같습니다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gdeccac48fb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eccac48fb_7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하이퍼 파라마티 후입니다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등수가 바뀌지는 않았지만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xgb의 높은 상승으로 인해 격차가 매우 좁아진 모습을 볼 수 있습니다.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2" name="Google Shape;502;gdeccac48fb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eccac48fb_9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f1 스코어 부분 결과입니다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하이퍼 파라미터 전에는 엑스트라트리가 84.7퍼로 1등, 랜덤포레스트가 83.6퍼로 2등 xgb가 75.3퍼로 3등을 기록했습니다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1" name="Google Shape;541;gdeccac48fb_9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eccac48fb_9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하이퍼 파라마티 후입니다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등수가 바뀌지는 않았지만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정확도 부분과 마찬가지로 xgb의 높은 상승으로 인해 격차가 매우 좁아진 모습을 볼 수 있습니다.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또한 knn과 gradient 역시 큰 상승을 했었습니다.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저희는 디버깅 시간의 한계로 하지못했지만 하이퍼 파라미터의 수를 더욱 많이 늘리면 큰 변화가 있지 않을까라고 생각했습니다.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6" name="Google Shape;556;gdeccac48fb_9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deb1e1d4f6_2_4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deb1e1d4f6_2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eb1e1d4f6_2_4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초반에 데이터셋에 대한 러닝의 결과로 정확도는 높게 나왔었지만 Precision과 Recall이 낮아 F1 스코어가 30을 넘지 못했었다.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현상에 대해 분석하는 과정에서 단순히 정확도가 높다고 좋은 모델이라고 볼 수 없음을 알게 되었다. (여기까진 말로 해도될것같습니다)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특히 우리의 주제와 같이 건강이나 생명과 관련된 주제에 대한 예측을 할 때에는 precision과 recall이 매우 중요하다는 것을 알았고 우리 또한 precision, recall의 성능을 높이기 위해 여러가지 방법을 생각해 보면서 많은 공부를 할 수 있었다.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아쉬운 점이라고는 컴퓨터 성능상 많은 파라미터를 가지고 하이퍼파라미터 튜닝을 하지 못해서 더 좋은 결과를 얻지 못했다는 점</a:t>
            </a:r>
            <a:endParaRPr/>
          </a:p>
        </p:txBody>
      </p:sp>
      <p:sp>
        <p:nvSpPr>
          <p:cNvPr id="605" name="Google Shape;605;gdeb1e1d4f6_2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eb1e1d4f6_2_4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우리는 성별, 연령, 다양한 질병 및 흡연 상태와 같은 입력 매개 변수를 기반으로 환자가 뇌졸중에 걸릴 가능성을 예측해보았다.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이러한 머신 러닝을 통해 어떤 집단, 특색이 뇌졸중에 취약한 위험군인가를 판별하여 그들에게 제때 뇌 MRI와 같은 검사를 통해 뇌졸중에 대한 1차 예방에 대한 개선을 이룰 수 있을것으로 기대된다.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또한 발전 가능성은 계속 보이며 이러한 머신러닝이 의료계에 유용하게 사용될 수 있음을 몸소 느낄 수 있었다.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0" name="Google Shape;620;gdeb1e1d4f6_2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eb1e1d4f6_2_7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위에서 사용한 클래스파이어들에 대해 이렇게 파라미터 설정했다고 하면 될것 같습니다. 근데 뭔가 질문 들어올것 같아서 각 파라미터에 대한 설명 적어놓겠습니다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XGB :: learning rate  : </a:t>
            </a: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업데이트 시 단계 크기 축소를 사용하여 과적합을 방지합니다.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n_estimators :  생성할 weak learner의 수 ( weak learner란? 직역하면, 약한 학습기, 우리는 데이터를 통해 모델링을 하고 결국에는 새로운 데이터가 들어왔을 때, 예측이나 분류를 해주기 원한다. 따라서 모델은 학습 데이터에 너무 편향되면 안 된다(overfitting). 하나의 모델이 학습 데이터에 overfitting 되는 것을 막기 위해 약한 모델을 여러 개 결합시켜 그 결과를 종합한다는 게 기본적인 앙상블의 아이디어다.)</a:t>
            </a:r>
            <a:endParaRPr sz="1000" dirty="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KNN : n_neighbors : 이웃수</a:t>
            </a:r>
            <a:endParaRPr sz="1000" dirty="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leaf_size : </a:t>
            </a: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BallTree 또는 KDTree에 전달 된 리프 크기</a:t>
            </a:r>
            <a:endParaRPr sz="1000" dirty="0">
              <a:solidFill>
                <a:srgbClr val="212529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weights : </a:t>
            </a: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예측에 사용되는 가중치 함수. 가능한 값 ( 'uniform': 균일 한 가중치. 각 이웃의 모든 포인트에 동일한 가중치가 적용됩니다. 'distance': 거리의 역으로 ​​가중치 포인트. 이 경우 쿼리 포인트의 가까운 이웃이 먼 이웃보다 더 큰 영향을받습니다.)</a:t>
            </a:r>
            <a:endParaRPr sz="1000" dirty="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algorithm : </a:t>
            </a: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최근 접 이웃을 계산하는 데 사용되는 알고리즘 </a:t>
            </a: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'ball_tree'는 </a:t>
            </a:r>
            <a:r>
              <a:rPr lang="ko" sz="1000" dirty="0">
                <a:solidFill>
                  <a:srgbClr val="2878A2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BallTree</a:t>
            </a: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'kd_tree'는 </a:t>
            </a:r>
            <a:r>
              <a:rPr lang="ko" sz="1000" dirty="0">
                <a:solidFill>
                  <a:srgbClr val="2878A2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KDTree</a:t>
            </a: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'brute'는 무차별 대입 검색을 사용합니다.)</a:t>
            </a:r>
            <a:endParaRPr sz="1000" dirty="0">
              <a:solidFill>
                <a:srgbClr val="212529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Decision : criterion : </a:t>
            </a: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분할 품질을 측정하는 기능입니다. 지원되는 기준은 불순성(</a:t>
            </a: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criteria)</a:t>
            </a: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에 대한 "지니"와 정보 획득(information gain)에 대한 "엔트로피"이다.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spliter : </a:t>
            </a: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각 노드에서 분할을 선택하는 데 사용되는 전략입니다. 지원되는 전략은 최상의 분할을 선택하는 "best"와 "random"을 선택하여 최적의 랜덤 분할을 선택하는 것입니다.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max_depth : 나무의 최대 깊이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max_features : 최적의 분할을 찾을 때 고려해야 할 기능 수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Random, Extra : </a:t>
            </a: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n_estimators  : 생성할 나무의 수</a:t>
            </a:r>
            <a:endParaRPr sz="1000" dirty="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나머지 </a:t>
            </a:r>
            <a:r>
              <a:rPr lang="ko" sz="1000" dirty="0">
                <a:solidFill>
                  <a:srgbClr val="212529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Decision </a:t>
            </a: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참고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Ada : algorithm : SAMME'인 경우 SAMME 이산 부스팅 알고리즘을 사용한다. SAMME.R 알고리듬은 일반적으로 SAMME보다 더 빨리 수렴하여 더 적은 수의 상승 반복으로 더 낮은 테스트 오류를 달성한다.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나머지 XGB 참고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Gradient : 그레디언트 부스트는 가중치를 부여하는데 Gradient  descent를 사용한다. 이 방법은 경사하강법으로도 불리며 loss function을 정량화해주는 역할을 한다 이러한 손실도 측정을 통해 손실이 제일 적은 방향으로 파라미터를 움직이는것이 그레디언트 부스트의 방식</a:t>
            </a:r>
            <a:endParaRPr sz="10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loss : ‘deviance'는 확률적 출력을 사용한 분류에 대한 이탈도(= 로지스틱 회귀)를 나타냅니다. 손실의 경우 'exponential' 그레이디언트 부스팅이 AdaBoost 알고리즘을 복구합니다</a:t>
            </a:r>
            <a:endParaRPr sz="10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altLang="ko" dirty="0">
                <a:solidFill>
                  <a:schemeClr val="dk1"/>
                </a:solidFill>
              </a:rPr>
              <a:t>Precision (</a:t>
            </a:r>
            <a:r>
              <a:rPr lang="ko-KR" altLang="en-US" dirty="0">
                <a:solidFill>
                  <a:schemeClr val="dk1"/>
                </a:solidFill>
              </a:rPr>
              <a:t>정밀도</a:t>
            </a:r>
            <a:r>
              <a:rPr lang="en-US" altLang="ko-KR" dirty="0">
                <a:solidFill>
                  <a:schemeClr val="dk1"/>
                </a:solidFill>
              </a:rPr>
              <a:t>) : </a:t>
            </a:r>
            <a:r>
              <a:rPr lang="en" altLang="ko" sz="1100" dirty="0">
                <a:solidFill>
                  <a:schemeClr val="dk1"/>
                </a:solidFill>
              </a:rPr>
              <a:t>True</a:t>
            </a:r>
            <a:r>
              <a:rPr lang="ko-KR" altLang="en-US" sz="1100" dirty="0" err="1">
                <a:solidFill>
                  <a:schemeClr val="dk1"/>
                </a:solidFill>
              </a:rPr>
              <a:t>라고</a:t>
            </a:r>
            <a:r>
              <a:rPr lang="ko-KR" altLang="en-US" sz="1100" dirty="0">
                <a:solidFill>
                  <a:schemeClr val="dk1"/>
                </a:solidFill>
              </a:rPr>
              <a:t> 분류한 것 중에서 실제 </a:t>
            </a:r>
            <a:r>
              <a:rPr lang="en" altLang="ko" sz="1100" dirty="0">
                <a:solidFill>
                  <a:schemeClr val="dk1"/>
                </a:solidFill>
              </a:rPr>
              <a:t>True</a:t>
            </a:r>
            <a:r>
              <a:rPr lang="ko-KR" altLang="en-US" sz="1100" dirty="0">
                <a:solidFill>
                  <a:schemeClr val="dk1"/>
                </a:solidFill>
              </a:rPr>
              <a:t>인 것의 비율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altLang="ko" sz="1100" dirty="0">
                <a:solidFill>
                  <a:schemeClr val="dk1"/>
                </a:solidFill>
              </a:rPr>
              <a:t>Recall (</a:t>
            </a:r>
            <a:r>
              <a:rPr lang="ko-KR" altLang="en-US" sz="1100" dirty="0" err="1">
                <a:solidFill>
                  <a:schemeClr val="dk1"/>
                </a:solidFill>
              </a:rPr>
              <a:t>재현율</a:t>
            </a:r>
            <a:r>
              <a:rPr lang="en-US" altLang="ko-KR" sz="1100" dirty="0">
                <a:solidFill>
                  <a:schemeClr val="dk1"/>
                </a:solidFill>
              </a:rPr>
              <a:t>) : </a:t>
            </a:r>
            <a:r>
              <a:rPr lang="ko-KR" altLang="en-US" sz="1100" dirty="0">
                <a:solidFill>
                  <a:schemeClr val="dk1"/>
                </a:solidFill>
              </a:rPr>
              <a:t>실제 </a:t>
            </a:r>
            <a:r>
              <a:rPr lang="en" altLang="ko" sz="1100" dirty="0">
                <a:solidFill>
                  <a:schemeClr val="dk1"/>
                </a:solidFill>
              </a:rPr>
              <a:t>True</a:t>
            </a:r>
            <a:r>
              <a:rPr lang="ko-KR" altLang="en-US" sz="1100" dirty="0">
                <a:solidFill>
                  <a:schemeClr val="dk1"/>
                </a:solidFill>
              </a:rPr>
              <a:t>인 것 중에서 모델이 </a:t>
            </a:r>
            <a:r>
              <a:rPr lang="en" altLang="ko" sz="1100" dirty="0">
                <a:solidFill>
                  <a:schemeClr val="dk1"/>
                </a:solidFill>
              </a:rPr>
              <a:t>True</a:t>
            </a:r>
            <a:r>
              <a:rPr lang="ko-KR" altLang="en-US" sz="1100" dirty="0" err="1">
                <a:solidFill>
                  <a:schemeClr val="dk1"/>
                </a:solidFill>
              </a:rPr>
              <a:t>라고</a:t>
            </a:r>
            <a:r>
              <a:rPr lang="ko-KR" altLang="en-US" sz="1100" dirty="0">
                <a:solidFill>
                  <a:schemeClr val="dk1"/>
                </a:solidFill>
              </a:rPr>
              <a:t> 예측한 것의 비율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altLang="ko" sz="1100" dirty="0">
                <a:solidFill>
                  <a:schemeClr val="dk1"/>
                </a:solidFill>
              </a:rPr>
              <a:t>F1 : Precision</a:t>
            </a:r>
            <a:r>
              <a:rPr lang="ko-KR" altLang="en-US" sz="1100" dirty="0">
                <a:solidFill>
                  <a:schemeClr val="dk1"/>
                </a:solidFill>
              </a:rPr>
              <a:t>과 </a:t>
            </a:r>
            <a:r>
              <a:rPr lang="en" altLang="ko" sz="1100" dirty="0">
                <a:solidFill>
                  <a:schemeClr val="dk1"/>
                </a:solidFill>
              </a:rPr>
              <a:t>Recall</a:t>
            </a:r>
            <a:r>
              <a:rPr lang="ko-KR" altLang="en-US" sz="1100" dirty="0">
                <a:solidFill>
                  <a:schemeClr val="dk1"/>
                </a:solidFill>
              </a:rPr>
              <a:t>의 조화평균으로 데이터 </a:t>
            </a:r>
            <a:r>
              <a:rPr lang="en" altLang="ko" sz="1100" dirty="0">
                <a:solidFill>
                  <a:schemeClr val="dk1"/>
                </a:solidFill>
              </a:rPr>
              <a:t>label</a:t>
            </a:r>
            <a:r>
              <a:rPr lang="ko-KR" altLang="en-US" sz="1100" dirty="0">
                <a:solidFill>
                  <a:schemeClr val="dk1"/>
                </a:solidFill>
              </a:rPr>
              <a:t>이 불균형 구조일 때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모델의 성능을 정확하게 평가할 수 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sp>
        <p:nvSpPr>
          <p:cNvPr id="628" name="Google Shape;628;gdeb1e1d4f6_2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eb1e1d4f6_2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세계보건기구(WHO)에 따르면 뇌졸중은 전 세계적으로 두 번째로 </a:t>
            </a:r>
            <a:r>
              <a:rPr lang="ko" altLang="en-US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꼽히는</a:t>
            </a:r>
            <a:r>
              <a:rPr lang="ko-KR" altLang="en-US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주요한 사망원인으로 전체 사망자의 약 11%를 차지하는 질병</a:t>
            </a:r>
            <a:r>
              <a:rPr lang="ko" altLang="en-US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입니다</a:t>
            </a:r>
            <a:r>
              <a:rPr lang="en-US" alt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또한 </a:t>
            </a:r>
            <a:r>
              <a:rPr lang="ko" sz="1000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우리나라 단일 질환 사망률 1위를 기록 </a:t>
            </a:r>
            <a:r>
              <a:rPr lang="ko" altLang="en-US" sz="1000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</a:t>
            </a:r>
            <a:r>
              <a:rPr lang="ko-KR" altLang="en-US" sz="1000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있는</a:t>
            </a:r>
            <a:r>
              <a:rPr lang="ko" sz="1000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무서운 </a:t>
            </a:r>
            <a:r>
              <a:rPr lang="ko" altLang="en-US" sz="1000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</a:t>
            </a:r>
            <a:r>
              <a:rPr lang="ko" sz="1000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</a:t>
            </a:r>
            <a:r>
              <a:rPr lang="ko" altLang="en-US" sz="1000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인데요</a:t>
            </a:r>
            <a:r>
              <a:rPr lang="ko-KR" altLang="en-US" sz="1000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000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(https://www.etoday.co.kr/news/view/1848102)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altLang="en-US" sz="1000" dirty="0"/>
              <a:t>이에</a:t>
            </a:r>
            <a:r>
              <a:rPr lang="ko-KR" altLang="en-US" sz="1000" dirty="0"/>
              <a:t> </a:t>
            </a:r>
            <a:r>
              <a:rPr lang="ko" sz="1000" dirty="0"/>
              <a:t>정확한 판별을 위해서는 뇌 MRI와 같은 </a:t>
            </a:r>
            <a:r>
              <a:rPr lang="ko" altLang="en-US" sz="1000" dirty="0"/>
              <a:t>정밀</a:t>
            </a:r>
            <a:r>
              <a:rPr lang="ko" sz="1000" dirty="0"/>
              <a:t>검사가 필요하다.</a:t>
            </a:r>
            <a:r>
              <a:rPr lang="en-US" altLang="ko" sz="1000" dirty="0"/>
              <a:t> </a:t>
            </a:r>
            <a:r>
              <a:rPr lang="ko-KR" altLang="en-US" sz="1000" dirty="0"/>
              <a:t>하지만 이는 불필요한 과잉 진료가 될 수도 있다</a:t>
            </a:r>
            <a:r>
              <a:rPr lang="en-US" altLang="ko-KR" sz="1000" dirty="0"/>
              <a:t>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그렇기에 환자의 상태 데이터를 통해 그 환자가 뇌졸증의 위험의 확률을 도출해내고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의사는 예측 결과를 참고해서 위험한 환자의 상태를 빠르게 파악해(뇌 MRI와 같은 검사) 정확한 진단을 내릴 수 있</a:t>
            </a:r>
            <a:r>
              <a:rPr lang="ko" altLang="en-US" sz="1000" dirty="0"/>
              <a:t>습니다</a:t>
            </a:r>
            <a:r>
              <a:rPr lang="en-US" altLang="ko" sz="1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해서 우리는 환자의 데이터를 가지고 환자가 </a:t>
            </a:r>
            <a:r>
              <a:rPr lang="ko-KR" altLang="en-US" sz="1000" dirty="0" err="1"/>
              <a:t>뇌졸증</a:t>
            </a:r>
            <a:r>
              <a:rPr lang="ko-KR" altLang="en-US" sz="1000" dirty="0"/>
              <a:t> 발생확률이 얼마나 되는지에 대한 </a:t>
            </a:r>
            <a:r>
              <a:rPr lang="ko-KR" altLang="en-US" sz="1000" dirty="0" err="1"/>
              <a:t>예측값을</a:t>
            </a:r>
            <a:r>
              <a:rPr lang="ko-KR" altLang="en-US" sz="1000" dirty="0"/>
              <a:t> 제공하여 정밀 진료의 필요성을 판단하였습니다</a:t>
            </a:r>
            <a:r>
              <a:rPr lang="en-US" altLang="ko-KR" sz="1000" dirty="0"/>
              <a:t>.</a:t>
            </a:r>
            <a:endParaRPr sz="1000" dirty="0"/>
          </a:p>
        </p:txBody>
      </p:sp>
      <p:sp>
        <p:nvSpPr>
          <p:cNvPr id="164" name="Google Shape;164;gdeb1e1d4f6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eb1e1d4f6_2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deb1e1d4f6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c8c1d45b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</a:t>
            </a:r>
            <a:r>
              <a:rPr lang="ko-KR" altLang="en-US" dirty="0" err="1"/>
              <a:t>해당주제에</a:t>
            </a:r>
            <a:r>
              <a:rPr lang="ko-KR" altLang="en-US" dirty="0"/>
              <a:t> 맞추어 </a:t>
            </a:r>
            <a:r>
              <a:rPr lang="ko-KR" altLang="en-US" dirty="0" err="1"/>
              <a:t>뇌졸증</a:t>
            </a:r>
            <a:r>
              <a:rPr lang="ko-KR" altLang="en-US" dirty="0"/>
              <a:t> 과 관련된 </a:t>
            </a:r>
            <a:r>
              <a:rPr lang="ko-KR" altLang="en-US" dirty="0" err="1"/>
              <a:t>데이터셋을</a:t>
            </a:r>
            <a:r>
              <a:rPr lang="ko-KR" altLang="en-US" dirty="0"/>
              <a:t> </a:t>
            </a:r>
            <a:r>
              <a:rPr lang="ko-KR" altLang="en-US" dirty="0" err="1"/>
              <a:t>캐글에서</a:t>
            </a:r>
            <a:r>
              <a:rPr lang="ko-KR" altLang="en-US" dirty="0"/>
              <a:t> 구하였고 해당 </a:t>
            </a:r>
            <a:r>
              <a:rPr lang="ko-KR" altLang="en-US" dirty="0" err="1"/>
              <a:t>데이터셋은</a:t>
            </a:r>
            <a:r>
              <a:rPr lang="ko-KR" altLang="en-US" dirty="0"/>
              <a:t> 다음과 같은 구조로 존재합니다</a:t>
            </a:r>
            <a:r>
              <a:rPr lang="en-US" altLang="ko-K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데이터셋 출처 :  </a:t>
            </a:r>
            <a:r>
              <a:rPr lang="ko" u="sng" dirty="0">
                <a:solidFill>
                  <a:schemeClr val="hlink"/>
                </a:solidFill>
                <a:hlinkClick r:id="rId3"/>
              </a:rPr>
              <a:t>https://www.kaggle.com/lirilkumaramal/heart-stroke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여러 환자의 세부 정보와 바이탈이 포함된 데이터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43400 * 12 의 크기를 가짐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////*데이터 칼럼 내용*////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아이디 : 환자id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gender : 남자, 여자, other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hypertension : 0은 고혈암 없음, 1은 고혈압 있음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heart_disease : 0은 심장병 없음, 1은 심장병 앓고 있음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ever_married : No는 결혼 안함, Yes는 결혼함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work_type : children, Govt_job, Never_worked, Private, Self-employed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residence_type : rural, urban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avg_glucose_level : 평균 혈당 수치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bmi : bmi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smoking_status : formerly smoked, never smoked, smokes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stroke : 1은 뇌졸증을 가졌음 0은 없음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///////////////////////////////////////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gdec8c1d45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1e1d4f6_2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데이터 전처리(preprocessing) 전</a:t>
            </a:r>
            <a:r>
              <a:rPr lang="ko-KR" altLang="en-US" dirty="0"/>
              <a:t> </a:t>
            </a:r>
            <a:r>
              <a:rPr lang="ko" altLang="en-US" dirty="0"/>
              <a:t>각</a:t>
            </a:r>
            <a:r>
              <a:rPr lang="ko-KR" altLang="en-US" dirty="0"/>
              <a:t> 컬럼에 맞추어 </a:t>
            </a:r>
            <a:r>
              <a:rPr lang="ko" dirty="0"/>
              <a:t>missing value</a:t>
            </a:r>
            <a:r>
              <a:rPr lang="ko" altLang="en-US" dirty="0"/>
              <a:t>를</a:t>
            </a:r>
            <a:r>
              <a:rPr lang="ko-KR" altLang="en-US" dirty="0"/>
              <a:t> 출력하였고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럼별로의 뇌졸증 유무에 대한 환자의 수를 시각화</a:t>
            </a:r>
            <a:r>
              <a:rPr lang="ko" altLang="en-US" dirty="0">
                <a:solidFill>
                  <a:schemeClr val="dk1"/>
                </a:solidFill>
              </a:rPr>
              <a:t>하여</a:t>
            </a:r>
            <a:r>
              <a:rPr lang="ko-KR" altLang="en-US" dirty="0">
                <a:solidFill>
                  <a:schemeClr val="dk1"/>
                </a:solidFill>
              </a:rPr>
              <a:t> 전처리과정에 도움을 받고자 하였습니다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13" name="Google Shape;213;gdeb1e1d4f6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ec8c1d45b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마찬가지로 각 칼럼별로의 뇌졸증 유무에 대한 환자의 수를 시각화한 그래프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왼쪽 히트맵은 각 칼럼별로의 correlation(관계성)을 보여</a:t>
            </a:r>
            <a:r>
              <a:rPr lang="ko" altLang="en-US" dirty="0">
                <a:solidFill>
                  <a:schemeClr val="dk1"/>
                </a:solidFill>
              </a:rPr>
              <a:t>주어</a:t>
            </a:r>
            <a:r>
              <a:rPr lang="ko-KR" altLang="en-US" dirty="0">
                <a:solidFill>
                  <a:schemeClr val="dk1"/>
                </a:solidFill>
              </a:rPr>
              <a:t> 어떠한 컬럼들이 </a:t>
            </a:r>
            <a:r>
              <a:rPr lang="ko-KR" altLang="en-US" dirty="0" err="1">
                <a:solidFill>
                  <a:schemeClr val="dk1"/>
                </a:solidFill>
              </a:rPr>
              <a:t>뇌졸증</a:t>
            </a:r>
            <a:r>
              <a:rPr lang="ko-KR" altLang="en-US" dirty="0">
                <a:solidFill>
                  <a:schemeClr val="dk1"/>
                </a:solidFill>
              </a:rPr>
              <a:t> 발생에 영향을 주는지 확인하였습니다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아래에 보이는 </a:t>
            </a:r>
            <a:r>
              <a:rPr lang="ko-KR" altLang="en-US" dirty="0" err="1">
                <a:solidFill>
                  <a:schemeClr val="dk1"/>
                </a:solidFill>
              </a:rPr>
              <a:t>박스플롯을</a:t>
            </a:r>
            <a:r>
              <a:rPr lang="ko-KR" altLang="en-US" dirty="0">
                <a:solidFill>
                  <a:schemeClr val="dk1"/>
                </a:solidFill>
              </a:rPr>
              <a:t> 활용하여 아웃라이어처리에 도움을 받고자 하였습니다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 이와 같은 그래프를 바탕으로 데이터 전처리를 실행하였다.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8" name="Google Shape;228;gdec8c1d45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eccac48fb_1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프리프로세싱을 위해 우리는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관계도 히트맵에 나와있듯이 id와 뇌졸증과는 아무런 연관이 없기에 id 칼럼을 데이터셋에서 지웠다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missing value의 데이터를 지웠다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BMI가 비이상적으로 높거나 낮은 경우인 outlier를 지웠다 / 앞에서 나온 박스플롯을 기반으로 아웃라이어를 제거하였다.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gender 칼럼의 성별을 알 수 없는 other값을 지웠다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age 칼럼값에 소수점이 들어있어 반올림 처리를 했다</a:t>
            </a:r>
            <a:endParaRPr/>
          </a:p>
        </p:txBody>
      </p:sp>
      <p:sp>
        <p:nvSpPr>
          <p:cNvPr id="243" name="Google Shape;243;gdeccac48f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7493068" y="4931930"/>
            <a:ext cx="16485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hyperlink" Target="https://www.kaggle.com/lirilkumaramal/heart-strok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2579553" y="405307"/>
            <a:ext cx="37404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Stroke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730445" y="1028696"/>
            <a:ext cx="4384800" cy="3780000"/>
          </a:xfrm>
          <a:prstGeom prst="hexagon">
            <a:avLst>
              <a:gd name="adj" fmla="val 25000"/>
              <a:gd name="vf" fmla="val 115470"/>
            </a:avLst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2187645" y="1028696"/>
            <a:ext cx="4384800" cy="3780000"/>
          </a:xfrm>
          <a:prstGeom prst="hexagon">
            <a:avLst>
              <a:gd name="adj" fmla="val 25000"/>
              <a:gd name="vf" fmla="val 11547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Google Shape;134;p25"/>
          <p:cNvCxnSpPr/>
          <p:nvPr/>
        </p:nvCxnSpPr>
        <p:spPr>
          <a:xfrm>
            <a:off x="2661903" y="1028701"/>
            <a:ext cx="3837300" cy="0"/>
          </a:xfrm>
          <a:prstGeom prst="straightConnector1">
            <a:avLst/>
          </a:prstGeom>
          <a:noFill/>
          <a:ln w="762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25"/>
          <p:cNvSpPr txBox="1"/>
          <p:nvPr/>
        </p:nvSpPr>
        <p:spPr>
          <a:xfrm>
            <a:off x="6450749" y="3558725"/>
            <a:ext cx="25896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 Team 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201735851 안하일</a:t>
            </a:r>
            <a:br>
              <a:rPr lang="ko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ko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201735859 이상원</a:t>
            </a:r>
            <a:br>
              <a:rPr lang="ko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ko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201735855 오찬희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219075" y="63541"/>
            <a:ext cx="440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700"/>
          </a:p>
        </p:txBody>
      </p:sp>
      <p:sp>
        <p:nvSpPr>
          <p:cNvPr id="269" name="Google Shape;269;p34"/>
          <p:cNvSpPr txBox="1"/>
          <p:nvPr/>
        </p:nvSpPr>
        <p:spPr>
          <a:xfrm>
            <a:off x="219075" y="1088550"/>
            <a:ext cx="57954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 6.</a:t>
            </a:r>
            <a:r>
              <a:rPr lang="ko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Encoding the categorical data (gender, work_type…)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 7.</a:t>
            </a:r>
            <a:r>
              <a:rPr lang="ko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Oversampling before dividing into features and targets</a:t>
            </a:r>
            <a:r>
              <a:rPr lang="ko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lang="en-US" altLang="ko-KR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(Most values in the “stroke” columns are 0, so the </a:t>
            </a:r>
            <a:r>
              <a:rPr lang="ko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-US" altLang="ko-KR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predictions are skewed to one side)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 8.</a:t>
            </a:r>
            <a:r>
              <a:rPr lang="ko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Delete duplicated data to reduce overfitting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 9.</a:t>
            </a:r>
            <a:r>
              <a:rPr lang="ko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After oversampling, the new data is replaced with the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original decimal place.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10.</a:t>
            </a:r>
            <a:r>
              <a:rPr lang="ko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Split it from the train data and test data and scale it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0" name="Google Shape;270;p34"/>
          <p:cNvGraphicFramePr/>
          <p:nvPr/>
        </p:nvGraphicFramePr>
        <p:xfrm>
          <a:off x="6014480" y="932301"/>
          <a:ext cx="2876600" cy="3683500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7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gender</a:t>
                      </a:r>
                      <a:endParaRPr/>
                    </a:p>
                  </a:txBody>
                  <a:tcPr marL="71750" marR="71750" marT="35875" marB="35875" anchor="ctr"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Times New Roman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work_type</a:t>
                      </a:r>
                      <a:endParaRPr sz="10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smoke_status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stroke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private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never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0474D"/>
                          </a:solidFill>
                        </a:rPr>
                        <a:t>govt_job</a:t>
                      </a:r>
                      <a:endParaRPr sz="6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never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never_work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formerly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private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smoke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never_work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never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1" name="Google Shape;271;p34"/>
          <p:cNvGraphicFramePr/>
          <p:nvPr/>
        </p:nvGraphicFramePr>
        <p:xfrm>
          <a:off x="6014480" y="932301"/>
          <a:ext cx="2876600" cy="3683500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7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gender</a:t>
                      </a:r>
                      <a:endParaRPr/>
                    </a:p>
                  </a:txBody>
                  <a:tcPr marL="71750" marR="71750" marT="35875" marB="35875" anchor="ctr"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Times New Roman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work_type</a:t>
                      </a:r>
                      <a:endParaRPr sz="10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smoke_status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stroke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0474D"/>
                          </a:solidFill>
                        </a:rPr>
                        <a:t>1</a:t>
                      </a:r>
                      <a:endParaRPr sz="6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2" name="Google Shape;272;p34"/>
          <p:cNvSpPr/>
          <p:nvPr/>
        </p:nvSpPr>
        <p:spPr>
          <a:xfrm>
            <a:off x="5953300" y="854000"/>
            <a:ext cx="2428200" cy="3841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3" name="Google Shape;273;p34"/>
          <p:cNvGraphicFramePr/>
          <p:nvPr/>
        </p:nvGraphicFramePr>
        <p:xfrm>
          <a:off x="6014480" y="932326"/>
          <a:ext cx="2876600" cy="3683425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7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gender</a:t>
                      </a:r>
                      <a:endParaRPr/>
                    </a:p>
                  </a:txBody>
                  <a:tcPr marL="71750" marR="71750" marT="35875" marB="35875" anchor="ctr"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Times New Roman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work_type</a:t>
                      </a:r>
                      <a:endParaRPr sz="10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smoke_status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stroke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0474D"/>
                          </a:solidFill>
                        </a:rPr>
                        <a:t>1</a:t>
                      </a:r>
                      <a:endParaRPr sz="6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4" name="Google Shape;274;p34"/>
          <p:cNvGraphicFramePr/>
          <p:nvPr/>
        </p:nvGraphicFramePr>
        <p:xfrm>
          <a:off x="5807730" y="932313"/>
          <a:ext cx="2300325" cy="3683425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7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gender</a:t>
                      </a:r>
                      <a:endParaRPr/>
                    </a:p>
                  </a:txBody>
                  <a:tcPr marL="71750" marR="71750" marT="35875" marB="35875" anchor="ctr"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Times New Roman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work_type</a:t>
                      </a:r>
                      <a:endParaRPr sz="10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smoke_status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0474D"/>
                          </a:solidFill>
                        </a:rPr>
                        <a:t>1</a:t>
                      </a:r>
                      <a:endParaRPr sz="6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5" name="Google Shape;275;p34"/>
          <p:cNvGraphicFramePr/>
          <p:nvPr/>
        </p:nvGraphicFramePr>
        <p:xfrm>
          <a:off x="8314805" y="932876"/>
          <a:ext cx="576275" cy="3683425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5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stroke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6" name="Google Shape;276;p34"/>
          <p:cNvGraphicFramePr/>
          <p:nvPr/>
        </p:nvGraphicFramePr>
        <p:xfrm>
          <a:off x="5807730" y="932288"/>
          <a:ext cx="2300325" cy="2764425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7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gender</a:t>
                      </a:r>
                      <a:endParaRPr/>
                    </a:p>
                  </a:txBody>
                  <a:tcPr marL="71750" marR="71750" marT="35875" marB="35875" anchor="ctr"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Times New Roman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work_type</a:t>
                      </a:r>
                      <a:endParaRPr sz="10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smoke_status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6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900"/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9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7" name="Google Shape;277;p34"/>
          <p:cNvGraphicFramePr/>
          <p:nvPr/>
        </p:nvGraphicFramePr>
        <p:xfrm>
          <a:off x="8314805" y="932851"/>
          <a:ext cx="576275" cy="2764425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5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stroke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8" name="Google Shape;278;p34"/>
          <p:cNvGraphicFramePr/>
          <p:nvPr/>
        </p:nvGraphicFramePr>
        <p:xfrm>
          <a:off x="5827005" y="3951288"/>
          <a:ext cx="2300325" cy="919000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7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0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2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9" name="Google Shape;279;p34"/>
          <p:cNvGraphicFramePr/>
          <p:nvPr/>
        </p:nvGraphicFramePr>
        <p:xfrm>
          <a:off x="8314805" y="3951301"/>
          <a:ext cx="576275" cy="919000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5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5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0" name="Google Shape;280;p34"/>
          <p:cNvSpPr txBox="1"/>
          <p:nvPr/>
        </p:nvSpPr>
        <p:spPr>
          <a:xfrm>
            <a:off x="6899213" y="430575"/>
            <a:ext cx="134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&lt;Example&gt;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1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(after preprocessing)</a:t>
            </a:r>
            <a:endParaRPr sz="700"/>
          </a:p>
        </p:txBody>
      </p:sp>
      <p:cxnSp>
        <p:nvCxnSpPr>
          <p:cNvPr id="287" name="Google Shape;287;p35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p35"/>
          <p:cNvSpPr txBox="1"/>
          <p:nvPr/>
        </p:nvSpPr>
        <p:spPr>
          <a:xfrm>
            <a:off x="219075" y="63541"/>
            <a:ext cx="440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50" y="1779450"/>
            <a:ext cx="2046525" cy="22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9400" y="936425"/>
            <a:ext cx="2288050" cy="1952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1" name="Google Shape;29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8575" y="2999375"/>
            <a:ext cx="2288050" cy="191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2" name="Google Shape;29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7750" y="936425"/>
            <a:ext cx="2152475" cy="1952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9400" y="2999375"/>
            <a:ext cx="2288050" cy="191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4" name="Google Shape;29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8575" y="932975"/>
            <a:ext cx="2288050" cy="1952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5" name="Google Shape;295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7750" y="2999375"/>
            <a:ext cx="2152475" cy="191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1" name="Google Shape;301;p36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p36"/>
          <p:cNvSpPr txBox="1"/>
          <p:nvPr/>
        </p:nvSpPr>
        <p:spPr>
          <a:xfrm>
            <a:off x="219075" y="63541"/>
            <a:ext cx="440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(after preprocessing)</a:t>
            </a:r>
            <a:endParaRPr sz="700"/>
          </a:p>
        </p:txBody>
      </p:sp>
      <p:pic>
        <p:nvPicPr>
          <p:cNvPr id="304" name="Google Shape;3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750" y="2999375"/>
            <a:ext cx="2152475" cy="191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5" name="Google Shape;3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575" y="2999375"/>
            <a:ext cx="2288050" cy="191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6" name="Google Shape;30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625" y="2999375"/>
            <a:ext cx="2273826" cy="191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7" name="Google Shape;30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7750" y="932975"/>
            <a:ext cx="2152475" cy="1952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8" name="Google Shape;30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8575" y="929525"/>
            <a:ext cx="2288050" cy="1952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9" name="Google Shape;30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3625" y="929525"/>
            <a:ext cx="2273826" cy="1952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0" name="Google Shape;310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4300" y="1893275"/>
            <a:ext cx="2023974" cy="19522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6" name="Google Shape;316;p37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7" name="Google Shape;317;p37"/>
          <p:cNvSpPr txBox="1"/>
          <p:nvPr/>
        </p:nvSpPr>
        <p:spPr>
          <a:xfrm>
            <a:off x="219075" y="63541"/>
            <a:ext cx="440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606400" y="63475"/>
            <a:ext cx="5346900" cy="42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3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Model, Result</a:t>
            </a:r>
            <a:r>
              <a:rPr lang="ko" sz="19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Hyperparameter)</a:t>
            </a:r>
            <a:endParaRPr sz="700" dirty="0"/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50" y="840575"/>
            <a:ext cx="5145026" cy="38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7"/>
          <p:cNvSpPr txBox="1"/>
          <p:nvPr/>
        </p:nvSpPr>
        <p:spPr>
          <a:xfrm>
            <a:off x="5614900" y="875913"/>
            <a:ext cx="32475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Used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XGBClassifier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lang="k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KNeighborsClassifier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lang="k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DecisionTreeClassifier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lang="k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RandomForestClassifier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lang="k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ExtraTreeClassifier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lang="k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AdaBoostClassifier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lang="k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GradientBoosting Classifier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6" name="Google Shape;326;p38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7" name="Google Shape;327;p38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Hyperparameter)</a:t>
            </a:r>
            <a:endParaRPr sz="700"/>
          </a:p>
        </p:txBody>
      </p:sp>
      <p:pic>
        <p:nvPicPr>
          <p:cNvPr id="329" name="Google Shape;3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33425"/>
            <a:ext cx="8552400" cy="4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5" name="Google Shape;335;p39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6" name="Google Shape;336;p39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Hyperparameter)</a:t>
            </a:r>
            <a:endParaRPr sz="700"/>
          </a:p>
        </p:txBody>
      </p:sp>
      <p:pic>
        <p:nvPicPr>
          <p:cNvPr id="338" name="Google Shape;3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33425"/>
            <a:ext cx="8552400" cy="4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4" name="Google Shape;344;p40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5" name="Google Shape;345;p40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40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Hyperparameter)</a:t>
            </a:r>
            <a:endParaRPr sz="700"/>
          </a:p>
        </p:txBody>
      </p:sp>
      <p:pic>
        <p:nvPicPr>
          <p:cNvPr id="347" name="Google Shape;3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33425"/>
            <a:ext cx="8552400" cy="4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3" name="Google Shape;353;p41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p41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41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Hyperparameter)</a:t>
            </a:r>
            <a:endParaRPr sz="700"/>
          </a:p>
        </p:txBody>
      </p:sp>
      <p:pic>
        <p:nvPicPr>
          <p:cNvPr id="356" name="Google Shape;3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33425"/>
            <a:ext cx="8552400" cy="4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2" name="Google Shape;362;p42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3" name="Google Shape;363;p42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Hyperparameter)</a:t>
            </a:r>
            <a:endParaRPr sz="700"/>
          </a:p>
        </p:txBody>
      </p:sp>
      <p:pic>
        <p:nvPicPr>
          <p:cNvPr id="365" name="Google Shape;3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33425"/>
            <a:ext cx="8552400" cy="4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3"/>
          <p:cNvSpPr txBox="1"/>
          <p:nvPr/>
        </p:nvSpPr>
        <p:spPr>
          <a:xfrm>
            <a:off x="7493068" y="4931930"/>
            <a:ext cx="1648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743579" y="2076700"/>
            <a:ext cx="41226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</a:t>
            </a:r>
            <a:endParaRPr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Tuning</a:t>
            </a:r>
            <a:endParaRPr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3" name="Google Shape;3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525" y="1197513"/>
            <a:ext cx="34480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6"/>
          <p:cNvCxnSpPr/>
          <p:nvPr/>
        </p:nvCxnSpPr>
        <p:spPr>
          <a:xfrm>
            <a:off x="0" y="842210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26"/>
          <p:cNvSpPr txBox="1"/>
          <p:nvPr/>
        </p:nvSpPr>
        <p:spPr>
          <a:xfrm>
            <a:off x="204515" y="224900"/>
            <a:ext cx="1111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1100"/>
          </a:p>
        </p:txBody>
      </p:sp>
      <p:sp>
        <p:nvSpPr>
          <p:cNvPr id="143" name="Google Shape;143;p26"/>
          <p:cNvSpPr txBox="1"/>
          <p:nvPr/>
        </p:nvSpPr>
        <p:spPr>
          <a:xfrm>
            <a:off x="853392" y="1414621"/>
            <a:ext cx="25992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276952" y="1483870"/>
            <a:ext cx="173268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100"/>
          </a:p>
        </p:txBody>
      </p:sp>
      <p:sp>
        <p:nvSpPr>
          <p:cNvPr id="145" name="Google Shape;145;p26"/>
          <p:cNvSpPr txBox="1"/>
          <p:nvPr/>
        </p:nvSpPr>
        <p:spPr>
          <a:xfrm>
            <a:off x="814920" y="2301950"/>
            <a:ext cx="336872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276949" y="2371200"/>
            <a:ext cx="2235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100"/>
          </a:p>
        </p:txBody>
      </p:sp>
      <p:sp>
        <p:nvSpPr>
          <p:cNvPr id="147" name="Google Shape;147;p26"/>
          <p:cNvSpPr txBox="1"/>
          <p:nvPr/>
        </p:nvSpPr>
        <p:spPr>
          <a:xfrm>
            <a:off x="816724" y="3189279"/>
            <a:ext cx="33326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1276952" y="3258528"/>
            <a:ext cx="1732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1100"/>
          </a:p>
        </p:txBody>
      </p:sp>
      <p:sp>
        <p:nvSpPr>
          <p:cNvPr id="149" name="Google Shape;149;p26"/>
          <p:cNvSpPr txBox="1"/>
          <p:nvPr/>
        </p:nvSpPr>
        <p:spPr>
          <a:xfrm>
            <a:off x="807106" y="4076608"/>
            <a:ext cx="35250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1276949" y="4145850"/>
            <a:ext cx="2283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100" dirty="0"/>
          </a:p>
        </p:txBody>
      </p:sp>
      <p:sp>
        <p:nvSpPr>
          <p:cNvPr id="151" name="Google Shape;151;p26"/>
          <p:cNvSpPr txBox="1"/>
          <p:nvPr/>
        </p:nvSpPr>
        <p:spPr>
          <a:xfrm>
            <a:off x="7493068" y="4931930"/>
            <a:ext cx="1648529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9" name="Google Shape;399;p45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p45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45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</a:t>
            </a:r>
            <a:endParaRPr sz="700"/>
          </a:p>
        </p:txBody>
      </p:sp>
      <p:pic>
        <p:nvPicPr>
          <p:cNvPr id="402" name="Google Shape;4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04207"/>
            <a:ext cx="8839200" cy="24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82;p44">
            <a:extLst>
              <a:ext uri="{FF2B5EF4-FFF2-40B4-BE49-F238E27FC236}">
                <a16:creationId xmlns:a16="http://schemas.microsoft.com/office/drawing/2014/main" id="{459B2CD0-38F7-E645-996D-A81DAD08399A}"/>
              </a:ext>
            </a:extLst>
          </p:cNvPr>
          <p:cNvSpPr/>
          <p:nvPr/>
        </p:nvSpPr>
        <p:spPr>
          <a:xfrm>
            <a:off x="1442052" y="781999"/>
            <a:ext cx="1380949" cy="1419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383;p44">
            <a:extLst>
              <a:ext uri="{FF2B5EF4-FFF2-40B4-BE49-F238E27FC236}">
                <a16:creationId xmlns:a16="http://schemas.microsoft.com/office/drawing/2014/main" id="{8892C8CE-4E62-6E46-9A67-02EA6BE9A3C5}"/>
              </a:ext>
            </a:extLst>
          </p:cNvPr>
          <p:cNvSpPr/>
          <p:nvPr/>
        </p:nvSpPr>
        <p:spPr>
          <a:xfrm>
            <a:off x="5093003" y="787461"/>
            <a:ext cx="1380949" cy="14191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387;p44">
            <a:extLst>
              <a:ext uri="{FF2B5EF4-FFF2-40B4-BE49-F238E27FC236}">
                <a16:creationId xmlns:a16="http://schemas.microsoft.com/office/drawing/2014/main" id="{AFBAA657-D6F9-F94F-BB3D-5F66F3703478}"/>
              </a:ext>
            </a:extLst>
          </p:cNvPr>
          <p:cNvSpPr txBox="1"/>
          <p:nvPr/>
        </p:nvSpPr>
        <p:spPr>
          <a:xfrm>
            <a:off x="2919115" y="1068554"/>
            <a:ext cx="1131883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Search CV</a:t>
            </a:r>
            <a:endParaRPr sz="1100" dirty="0"/>
          </a:p>
        </p:txBody>
      </p:sp>
      <p:cxnSp>
        <p:nvCxnSpPr>
          <p:cNvPr id="10" name="Google Shape;388;p44">
            <a:extLst>
              <a:ext uri="{FF2B5EF4-FFF2-40B4-BE49-F238E27FC236}">
                <a16:creationId xmlns:a16="http://schemas.microsoft.com/office/drawing/2014/main" id="{2C47DE10-737D-0641-A8E0-D041D1CD8ADC}"/>
              </a:ext>
            </a:extLst>
          </p:cNvPr>
          <p:cNvCxnSpPr>
            <a:cxnSpLocks/>
          </p:cNvCxnSpPr>
          <p:nvPr/>
        </p:nvCxnSpPr>
        <p:spPr>
          <a:xfrm>
            <a:off x="1178690" y="2691758"/>
            <a:ext cx="263362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389;p44">
            <a:extLst>
              <a:ext uri="{FF2B5EF4-FFF2-40B4-BE49-F238E27FC236}">
                <a16:creationId xmlns:a16="http://schemas.microsoft.com/office/drawing/2014/main" id="{37EBBE0E-B7BF-9D4D-AFC9-57C5DC1B03F5}"/>
              </a:ext>
            </a:extLst>
          </p:cNvPr>
          <p:cNvSpPr txBox="1"/>
          <p:nvPr/>
        </p:nvSpPr>
        <p:spPr>
          <a:xfrm>
            <a:off x="6762928" y="1068554"/>
            <a:ext cx="1131874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parameter Extraction</a:t>
            </a:r>
            <a:endParaRPr sz="1100" dirty="0"/>
          </a:p>
        </p:txBody>
      </p:sp>
      <p:cxnSp>
        <p:nvCxnSpPr>
          <p:cNvPr id="12" name="Google Shape;390;p44">
            <a:extLst>
              <a:ext uri="{FF2B5EF4-FFF2-40B4-BE49-F238E27FC236}">
                <a16:creationId xmlns:a16="http://schemas.microsoft.com/office/drawing/2014/main" id="{85CC496F-502E-EC41-A6A7-277AA577862A}"/>
              </a:ext>
            </a:extLst>
          </p:cNvPr>
          <p:cNvCxnSpPr>
            <a:cxnSpLocks/>
          </p:cNvCxnSpPr>
          <p:nvPr/>
        </p:nvCxnSpPr>
        <p:spPr>
          <a:xfrm>
            <a:off x="3952265" y="2691758"/>
            <a:ext cx="263362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392;p44">
            <a:extLst>
              <a:ext uri="{FF2B5EF4-FFF2-40B4-BE49-F238E27FC236}">
                <a16:creationId xmlns:a16="http://schemas.microsoft.com/office/drawing/2014/main" id="{680049F1-DF24-C84A-819C-D5E01F1E58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0" b="1700"/>
          <a:stretch/>
        </p:blipFill>
        <p:spPr>
          <a:xfrm>
            <a:off x="1731028" y="1143569"/>
            <a:ext cx="802995" cy="82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93;p44">
            <a:extLst>
              <a:ext uri="{FF2B5EF4-FFF2-40B4-BE49-F238E27FC236}">
                <a16:creationId xmlns:a16="http://schemas.microsoft.com/office/drawing/2014/main" id="{46A87FB7-C2D5-2C44-9913-A21D96D130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0" b="1700"/>
          <a:stretch/>
        </p:blipFill>
        <p:spPr>
          <a:xfrm>
            <a:off x="5381979" y="1145598"/>
            <a:ext cx="802995" cy="8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8" name="Google Shape;408;p46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9" name="Google Shape;409;p46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46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Hyperparameter)</a:t>
            </a:r>
            <a:endParaRPr sz="700"/>
          </a:p>
        </p:txBody>
      </p:sp>
      <p:pic>
        <p:nvPicPr>
          <p:cNvPr id="411" name="Google Shape;4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33425"/>
            <a:ext cx="8552400" cy="4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7" name="Google Shape;417;p47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p47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(After Hyperparameter)</a:t>
            </a:r>
            <a:endParaRPr sz="700"/>
          </a:p>
        </p:txBody>
      </p:sp>
      <p:pic>
        <p:nvPicPr>
          <p:cNvPr id="420" name="Google Shape;4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33425"/>
            <a:ext cx="8552400" cy="4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6" name="Google Shape;426;p48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7" name="Google Shape;427;p48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48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Hyperparameter)</a:t>
            </a:r>
            <a:endParaRPr sz="700"/>
          </a:p>
        </p:txBody>
      </p:sp>
      <p:pic>
        <p:nvPicPr>
          <p:cNvPr id="429" name="Google Shape;4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33425"/>
            <a:ext cx="8552400" cy="4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5" name="Google Shape;435;p49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6" name="Google Shape;436;p49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49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(After Hyperparameter)</a:t>
            </a:r>
            <a:endParaRPr sz="2300"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Google Shape;4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33425"/>
            <a:ext cx="8552400" cy="4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4" name="Google Shape;444;p50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5" name="Google Shape;445;p50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50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Hyperparameter)</a:t>
            </a:r>
            <a:endParaRPr sz="700"/>
          </a:p>
        </p:txBody>
      </p:sp>
      <p:pic>
        <p:nvPicPr>
          <p:cNvPr id="447" name="Google Shape;4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33425"/>
            <a:ext cx="8552400" cy="4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3" name="Google Shape;453;p51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4" name="Google Shape;454;p51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51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(After Hyperparameter)</a:t>
            </a:r>
            <a:endParaRPr sz="2300"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6" name="Google Shape;4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33425"/>
            <a:ext cx="8552400" cy="4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2" name="Google Shape;462;p52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3" name="Google Shape;463;p52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52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Hyperparameter)</a:t>
            </a:r>
            <a:endParaRPr sz="700"/>
          </a:p>
        </p:txBody>
      </p:sp>
      <p:pic>
        <p:nvPicPr>
          <p:cNvPr id="465" name="Google Shape;4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33425"/>
            <a:ext cx="8552400" cy="4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1" name="Google Shape;471;p53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2" name="Google Shape;472;p53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53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(After Hyperparameter)</a:t>
            </a:r>
            <a:endParaRPr sz="2300"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4" name="Google Shape;47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33425"/>
            <a:ext cx="8552400" cy="4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5867" y="1"/>
            <a:ext cx="578813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54"/>
          <p:cNvGrpSpPr/>
          <p:nvPr/>
        </p:nvGrpSpPr>
        <p:grpSpPr>
          <a:xfrm>
            <a:off x="342900" y="414669"/>
            <a:ext cx="3397103" cy="1594408"/>
            <a:chOff x="457200" y="552892"/>
            <a:chExt cx="4529470" cy="2125877"/>
          </a:xfrm>
        </p:grpSpPr>
        <p:sp>
          <p:nvSpPr>
            <p:cNvPr id="481" name="Google Shape;481;p54"/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54"/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54"/>
            <p:cNvSpPr txBox="1"/>
            <p:nvPr/>
          </p:nvSpPr>
          <p:spPr>
            <a:xfrm>
              <a:off x="776177" y="868325"/>
              <a:ext cx="12121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 3, </a:t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54"/>
            <p:cNvSpPr txBox="1"/>
            <p:nvPr/>
          </p:nvSpPr>
          <p:spPr>
            <a:xfrm>
              <a:off x="776177" y="1473735"/>
              <a:ext cx="35317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27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 </a:t>
              </a:r>
              <a:r>
                <a:rPr lang="ko" sz="27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</a:t>
              </a:r>
              <a:endParaRPr sz="11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7"/>
          <p:cNvGrpSpPr/>
          <p:nvPr/>
        </p:nvGrpSpPr>
        <p:grpSpPr>
          <a:xfrm>
            <a:off x="342900" y="3014330"/>
            <a:ext cx="3397103" cy="1594408"/>
            <a:chOff x="457200" y="552892"/>
            <a:chExt cx="4529470" cy="2125877"/>
          </a:xfrm>
        </p:grpSpPr>
        <p:sp>
          <p:nvSpPr>
            <p:cNvPr id="158" name="Google Shape;158;p27"/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776177" y="868325"/>
              <a:ext cx="12121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 1, </a:t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27"/>
            <p:cNvSpPr txBox="1"/>
            <p:nvPr/>
          </p:nvSpPr>
          <p:spPr>
            <a:xfrm>
              <a:off x="776177" y="1473735"/>
              <a:ext cx="35317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</a:t>
              </a:r>
              <a:endParaRPr sz="11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0" name="Google Shape;490;p55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1" name="Google Shape;491;p55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3,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Result(Accuracy)</a:t>
            </a:r>
            <a:endParaRPr sz="2300"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55"/>
          <p:cNvSpPr/>
          <p:nvPr/>
        </p:nvSpPr>
        <p:spPr>
          <a:xfrm>
            <a:off x="3645000" y="1815300"/>
            <a:ext cx="1854000" cy="25596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chemeClr val="dk1"/>
                </a:solidFill>
              </a:rPr>
              <a:t>1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494" name="Google Shape;494;p55"/>
          <p:cNvSpPr/>
          <p:nvPr/>
        </p:nvSpPr>
        <p:spPr>
          <a:xfrm>
            <a:off x="1791050" y="2497882"/>
            <a:ext cx="1854000" cy="187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2</a:t>
            </a:r>
            <a:endParaRPr sz="4800"/>
          </a:p>
        </p:txBody>
      </p:sp>
      <p:sp>
        <p:nvSpPr>
          <p:cNvPr id="495" name="Google Shape;495;p55"/>
          <p:cNvSpPr/>
          <p:nvPr/>
        </p:nvSpPr>
        <p:spPr>
          <a:xfrm>
            <a:off x="5498950" y="3464821"/>
            <a:ext cx="1854000" cy="9096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3</a:t>
            </a:r>
            <a:endParaRPr sz="4800"/>
          </a:p>
        </p:txBody>
      </p:sp>
      <p:sp>
        <p:nvSpPr>
          <p:cNvPr id="496" name="Google Shape;496;p55"/>
          <p:cNvSpPr txBox="1"/>
          <p:nvPr/>
        </p:nvSpPr>
        <p:spPr>
          <a:xfrm>
            <a:off x="3993725" y="768600"/>
            <a:ext cx="2018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Extra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Trees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55"/>
          <p:cNvSpPr txBox="1"/>
          <p:nvPr/>
        </p:nvSpPr>
        <p:spPr>
          <a:xfrm>
            <a:off x="1975625" y="1451175"/>
            <a:ext cx="2018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 Forest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5708175" y="2849225"/>
            <a:ext cx="201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55"/>
          <p:cNvSpPr txBox="1"/>
          <p:nvPr/>
        </p:nvSpPr>
        <p:spPr>
          <a:xfrm>
            <a:off x="1749700" y="4442100"/>
            <a:ext cx="713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  94.744          95.093           92.405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5" name="Google Shape;505;p56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6" name="Google Shape;506;p56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3,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56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Result(Accuracy)</a:t>
            </a:r>
            <a:endParaRPr sz="2300"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56"/>
          <p:cNvSpPr/>
          <p:nvPr/>
        </p:nvSpPr>
        <p:spPr>
          <a:xfrm>
            <a:off x="3645000" y="1815300"/>
            <a:ext cx="1854000" cy="25596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chemeClr val="dk1"/>
                </a:solidFill>
              </a:rPr>
              <a:t>1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509" name="Google Shape;509;p56"/>
          <p:cNvSpPr/>
          <p:nvPr/>
        </p:nvSpPr>
        <p:spPr>
          <a:xfrm>
            <a:off x="1791050" y="2497882"/>
            <a:ext cx="1854000" cy="187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2</a:t>
            </a:r>
            <a:endParaRPr sz="4800"/>
          </a:p>
        </p:txBody>
      </p:sp>
      <p:sp>
        <p:nvSpPr>
          <p:cNvPr id="510" name="Google Shape;510;p56"/>
          <p:cNvSpPr/>
          <p:nvPr/>
        </p:nvSpPr>
        <p:spPr>
          <a:xfrm>
            <a:off x="5498950" y="2751400"/>
            <a:ext cx="1854000" cy="1623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3</a:t>
            </a:r>
            <a:endParaRPr sz="4800"/>
          </a:p>
        </p:txBody>
      </p:sp>
      <p:sp>
        <p:nvSpPr>
          <p:cNvPr id="511" name="Google Shape;511;p56"/>
          <p:cNvSpPr txBox="1"/>
          <p:nvPr/>
        </p:nvSpPr>
        <p:spPr>
          <a:xfrm>
            <a:off x="3993725" y="768600"/>
            <a:ext cx="2018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Extra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Trees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56"/>
          <p:cNvSpPr txBox="1"/>
          <p:nvPr/>
        </p:nvSpPr>
        <p:spPr>
          <a:xfrm>
            <a:off x="1975625" y="1451175"/>
            <a:ext cx="2018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 Forest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56"/>
          <p:cNvSpPr txBox="1"/>
          <p:nvPr/>
        </p:nvSpPr>
        <p:spPr>
          <a:xfrm>
            <a:off x="5569050" y="2156638"/>
            <a:ext cx="201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56"/>
          <p:cNvSpPr txBox="1"/>
          <p:nvPr/>
        </p:nvSpPr>
        <p:spPr>
          <a:xfrm>
            <a:off x="1749700" y="4442100"/>
            <a:ext cx="713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  94.911          95.260          94.318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56"/>
          <p:cNvSpPr txBox="1"/>
          <p:nvPr/>
        </p:nvSpPr>
        <p:spPr>
          <a:xfrm>
            <a:off x="214625" y="873850"/>
            <a:ext cx="168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7446925" y="815500"/>
            <a:ext cx="168600" cy="615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6"/>
          <p:cNvSpPr txBox="1"/>
          <p:nvPr/>
        </p:nvSpPr>
        <p:spPr>
          <a:xfrm>
            <a:off x="7615525" y="873850"/>
            <a:ext cx="152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K-NN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89.731 -&gt; 92.01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7446925" y="1621213"/>
            <a:ext cx="168600" cy="615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6"/>
          <p:cNvSpPr txBox="1"/>
          <p:nvPr/>
        </p:nvSpPr>
        <p:spPr>
          <a:xfrm>
            <a:off x="7615525" y="1679563"/>
            <a:ext cx="152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GradientBoost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88.652 -&gt; 91.053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7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4" name="Google Shape;544;p57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5" name="Google Shape;545;p57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3,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57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Result(F1 Score)</a:t>
            </a:r>
            <a:endParaRPr sz="2300"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57"/>
          <p:cNvSpPr/>
          <p:nvPr/>
        </p:nvSpPr>
        <p:spPr>
          <a:xfrm>
            <a:off x="3645000" y="1815300"/>
            <a:ext cx="1854000" cy="25596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chemeClr val="dk1"/>
                </a:solidFill>
              </a:rPr>
              <a:t>1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548" name="Google Shape;548;p57"/>
          <p:cNvSpPr/>
          <p:nvPr/>
        </p:nvSpPr>
        <p:spPr>
          <a:xfrm>
            <a:off x="1791050" y="2497882"/>
            <a:ext cx="1854000" cy="187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2</a:t>
            </a:r>
            <a:endParaRPr sz="4800"/>
          </a:p>
        </p:txBody>
      </p:sp>
      <p:sp>
        <p:nvSpPr>
          <p:cNvPr id="549" name="Google Shape;549;p57"/>
          <p:cNvSpPr/>
          <p:nvPr/>
        </p:nvSpPr>
        <p:spPr>
          <a:xfrm>
            <a:off x="5498950" y="3464821"/>
            <a:ext cx="1854000" cy="9096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3</a:t>
            </a:r>
            <a:endParaRPr sz="4800"/>
          </a:p>
        </p:txBody>
      </p:sp>
      <p:sp>
        <p:nvSpPr>
          <p:cNvPr id="550" name="Google Shape;550;p57"/>
          <p:cNvSpPr txBox="1"/>
          <p:nvPr/>
        </p:nvSpPr>
        <p:spPr>
          <a:xfrm>
            <a:off x="3993725" y="768600"/>
            <a:ext cx="2018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Extra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Trees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57"/>
          <p:cNvSpPr txBox="1"/>
          <p:nvPr/>
        </p:nvSpPr>
        <p:spPr>
          <a:xfrm>
            <a:off x="1975625" y="1451175"/>
            <a:ext cx="2018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 Forest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57"/>
          <p:cNvSpPr txBox="1"/>
          <p:nvPr/>
        </p:nvSpPr>
        <p:spPr>
          <a:xfrm>
            <a:off x="5708175" y="2849225"/>
            <a:ext cx="201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57"/>
          <p:cNvSpPr txBox="1"/>
          <p:nvPr/>
        </p:nvSpPr>
        <p:spPr>
          <a:xfrm>
            <a:off x="1749700" y="4442100"/>
            <a:ext cx="713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  83.633          84.743           75.296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9" name="Google Shape;559;p58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0" name="Google Shape;560;p58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3,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58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Result(F1 Score)</a:t>
            </a:r>
            <a:endParaRPr sz="2300"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58"/>
          <p:cNvSpPr/>
          <p:nvPr/>
        </p:nvSpPr>
        <p:spPr>
          <a:xfrm>
            <a:off x="3645000" y="1815300"/>
            <a:ext cx="1854000" cy="25596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chemeClr val="dk1"/>
                </a:solidFill>
              </a:rPr>
              <a:t>1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563" name="Google Shape;563;p58"/>
          <p:cNvSpPr/>
          <p:nvPr/>
        </p:nvSpPr>
        <p:spPr>
          <a:xfrm>
            <a:off x="1791050" y="2497882"/>
            <a:ext cx="1854000" cy="187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2</a:t>
            </a:r>
            <a:endParaRPr sz="4800"/>
          </a:p>
        </p:txBody>
      </p:sp>
      <p:sp>
        <p:nvSpPr>
          <p:cNvPr id="564" name="Google Shape;564;p58"/>
          <p:cNvSpPr/>
          <p:nvPr/>
        </p:nvSpPr>
        <p:spPr>
          <a:xfrm>
            <a:off x="5498950" y="2738950"/>
            <a:ext cx="1854000" cy="1635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3</a:t>
            </a:r>
            <a:endParaRPr sz="4800"/>
          </a:p>
        </p:txBody>
      </p:sp>
      <p:sp>
        <p:nvSpPr>
          <p:cNvPr id="565" name="Google Shape;565;p58"/>
          <p:cNvSpPr txBox="1"/>
          <p:nvPr/>
        </p:nvSpPr>
        <p:spPr>
          <a:xfrm>
            <a:off x="3993725" y="768600"/>
            <a:ext cx="2018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Extra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Trees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58"/>
          <p:cNvSpPr txBox="1"/>
          <p:nvPr/>
        </p:nvSpPr>
        <p:spPr>
          <a:xfrm>
            <a:off x="1975625" y="1451175"/>
            <a:ext cx="2018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 Forest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58"/>
          <p:cNvSpPr txBox="1"/>
          <p:nvPr/>
        </p:nvSpPr>
        <p:spPr>
          <a:xfrm>
            <a:off x="5548213" y="2239788"/>
            <a:ext cx="201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58"/>
          <p:cNvSpPr txBox="1"/>
          <p:nvPr/>
        </p:nvSpPr>
        <p:spPr>
          <a:xfrm>
            <a:off x="1749700" y="4442100"/>
            <a:ext cx="713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ko" sz="2800" b="1">
                <a:latin typeface="Times New Roman"/>
                <a:ea typeface="Times New Roman"/>
                <a:cs typeface="Times New Roman"/>
                <a:sym typeface="Times New Roman"/>
              </a:rPr>
              <a:t>  84.131          85.352          82.523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58"/>
          <p:cNvSpPr txBox="1"/>
          <p:nvPr/>
        </p:nvSpPr>
        <p:spPr>
          <a:xfrm>
            <a:off x="214625" y="873850"/>
            <a:ext cx="168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58"/>
          <p:cNvSpPr/>
          <p:nvPr/>
        </p:nvSpPr>
        <p:spPr>
          <a:xfrm>
            <a:off x="7446925" y="815500"/>
            <a:ext cx="168600" cy="615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58"/>
          <p:cNvSpPr txBox="1"/>
          <p:nvPr/>
        </p:nvSpPr>
        <p:spPr>
          <a:xfrm>
            <a:off x="7615525" y="873850"/>
            <a:ext cx="152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K-NN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71.062 -&gt; 78.156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58"/>
          <p:cNvSpPr/>
          <p:nvPr/>
        </p:nvSpPr>
        <p:spPr>
          <a:xfrm>
            <a:off x="7446925" y="1621213"/>
            <a:ext cx="168600" cy="615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 txBox="1"/>
          <p:nvPr/>
        </p:nvSpPr>
        <p:spPr>
          <a:xfrm>
            <a:off x="7615525" y="1679563"/>
            <a:ext cx="152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GradientBoost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58.291 -&gt; 70.623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61975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59"/>
          <p:cNvGrpSpPr/>
          <p:nvPr/>
        </p:nvGrpSpPr>
        <p:grpSpPr>
          <a:xfrm>
            <a:off x="5095653" y="3038253"/>
            <a:ext cx="3397103" cy="1594408"/>
            <a:chOff x="457200" y="552892"/>
            <a:chExt cx="4529470" cy="2125877"/>
          </a:xfrm>
        </p:grpSpPr>
        <p:sp>
          <p:nvSpPr>
            <p:cNvPr id="599" name="Google Shape;599;p59"/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0" name="Google Shape;600;p59"/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1" name="Google Shape;601;p59"/>
            <p:cNvSpPr txBox="1"/>
            <p:nvPr/>
          </p:nvSpPr>
          <p:spPr>
            <a:xfrm>
              <a:off x="776177" y="868325"/>
              <a:ext cx="12121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 4, </a:t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2" name="Google Shape;602;p59"/>
            <p:cNvSpPr txBox="1"/>
            <p:nvPr/>
          </p:nvSpPr>
          <p:spPr>
            <a:xfrm>
              <a:off x="544229" y="1473721"/>
              <a:ext cx="4442399" cy="646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7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</a:t>
              </a:r>
              <a:endParaRPr sz="11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"/>
          <p:cNvSpPr/>
          <p:nvPr/>
        </p:nvSpPr>
        <p:spPr>
          <a:xfrm>
            <a:off x="0" y="-1"/>
            <a:ext cx="114301" cy="73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60"/>
          <p:cNvSpPr txBox="1"/>
          <p:nvPr/>
        </p:nvSpPr>
        <p:spPr>
          <a:xfrm>
            <a:off x="606399" y="63475"/>
            <a:ext cx="53598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23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Learned &amp; Regret</a:t>
            </a:r>
            <a:endParaRPr sz="1100"/>
          </a:p>
        </p:txBody>
      </p:sp>
      <p:cxnSp>
        <p:nvCxnSpPr>
          <p:cNvPr id="609" name="Google Shape;609;p60"/>
          <p:cNvCxnSpPr/>
          <p:nvPr/>
        </p:nvCxnSpPr>
        <p:spPr>
          <a:xfrm>
            <a:off x="606396" y="733424"/>
            <a:ext cx="853760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0" name="Google Shape;610;p60"/>
          <p:cNvSpPr txBox="1"/>
          <p:nvPr/>
        </p:nvSpPr>
        <p:spPr>
          <a:xfrm>
            <a:off x="219075" y="63541"/>
            <a:ext cx="44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4,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60"/>
          <p:cNvSpPr txBox="1"/>
          <p:nvPr/>
        </p:nvSpPr>
        <p:spPr>
          <a:xfrm>
            <a:off x="606396" y="456713"/>
            <a:ext cx="36825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 is simply dummy text of the printing and typesetting industry. </a:t>
            </a:r>
            <a:endParaRPr sz="1100"/>
          </a:p>
        </p:txBody>
      </p:sp>
      <p:sp>
        <p:nvSpPr>
          <p:cNvPr id="612" name="Google Shape;612;p60"/>
          <p:cNvSpPr txBox="1"/>
          <p:nvPr/>
        </p:nvSpPr>
        <p:spPr>
          <a:xfrm>
            <a:off x="1845300" y="1181738"/>
            <a:ext cx="72987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In particular, we found that precision and recall are very important when making predictions on health or life-related topics, such as ours, and we were also able to study a lot by thinking about different ways to improve the performance of precision, recall.</a:t>
            </a: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26903" y="1353131"/>
            <a:ext cx="1801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Learned</a:t>
            </a:r>
            <a:endParaRPr sz="1100"/>
          </a:p>
        </p:txBody>
      </p:sp>
      <p:cxnSp>
        <p:nvCxnSpPr>
          <p:cNvPr id="614" name="Google Shape;614;p60"/>
          <p:cNvCxnSpPr/>
          <p:nvPr/>
        </p:nvCxnSpPr>
        <p:spPr>
          <a:xfrm>
            <a:off x="1017958" y="1181738"/>
            <a:ext cx="4191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5" name="Google Shape;615;p60"/>
          <p:cNvSpPr txBox="1"/>
          <p:nvPr/>
        </p:nvSpPr>
        <p:spPr>
          <a:xfrm>
            <a:off x="326903" y="3246306"/>
            <a:ext cx="1801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Regret</a:t>
            </a:r>
            <a:endParaRPr sz="1100"/>
          </a:p>
        </p:txBody>
      </p:sp>
      <p:cxnSp>
        <p:nvCxnSpPr>
          <p:cNvPr id="616" name="Google Shape;616;p60"/>
          <p:cNvCxnSpPr/>
          <p:nvPr/>
        </p:nvCxnSpPr>
        <p:spPr>
          <a:xfrm>
            <a:off x="1017958" y="3074913"/>
            <a:ext cx="4191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7" name="Google Shape;617;p60"/>
          <p:cNvSpPr txBox="1"/>
          <p:nvPr/>
        </p:nvSpPr>
        <p:spPr>
          <a:xfrm>
            <a:off x="1845300" y="3074925"/>
            <a:ext cx="7298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Because of the limitations of computer performance,</a:t>
            </a:r>
            <a:endParaRPr sz="15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we didn't get better results because we couldn't hyperparameter tuning with many parameters.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61"/>
          <p:cNvSpPr/>
          <p:nvPr/>
        </p:nvSpPr>
        <p:spPr>
          <a:xfrm>
            <a:off x="0" y="1794244"/>
            <a:ext cx="9144000" cy="1555012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61"/>
          <p:cNvSpPr txBox="1"/>
          <p:nvPr/>
        </p:nvSpPr>
        <p:spPr>
          <a:xfrm>
            <a:off x="104550" y="2306250"/>
            <a:ext cx="8934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>
                <a:solidFill>
                  <a:schemeClr val="lt2"/>
                </a:solidFill>
              </a:rPr>
              <a:t>“Machine learning can be useful in healthcare”</a:t>
            </a:r>
            <a:endParaRPr sz="30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2"/>
          <p:cNvSpPr/>
          <p:nvPr/>
        </p:nvSpPr>
        <p:spPr>
          <a:xfrm>
            <a:off x="358849" y="4098851"/>
            <a:ext cx="8785200" cy="74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62"/>
          <p:cNvSpPr txBox="1"/>
          <p:nvPr/>
        </p:nvSpPr>
        <p:spPr>
          <a:xfrm>
            <a:off x="3166478" y="4079266"/>
            <a:ext cx="2811043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800" dirty="0"/>
          </a:p>
        </p:txBody>
      </p:sp>
      <p:sp>
        <p:nvSpPr>
          <p:cNvPr id="632" name="Google Shape;632;p62"/>
          <p:cNvSpPr txBox="1"/>
          <p:nvPr/>
        </p:nvSpPr>
        <p:spPr>
          <a:xfrm>
            <a:off x="1442399" y="709406"/>
            <a:ext cx="6259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4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 &amp; A</a:t>
            </a:r>
            <a:endParaRPr sz="144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0" y="-1"/>
            <a:ext cx="114301" cy="73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" name="Google Shape;167;p28"/>
          <p:cNvCxnSpPr/>
          <p:nvPr/>
        </p:nvCxnSpPr>
        <p:spPr>
          <a:xfrm>
            <a:off x="606396" y="733424"/>
            <a:ext cx="853760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28"/>
          <p:cNvSpPr txBox="1"/>
          <p:nvPr/>
        </p:nvSpPr>
        <p:spPr>
          <a:xfrm>
            <a:off x="219075" y="63541"/>
            <a:ext cx="469119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1,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700"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300" y="903878"/>
            <a:ext cx="1171575" cy="1381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300" y="2532386"/>
            <a:ext cx="11715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825" y="3118175"/>
            <a:ext cx="885625" cy="81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8825" y="2201450"/>
            <a:ext cx="885627" cy="8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524" y="2089550"/>
            <a:ext cx="1275375" cy="16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530313" y="2585513"/>
            <a:ext cx="1081800" cy="106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882804" y="2717966"/>
            <a:ext cx="376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Google Shape;177;p28"/>
          <p:cNvCxnSpPr>
            <a:endCxn id="171" idx="1"/>
          </p:cNvCxnSpPr>
          <p:nvPr/>
        </p:nvCxnSpPr>
        <p:spPr>
          <a:xfrm>
            <a:off x="1967700" y="3118173"/>
            <a:ext cx="136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28"/>
          <p:cNvCxnSpPr>
            <a:stCxn id="171" idx="3"/>
            <a:endCxn id="172" idx="1"/>
          </p:cNvCxnSpPr>
          <p:nvPr/>
        </p:nvCxnSpPr>
        <p:spPr>
          <a:xfrm>
            <a:off x="4507875" y="3118173"/>
            <a:ext cx="1140900" cy="40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28"/>
          <p:cNvCxnSpPr>
            <a:stCxn id="171" idx="3"/>
            <a:endCxn id="173" idx="1"/>
          </p:cNvCxnSpPr>
          <p:nvPr/>
        </p:nvCxnSpPr>
        <p:spPr>
          <a:xfrm rot="10800000" flipH="1">
            <a:off x="4507875" y="2627373"/>
            <a:ext cx="1140900" cy="49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28"/>
          <p:cNvSpPr txBox="1"/>
          <p:nvPr/>
        </p:nvSpPr>
        <p:spPr>
          <a:xfrm>
            <a:off x="6735525" y="2304200"/>
            <a:ext cx="218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Times New Roman"/>
                <a:ea typeface="Times New Roman"/>
                <a:cs typeface="Times New Roman"/>
                <a:sym typeface="Times New Roman"/>
              </a:rPr>
              <a:t>He(She) is not at risk of stroke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6735525" y="3201700"/>
            <a:ext cx="218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Times New Roman"/>
                <a:ea typeface="Times New Roman"/>
                <a:cs typeface="Times New Roman"/>
                <a:sym typeface="Times New Roman"/>
              </a:rPr>
              <a:t>He(She) is at risk of stroke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433550" y="3763725"/>
            <a:ext cx="12753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Times New Roman"/>
                <a:ea typeface="Times New Roman"/>
                <a:cs typeface="Times New Roman"/>
                <a:sym typeface="Times New Roman"/>
              </a:rPr>
              <a:t>patient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" name="Google Shape;183;p28"/>
          <p:cNvCxnSpPr>
            <a:stCxn id="180" idx="0"/>
            <a:endCxn id="170" idx="3"/>
          </p:cNvCxnSpPr>
          <p:nvPr/>
        </p:nvCxnSpPr>
        <p:spPr>
          <a:xfrm rot="5400000" flipH="1">
            <a:off x="5813925" y="288650"/>
            <a:ext cx="709500" cy="33216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28"/>
          <p:cNvSpPr txBox="1"/>
          <p:nvPr/>
        </p:nvSpPr>
        <p:spPr>
          <a:xfrm>
            <a:off x="5467200" y="1153038"/>
            <a:ext cx="21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refer to prediction result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475500" y="4455475"/>
            <a:ext cx="819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Times New Roman"/>
                <a:ea typeface="Times New Roman"/>
                <a:cs typeface="Times New Roman"/>
                <a:sym typeface="Times New Roman"/>
              </a:rPr>
              <a:t>Predicting the risk of stroke from patient’s condition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29"/>
          <p:cNvGrpSpPr/>
          <p:nvPr/>
        </p:nvGrpSpPr>
        <p:grpSpPr>
          <a:xfrm>
            <a:off x="342900" y="414669"/>
            <a:ext cx="3937322" cy="1594408"/>
            <a:chOff x="457200" y="552892"/>
            <a:chExt cx="5249763" cy="2125877"/>
          </a:xfrm>
        </p:grpSpPr>
        <p:sp>
          <p:nvSpPr>
            <p:cNvPr id="192" name="Google Shape;192;p29"/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29"/>
            <p:cNvSpPr txBox="1"/>
            <p:nvPr/>
          </p:nvSpPr>
          <p:spPr>
            <a:xfrm>
              <a:off x="776177" y="868325"/>
              <a:ext cx="12121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 2, </a:t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776163" y="1473733"/>
              <a:ext cx="4930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Implementation</a:t>
              </a:r>
              <a:endParaRPr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30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30"/>
          <p:cNvSpPr txBox="1"/>
          <p:nvPr/>
        </p:nvSpPr>
        <p:spPr>
          <a:xfrm>
            <a:off x="219075" y="63541"/>
            <a:ext cx="440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166100" y="972250"/>
            <a:ext cx="4932900" cy="4000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4" name="Google Shape;204;p30"/>
          <p:cNvCxnSpPr/>
          <p:nvPr/>
        </p:nvCxnSpPr>
        <p:spPr>
          <a:xfrm>
            <a:off x="5388950" y="2571750"/>
            <a:ext cx="37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30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Curation &amp; Inspection</a:t>
            </a:r>
            <a:endParaRPr sz="700" b="1"/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52294"/>
          <a:stretch/>
        </p:blipFill>
        <p:spPr>
          <a:xfrm>
            <a:off x="166100" y="972250"/>
            <a:ext cx="4932900" cy="1908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5388950" y="980075"/>
            <a:ext cx="3640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hlink"/>
                </a:solidFill>
              </a:rPr>
              <a:t>Heart Stroke </a:t>
            </a:r>
            <a:endParaRPr sz="1200" b="1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https://www.kaggle.com/lirilkumaramal/heart-stroke</a:t>
            </a:r>
            <a:endParaRPr sz="15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5388950" y="1814450"/>
            <a:ext cx="3469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Times New Roman"/>
                <a:ea typeface="Times New Roman"/>
                <a:cs typeface="Times New Roman"/>
                <a:sym typeface="Times New Roman"/>
              </a:rPr>
              <a:t>data with details of multiple patients and their vitals.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5388950" y="2713450"/>
            <a:ext cx="3469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Times New Roman"/>
                <a:ea typeface="Times New Roman"/>
                <a:cs typeface="Times New Roman"/>
                <a:sym typeface="Times New Roman"/>
              </a:rPr>
              <a:t>- Size : 43,400 records * 12 columns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Times New Roman"/>
                <a:ea typeface="Times New Roman"/>
                <a:cs typeface="Times New Roman"/>
                <a:sym typeface="Times New Roman"/>
              </a:rPr>
              <a:t>- Several columns(including gender and smoking status) have categorical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Times New Roman"/>
                <a:ea typeface="Times New Roman"/>
                <a:cs typeface="Times New Roman"/>
                <a:sym typeface="Times New Roman"/>
              </a:rPr>
              <a:t>- Final column indicates whether or not there is a stroke or not a stroke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425" y="2931125"/>
            <a:ext cx="3180863" cy="21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>
            <a:off x="0" y="-1"/>
            <a:ext cx="114301" cy="73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preprocessing)</a:t>
            </a:r>
            <a:endParaRPr sz="700"/>
          </a:p>
        </p:txBody>
      </p:sp>
      <p:cxnSp>
        <p:nvCxnSpPr>
          <p:cNvPr id="217" name="Google Shape;217;p31"/>
          <p:cNvCxnSpPr/>
          <p:nvPr/>
        </p:nvCxnSpPr>
        <p:spPr>
          <a:xfrm>
            <a:off x="606396" y="733424"/>
            <a:ext cx="853760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31"/>
          <p:cNvSpPr txBox="1"/>
          <p:nvPr/>
        </p:nvSpPr>
        <p:spPr>
          <a:xfrm>
            <a:off x="219075" y="63541"/>
            <a:ext cx="44026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400" y="932975"/>
            <a:ext cx="2288050" cy="195227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575" y="932975"/>
            <a:ext cx="2288050" cy="195227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9400" y="2999375"/>
            <a:ext cx="2288050" cy="1911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7750" y="932975"/>
            <a:ext cx="2152475" cy="195227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8575" y="2999375"/>
            <a:ext cx="2288050" cy="1911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750" y="1779450"/>
            <a:ext cx="2046525" cy="22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7750" y="2999375"/>
            <a:ext cx="2152475" cy="1911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Google Shape;231;p32"/>
          <p:cNvCxnSpPr/>
          <p:nvPr/>
        </p:nvCxnSpPr>
        <p:spPr>
          <a:xfrm>
            <a:off x="606396" y="733424"/>
            <a:ext cx="8537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p32"/>
          <p:cNvSpPr txBox="1"/>
          <p:nvPr/>
        </p:nvSpPr>
        <p:spPr>
          <a:xfrm>
            <a:off x="219075" y="63541"/>
            <a:ext cx="440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750" y="2999375"/>
            <a:ext cx="2152475" cy="1911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750" y="932975"/>
            <a:ext cx="2152475" cy="195227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8575" y="932975"/>
            <a:ext cx="2288050" cy="195227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9400" y="929525"/>
            <a:ext cx="2288050" cy="195227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9400" y="2999375"/>
            <a:ext cx="2288050" cy="1911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8575" y="2999375"/>
            <a:ext cx="2288050" cy="1911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4300" y="1893275"/>
            <a:ext cx="2023974" cy="195227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40" name="Google Shape;240;p32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r>
              <a:rPr lang="ko" sz="19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preprocessing)</a:t>
            </a:r>
            <a:endParaRPr sz="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0" y="-1"/>
            <a:ext cx="1143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219075" y="63541"/>
            <a:ext cx="440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606400" y="63475"/>
            <a:ext cx="5346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700"/>
          </a:p>
        </p:txBody>
      </p:sp>
      <p:sp>
        <p:nvSpPr>
          <p:cNvPr id="248" name="Google Shape;248;p33"/>
          <p:cNvSpPr txBox="1"/>
          <p:nvPr/>
        </p:nvSpPr>
        <p:spPr>
          <a:xfrm>
            <a:off x="219075" y="1102150"/>
            <a:ext cx="57954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Delete “id” column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(low correlation with “stroke”)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altLang="ko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ko" alt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k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missing value data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altLang="ko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ko-KR" alt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k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the data that had a BMI outlier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ko-KR" alt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k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the data that gender is not male or female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altLang="ko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ko-KR" sz="1800" dirty="0"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ko-KR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The values of the “age” column are rounded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Times New Roman"/>
                <a:ea typeface="Times New Roman"/>
                <a:cs typeface="Times New Roman"/>
                <a:sym typeface="Times New Roman"/>
              </a:rPr>
              <a:t>(there are values with decimal points)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9" name="Google Shape;249;p33"/>
          <p:cNvGraphicFramePr/>
          <p:nvPr/>
        </p:nvGraphicFramePr>
        <p:xfrm>
          <a:off x="5377380" y="688888"/>
          <a:ext cx="3411900" cy="3953700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85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id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age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gender</a:t>
                      </a:r>
                      <a:endParaRPr sz="8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Times New Roman"/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bmi</a:t>
                      </a:r>
                      <a:endParaRPr sz="8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102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0.6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18.2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602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23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Other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36.1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52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1.8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20.9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523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45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nan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499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61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20.8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1098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29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10.5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672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67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22.2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1123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55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89.4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0" name="Google Shape;250;p33"/>
          <p:cNvGraphicFramePr/>
          <p:nvPr/>
        </p:nvGraphicFramePr>
        <p:xfrm>
          <a:off x="6230342" y="688888"/>
          <a:ext cx="2558925" cy="3953700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85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age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gender</a:t>
                      </a:r>
                      <a:endParaRPr sz="8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Times New Roman"/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bmi</a:t>
                      </a:r>
                      <a:endParaRPr sz="8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0.6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18.2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23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Other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36.1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1.8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20.9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45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nan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61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20.8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29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10.5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67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22.2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55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89.4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1" name="Google Shape;251;p33"/>
          <p:cNvGraphicFramePr/>
          <p:nvPr/>
        </p:nvGraphicFramePr>
        <p:xfrm>
          <a:off x="6230367" y="688788"/>
          <a:ext cx="2558925" cy="3514600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85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age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gender</a:t>
                      </a:r>
                      <a:endParaRPr sz="8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Times New Roman"/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bmi</a:t>
                      </a:r>
                      <a:endParaRPr sz="8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0.6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18.2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23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Other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36.1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1.8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20.9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61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20.8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29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10.5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67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22.2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55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89.4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2" name="Google Shape;252;p33"/>
          <p:cNvSpPr/>
          <p:nvPr/>
        </p:nvSpPr>
        <p:spPr>
          <a:xfrm>
            <a:off x="5304075" y="567550"/>
            <a:ext cx="1020600" cy="4151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6142263" y="2351800"/>
            <a:ext cx="2735100" cy="58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4" name="Google Shape;254;p33"/>
          <p:cNvGraphicFramePr/>
          <p:nvPr/>
        </p:nvGraphicFramePr>
        <p:xfrm>
          <a:off x="6230367" y="688888"/>
          <a:ext cx="2558925" cy="2635800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85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age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gender</a:t>
                      </a:r>
                      <a:endParaRPr sz="8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Times New Roman"/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bmi</a:t>
                      </a:r>
                      <a:endParaRPr sz="8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0.6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18.2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23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Other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36.1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1.8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20.9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61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20.8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67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22.2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5" name="Google Shape;255;p33"/>
          <p:cNvSpPr/>
          <p:nvPr/>
        </p:nvSpPr>
        <p:spPr>
          <a:xfrm>
            <a:off x="6142275" y="3697950"/>
            <a:ext cx="2735100" cy="58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6142263" y="2809200"/>
            <a:ext cx="2735100" cy="58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3"/>
          <p:cNvSpPr/>
          <p:nvPr/>
        </p:nvSpPr>
        <p:spPr>
          <a:xfrm>
            <a:off x="6142275" y="1504050"/>
            <a:ext cx="2735100" cy="58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8" name="Google Shape;258;p33"/>
          <p:cNvGraphicFramePr/>
          <p:nvPr/>
        </p:nvGraphicFramePr>
        <p:xfrm>
          <a:off x="6230367" y="697238"/>
          <a:ext cx="2558925" cy="2196500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85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age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gender</a:t>
                      </a:r>
                      <a:endParaRPr sz="8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Times New Roman"/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bmi</a:t>
                      </a:r>
                      <a:endParaRPr sz="8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0.6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18.2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1.8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20.9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61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20.8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67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22.2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9" name="Google Shape;259;p33"/>
          <p:cNvSpPr/>
          <p:nvPr/>
        </p:nvSpPr>
        <p:spPr>
          <a:xfrm>
            <a:off x="6142275" y="1049250"/>
            <a:ext cx="1025100" cy="103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0" name="Google Shape;260;p33"/>
          <p:cNvGraphicFramePr/>
          <p:nvPr/>
        </p:nvGraphicFramePr>
        <p:xfrm>
          <a:off x="6230367" y="697238"/>
          <a:ext cx="2558925" cy="2196500"/>
        </p:xfrm>
        <a:graphic>
          <a:graphicData uri="http://schemas.openxmlformats.org/drawingml/2006/table">
            <a:tbl>
              <a:tblPr firstRow="1" bandRow="1">
                <a:noFill/>
                <a:tableStyleId>{F7AECF79-63B8-46EE-880E-FFCBB1E444D9}</a:tableStyleId>
              </a:tblPr>
              <a:tblGrid>
                <a:gridCol w="85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age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gender</a:t>
                      </a:r>
                      <a:endParaRPr sz="8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Times New Roman"/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bmi</a:t>
                      </a:r>
                      <a:endParaRPr sz="800"/>
                    </a:p>
                  </a:txBody>
                  <a:tcPr marL="71750" marR="71750" marT="35875" marB="35875" anchor="ctr">
                    <a:lnL w="9525" cap="flat" cmpd="sng">
                      <a:solidFill>
                        <a:srgbClr val="918C8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047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18.2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D1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20.9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61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Female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20.8</a:t>
                      </a:r>
                      <a:endParaRPr sz="1700">
                        <a:solidFill>
                          <a:srgbClr val="40474D"/>
                        </a:solidFill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67</a:t>
                      </a:r>
                      <a:endParaRPr sz="1700" u="none" strike="noStrike" cap="none">
                        <a:solidFill>
                          <a:srgbClr val="4047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Male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rgbClr val="40474D"/>
                          </a:solidFill>
                        </a:rPr>
                        <a:t>22.2</a:t>
                      </a:r>
                      <a:endParaRPr sz="1100"/>
                    </a:p>
                  </a:txBody>
                  <a:tcPr marL="71750" marR="71750" marT="35875" marB="358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1" name="Google Shape;261;p33"/>
          <p:cNvSpPr txBox="1"/>
          <p:nvPr/>
        </p:nvSpPr>
        <p:spPr>
          <a:xfrm>
            <a:off x="6837088" y="182100"/>
            <a:ext cx="134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&lt;Example&gt;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1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1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1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1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1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21050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A3C6"/>
      </a:accent1>
      <a:accent2>
        <a:srgbClr val="E59619"/>
      </a:accent2>
      <a:accent3>
        <a:srgbClr val="CE2127"/>
      </a:accent3>
      <a:accent4>
        <a:srgbClr val="64A0B2"/>
      </a:accent4>
      <a:accent5>
        <a:srgbClr val="0EAADD"/>
      </a:accent5>
      <a:accent6>
        <a:srgbClr val="BDBAB5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3702</Words>
  <Application>Microsoft Office PowerPoint</Application>
  <PresentationFormat>화면 슬라이드 쇼(16:9)</PresentationFormat>
  <Paragraphs>686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Microsoft Yahei</vt:lpstr>
      <vt:lpstr>Malgun Gothic</vt:lpstr>
      <vt:lpstr>Arial</vt:lpstr>
      <vt:lpstr>Times New Roman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상원</cp:lastModifiedBy>
  <cp:revision>11</cp:revision>
  <dcterms:modified xsi:type="dcterms:W3CDTF">2021-06-06T05:47:55Z</dcterms:modified>
</cp:coreProperties>
</file>