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8" r:id="rId6"/>
    <p:sldId id="281" r:id="rId7"/>
    <p:sldId id="288" r:id="rId8"/>
    <p:sldId id="283" r:id="rId9"/>
    <p:sldId id="300" r:id="rId10"/>
    <p:sldId id="287" r:id="rId11"/>
    <p:sldId id="286" r:id="rId12"/>
    <p:sldId id="285" r:id="rId13"/>
    <p:sldId id="282" r:id="rId14"/>
    <p:sldId id="284" r:id="rId15"/>
    <p:sldId id="289" r:id="rId16"/>
    <p:sldId id="290" r:id="rId17"/>
    <p:sldId id="291" r:id="rId18"/>
    <p:sldId id="295" r:id="rId19"/>
    <p:sldId id="297" r:id="rId20"/>
    <p:sldId id="294" r:id="rId21"/>
    <p:sldId id="293" r:id="rId22"/>
    <p:sldId id="292" r:id="rId23"/>
    <p:sldId id="299" r:id="rId24"/>
    <p:sldId id="29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UniBa dipartimento di informatica 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04/09/2023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6B7D2CE-CE49-514E-F8E9-08FE535738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F5500C-0628-2134-9776-A81F9A32C1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876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399FD5-3E5E-EAAF-E86A-5E1C228DBF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945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0349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9324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0401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110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443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322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9199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26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017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9853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8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682ED4-E986-0EC7-82EF-9B817CCB7E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48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0A88E3-EB73-B072-3047-2D5AB583C7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275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294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05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93C49E-89F3-DC2F-F219-9DFAB1BC08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300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EEA9543-1955-7CA9-89E4-F82424CAAD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88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FBA072-6091-BCAB-C716-4B3B3EF45A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6271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8488A-4F48-47E0-8260-7D41BE6FA410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C4794-128B-4C0F-A4A7-AA8BE03E2FA9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03ED1E-7018-4DA6-8134-83156A27BB10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37AEC-A7EA-4682-AFCF-5F27F47858F3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D96A8-8287-4D86-94B7-4B8917520367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9EE22-9270-48A6-AFD0-E535A94FE8E0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7C866-0730-46A6-BB84-9179799DF62A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2212A-5A91-4B75-9DE0-88668A603883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25C23-2866-4ADA-8F2F-B4AD19F29B5F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824D65-0630-4173-B0ED-465456127AA4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A28E9-762F-4647-BD97-F1D5BB551A5F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97553-0891-4141-8A2F-CABA328D53DC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A6A7-31ED-46FD-93E2-0C054543503A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6D2B0-4130-4963-AD98-6B1613213BEB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9901F-A34B-4352-8E4D-BBCD6CEF0AA4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B46ECF3-FDF4-4B28-B17D-8C5F232B4BD1}" type="datetime1">
              <a:rPr lang="it-IT" noProof="0" smtClean="0"/>
              <a:t>04/09/2023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0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9.png"/><Relationship Id="rId4" Type="http://schemas.openxmlformats.org/officeDocument/2006/relationships/image" Target="../media/image56.jpe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Titolo </a:t>
            </a:r>
            <a:r>
              <a:rPr lang="it-IT" sz="4000" dirty="0" err="1"/>
              <a:t>Lorem</a:t>
            </a:r>
            <a:r>
              <a:rPr lang="it-IT" sz="4000" dirty="0"/>
              <a:t> </a:t>
            </a:r>
            <a:r>
              <a:rPr lang="it-IT" sz="4000" dirty="0" err="1"/>
              <a:t>Ipsum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300" dirty="0" err="1"/>
              <a:t>Sit</a:t>
            </a:r>
            <a:r>
              <a:rPr lang="it-IT" sz="2300" dirty="0"/>
              <a:t> </a:t>
            </a:r>
            <a:r>
              <a:rPr lang="it-IT" sz="2300" dirty="0" err="1"/>
              <a:t>Dolor</a:t>
            </a:r>
            <a:r>
              <a:rPr lang="it-IT" sz="2300" dirty="0"/>
              <a:t> </a:t>
            </a:r>
            <a:r>
              <a:rPr lang="it-IT" sz="2300" dirty="0" err="1"/>
              <a:t>Amet</a:t>
            </a:r>
            <a:endParaRPr lang="it-IT" sz="2300" dirty="0"/>
          </a:p>
        </p:txBody>
      </p:sp>
      <p:pic>
        <p:nvPicPr>
          <p:cNvPr id="6" name="Picture 5" descr="A yellow head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B1636608-5B9A-45C9-35B7-5A4FE7E1B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97" y="2612629"/>
            <a:ext cx="3700068" cy="34688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5A258-FBC3-576D-ACD3-C6E637103389}"/>
              </a:ext>
            </a:extLst>
          </p:cNvPr>
          <p:cNvGrpSpPr/>
          <p:nvPr/>
        </p:nvGrpSpPr>
        <p:grpSpPr>
          <a:xfrm>
            <a:off x="-13591" y="9834"/>
            <a:ext cx="12219182" cy="6857990"/>
            <a:chOff x="-27181" y="7196"/>
            <a:chExt cx="12219182" cy="68579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8A1C807-B9AD-4C9B-BF9F-60F034289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196"/>
              <a:ext cx="12192001" cy="6857990"/>
            </a:xfrm>
            <a:prstGeom prst="rect">
              <a:avLst/>
            </a:prstGeom>
          </p:spPr>
        </p:pic>
        <p:pic>
          <p:nvPicPr>
            <p:cNvPr id="13" name="Picture 12" descr="A robot with a hand on his chin&#10;&#10;Description automatically generated">
              <a:extLst>
                <a:ext uri="{FF2B5EF4-FFF2-40B4-BE49-F238E27FC236}">
                  <a16:creationId xmlns:a16="http://schemas.microsoft.com/office/drawing/2014/main" id="{BE615C88-77F9-9F56-0013-9DBE77ED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7181" y="2682157"/>
              <a:ext cx="12192000" cy="315798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1E9A3-81A2-C4A1-BA48-3F91B21ECAB3}"/>
              </a:ext>
            </a:extLst>
          </p:cNvPr>
          <p:cNvSpPr txBox="1"/>
          <p:nvPr/>
        </p:nvSpPr>
        <p:spPr>
          <a:xfrm>
            <a:off x="1235156" y="856815"/>
            <a:ext cx="969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IMBALANCE LEARNING: 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WHEN THE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MACHINE LEARNS IN THE HARD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16135-FEF5-8C3A-47BA-D54521A7AB88}"/>
              </a:ext>
            </a:extLst>
          </p:cNvPr>
          <p:cNvSpPr txBox="1"/>
          <p:nvPr/>
        </p:nvSpPr>
        <p:spPr>
          <a:xfrm>
            <a:off x="3640762" y="5899167"/>
            <a:ext cx="488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Progetto Icon sviluppato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da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 matricola 738735</a:t>
            </a:r>
          </a:p>
        </p:txBody>
      </p:sp>
      <p:pic>
        <p:nvPicPr>
          <p:cNvPr id="23" name="Picture 22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0A2D97AD-1CBB-CE22-7E08-2A678C1D0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4616" y="58358"/>
            <a:ext cx="1366217" cy="1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90" y="1457907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RUS: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77791" y="5206483"/>
            <a:ext cx="2901730" cy="65835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367C8002-911B-4647-FF44-8E85DE12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475862"/>
            <a:ext cx="5440607" cy="240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946-108C-D4F9-6FEE-DC52A38E111F}"/>
              </a:ext>
            </a:extLst>
          </p:cNvPr>
          <p:cNvSpPr txBox="1"/>
          <p:nvPr/>
        </p:nvSpPr>
        <p:spPr>
          <a:xfrm>
            <a:off x="803853" y="197846"/>
            <a:ext cx="464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 gaussian naive bayes</a:t>
            </a:r>
          </a:p>
        </p:txBody>
      </p:sp>
      <p:pic>
        <p:nvPicPr>
          <p:cNvPr id="8" name="Picture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C41597A-70FD-D712-2183-1A9A7BF4F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66" y="3429000"/>
            <a:ext cx="5440609" cy="261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6E3F6-D530-6F62-E2CF-6FBD43E73765}"/>
              </a:ext>
            </a:extLst>
          </p:cNvPr>
          <p:cNvSpPr txBox="1"/>
          <p:nvPr/>
        </p:nvSpPr>
        <p:spPr>
          <a:xfrm>
            <a:off x="803853" y="3156332"/>
            <a:ext cx="488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della regressione logistica</a:t>
            </a:r>
          </a:p>
        </p:txBody>
      </p:sp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AE4AB-6C6D-7A35-9BCE-CDFBBA25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C28FD-E79C-90B0-90DE-C47D0C983C04}"/>
              </a:ext>
            </a:extLst>
          </p:cNvPr>
          <p:cNvSpPr txBox="1"/>
          <p:nvPr/>
        </p:nvSpPr>
        <p:spPr>
          <a:xfrm>
            <a:off x="6704941" y="3310220"/>
            <a:ext cx="4928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Durante l’addestramento e dai grafici si evince come il gaussian naive bayes abbia avuto meno difficolta di apprendimento rispetto alla regressione logistica. </a:t>
            </a:r>
          </a:p>
        </p:txBody>
      </p:sp>
    </p:spTree>
    <p:extLst>
      <p:ext uri="{BB962C8B-B14F-4D97-AF65-F5344CB8AC3E}">
        <p14:creationId xmlns:p14="http://schemas.microsoft.com/office/powerpoint/2010/main" val="1776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39" y="100983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RUS: RI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357276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E0F2642-69AA-1FC8-AF0B-E4A292E2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60" y="1082592"/>
            <a:ext cx="5702315" cy="369410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0084EB-E92E-545B-7004-20BF5103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470" y="1433697"/>
            <a:ext cx="5102869" cy="2184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A73DCF-0176-7E14-17AD-6863E31D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471" y="3874003"/>
            <a:ext cx="5102869" cy="2118544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E298BD3D-5444-5E44-1DB0-D93E8E9C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3720FE-039D-9BFC-5BA4-24BD94FBE851}"/>
              </a:ext>
            </a:extLst>
          </p:cNvPr>
          <p:cNvSpPr txBox="1"/>
          <p:nvPr/>
        </p:nvSpPr>
        <p:spPr>
          <a:xfrm>
            <a:off x="668768" y="4986344"/>
            <a:ext cx="403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Gaussian naive bayes accentando il rischio di allarmismo!</a:t>
            </a:r>
          </a:p>
        </p:txBody>
      </p:sp>
    </p:spTree>
    <p:extLst>
      <p:ext uri="{BB962C8B-B14F-4D97-AF65-F5344CB8AC3E}">
        <p14:creationId xmlns:p14="http://schemas.microsoft.com/office/powerpoint/2010/main" val="2298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515651"/>
            <a:ext cx="4754484" cy="1056206"/>
          </a:xfrm>
        </p:spPr>
        <p:txBody>
          <a:bodyPr rtlCol="0" anchor="b">
            <a:noAutofit/>
          </a:bodyPr>
          <a:lstStyle/>
          <a:p>
            <a:pPr algn="l"/>
            <a:r>
              <a:rPr lang="it-IT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ADAPTIVE SYNTETHIC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53467" y="4972316"/>
            <a:ext cx="2239159" cy="1056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CE2C5A7-0EA1-AFE5-911D-E4826A8B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DBE91066-5DBE-5905-0C8C-6BA623319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33" y="3429000"/>
            <a:ext cx="3574059" cy="2936861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707AC82-41A0-65B5-ED09-60DD3B8E9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8" y="500591"/>
            <a:ext cx="5027632" cy="2755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7CE71-1019-7545-67B9-A96E958BC26B}"/>
              </a:ext>
            </a:extLst>
          </p:cNvPr>
          <p:cNvSpPr txBox="1"/>
          <p:nvPr/>
        </p:nvSpPr>
        <p:spPr>
          <a:xfrm>
            <a:off x="6920785" y="4323156"/>
            <a:ext cx="4894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oversampling con la quale si aumentano gli esempi della classe minoritaria per risolvere lo sbilanciamento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60B03-9665-4E44-CC98-9014C5C0AAB1}"/>
              </a:ext>
            </a:extLst>
          </p:cNvPr>
          <p:cNvSpPr txBox="1"/>
          <p:nvPr/>
        </p:nvSpPr>
        <p:spPr>
          <a:xfrm>
            <a:off x="6456254" y="1950069"/>
            <a:ext cx="557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confronto: regressione logistica e gaussian 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A103-F980-8B04-8FA7-1F614202460E}"/>
              </a:ext>
            </a:extLst>
          </p:cNvPr>
          <p:cNvSpPr txBox="1"/>
          <p:nvPr/>
        </p:nvSpPr>
        <p:spPr>
          <a:xfrm>
            <a:off x="6456254" y="2793618"/>
            <a:ext cx="535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Questa tecnica va a generare degli esempi sintetici. Questa è la principale differenza tra under sampling e over sampling mentre il primo perde informazione rimuovendo esempi, l’altro introduce informazione poco valida con esempi fittizi.</a:t>
            </a:r>
          </a:p>
        </p:txBody>
      </p:sp>
    </p:spTree>
    <p:extLst>
      <p:ext uri="{BB962C8B-B14F-4D97-AF65-F5344CB8AC3E}">
        <p14:creationId xmlns:p14="http://schemas.microsoft.com/office/powerpoint/2010/main" val="3164777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111" y="1355773"/>
            <a:ext cx="48698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8444" y="5268217"/>
            <a:ext cx="2743200" cy="72433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A79D2647-C18F-8FC9-86F1-B79C0621B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10" name="Picture 9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29EB1936-EBBF-8ADE-6B90-407B8A0BF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90" y="3469027"/>
            <a:ext cx="5610809" cy="2469884"/>
          </a:xfrm>
          <a:prstGeom prst="rect">
            <a:avLst/>
          </a:prstGeom>
        </p:spPr>
      </p:pic>
      <p:pic>
        <p:nvPicPr>
          <p:cNvPr id="16" name="Picture 15" descr="A graph showing a line&#10;&#10;Description automatically generated">
            <a:extLst>
              <a:ext uri="{FF2B5EF4-FFF2-40B4-BE49-F238E27FC236}">
                <a16:creationId xmlns:a16="http://schemas.microsoft.com/office/drawing/2014/main" id="{10A55557-6703-6952-3C81-3FC3A48A9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92" y="566051"/>
            <a:ext cx="5610808" cy="241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1568C3-84F4-F30F-8BCD-BC723B9AB585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C8EC0-90BD-AC1A-A1AE-50FB9F009AE1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3AD2-141F-9B0F-5FB5-01B4CBD48092}"/>
              </a:ext>
            </a:extLst>
          </p:cNvPr>
          <p:cNvSpPr txBox="1"/>
          <p:nvPr/>
        </p:nvSpPr>
        <p:spPr>
          <a:xfrm>
            <a:off x="6785111" y="2818764"/>
            <a:ext cx="4759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Dai grafici del recall durante il processo di apprendimento si nota come nel tempo dopo aver osservato un buon numero di esempi le percentuali tendano a stabilizzarsi.</a:t>
            </a:r>
          </a:p>
        </p:txBody>
      </p:sp>
    </p:spTree>
    <p:extLst>
      <p:ext uri="{BB962C8B-B14F-4D97-AF65-F5344CB8AC3E}">
        <p14:creationId xmlns:p14="http://schemas.microsoft.com/office/powerpoint/2010/main" val="15617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6" y="206381"/>
            <a:ext cx="5793597" cy="58789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ADASYN: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1944" y="4777550"/>
            <a:ext cx="2610159" cy="1231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584D0B1-AA07-ED5C-DDCA-0B7275F3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37CC8E5-0ECE-FDB8-A8C2-2B627B80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22" y="1000656"/>
            <a:ext cx="5786677" cy="370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19683-1886-B3ED-3A29-702F6DE55709}"/>
              </a:ext>
            </a:extLst>
          </p:cNvPr>
          <p:cNvSpPr txBox="1"/>
          <p:nvPr/>
        </p:nvSpPr>
        <p:spPr>
          <a:xfrm>
            <a:off x="1050249" y="49042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regressione logistica 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9397CB-AEE6-090E-5773-1A5CDC4DF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50" y="1389198"/>
            <a:ext cx="4979174" cy="2216471"/>
          </a:xfrm>
          <a:prstGeom prst="rect">
            <a:avLst/>
          </a:prstGeom>
        </p:spPr>
      </p:pic>
      <p:pic>
        <p:nvPicPr>
          <p:cNvPr id="15" name="Picture 1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FFFF377B-89A0-9A46-7FA4-CE17E4620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450" y="3900196"/>
            <a:ext cx="4979174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656253"/>
            <a:ext cx="424025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</a:t>
            </a:r>
            <a:r>
              <a:rPr lang="en-US" sz="1400" b="0" i="0" dirty="0">
                <a:solidFill>
                  <a:srgbClr val="D3AB03"/>
                </a:solidFill>
                <a:effectLst/>
                <a:latin typeface="Sitka Display" pitchFamily="2" charset="0"/>
              </a:rPr>
              <a:t>Synthetic Minority    	Over-sampling Technique Edited Nearest Neighbors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4975" y="4986264"/>
            <a:ext cx="2150683" cy="101447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45586-CA60-1D68-1AEC-11E0E25A4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7F8A1B4-8661-DF49-4B40-AA4CA9F1C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83" y="438721"/>
            <a:ext cx="4865915" cy="2905587"/>
          </a:xfrm>
          <a:prstGeom prst="rect">
            <a:avLst/>
          </a:prstGeom>
        </p:spPr>
      </p:pic>
      <p:pic>
        <p:nvPicPr>
          <p:cNvPr id="8" name="Picture 7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AF1D5754-A2ED-3601-E2FA-DDEE5FF85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317" y="3513692"/>
            <a:ext cx="3651707" cy="283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6429A-6483-6BAC-822C-4EE6418F52C1}"/>
              </a:ext>
            </a:extLst>
          </p:cNvPr>
          <p:cNvSpPr txBox="1"/>
          <p:nvPr/>
        </p:nvSpPr>
        <p:spPr>
          <a:xfrm>
            <a:off x="6541607" y="1797191"/>
            <a:ext cx="5406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campionamento ad approccio misto: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SMOTE: tecnica di oversampling per la generazione sintetica di esempi della classe minoritaria.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ENN: tecnica di undersampling la quale elimina esempi della classe maggioritaria rispetto alla densità della loro distribuzione.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3F5A4-4835-54EA-6262-500300F9A0BE}"/>
              </a:ext>
            </a:extLst>
          </p:cNvPr>
          <p:cNvSpPr txBox="1"/>
          <p:nvPr/>
        </p:nvSpPr>
        <p:spPr>
          <a:xfrm>
            <a:off x="9175427" y="5207019"/>
            <a:ext cx="264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ENN è capace di rimuovere outliers!!!</a:t>
            </a:r>
          </a:p>
        </p:txBody>
      </p:sp>
    </p:spTree>
    <p:extLst>
      <p:ext uri="{BB962C8B-B14F-4D97-AF65-F5344CB8AC3E}">
        <p14:creationId xmlns:p14="http://schemas.microsoft.com/office/powerpoint/2010/main" val="386362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714" y="13958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8935" y="5005963"/>
            <a:ext cx="2879694" cy="81270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E383101-6B80-D1D5-7791-DA58722F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5ECA4327-FA6C-1DC1-DA88-44AAF83B5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519662"/>
            <a:ext cx="5695389" cy="2389669"/>
          </a:xfrm>
          <a:prstGeom prst="rect">
            <a:avLst/>
          </a:prstGeom>
        </p:spPr>
      </p:pic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63E66F4F-0D35-EA51-9EE0-8392A1C2D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95" y="3428994"/>
            <a:ext cx="5608304" cy="2389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3F50C2-BB26-6A05-E73D-46FEFCA3A9BB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60007-3076-0877-326D-357657350922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8D6D8-D9E3-5FAD-41E3-71A829EFC530}"/>
              </a:ext>
            </a:extLst>
          </p:cNvPr>
          <p:cNvSpPr txBox="1"/>
          <p:nvPr/>
        </p:nvSpPr>
        <p:spPr>
          <a:xfrm>
            <a:off x="6688520" y="2944175"/>
            <a:ext cx="4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Anche con lo smote-enn si distingue un buon apprendimento che inizialmente prima dei 2000 esempi necessita di assestarsi, ma con il numero maggiore di esempi si stabilizza per entrambi i modelli.</a:t>
            </a:r>
          </a:p>
        </p:txBody>
      </p:sp>
    </p:spTree>
    <p:extLst>
      <p:ext uri="{BB962C8B-B14F-4D97-AF65-F5344CB8AC3E}">
        <p14:creationId xmlns:p14="http://schemas.microsoft.com/office/powerpoint/2010/main" val="15722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646" y="135976"/>
            <a:ext cx="6008201" cy="712303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SMOTE-ENN: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4069" y="4761897"/>
            <a:ext cx="2645909" cy="1248069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F0D854A-0540-F6C7-BF30-8AD5C2F70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graph showing the number of indicators&#10;&#10;Description automatically generated with medium confidence">
            <a:extLst>
              <a:ext uri="{FF2B5EF4-FFF2-40B4-BE49-F238E27FC236}">
                <a16:creationId xmlns:a16="http://schemas.microsoft.com/office/drawing/2014/main" id="{2AB09783-1F27-305E-0D90-2371602E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9" y="984256"/>
            <a:ext cx="5651301" cy="3578413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363621-B0CE-096D-A800-B5070554E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803" y="1460352"/>
            <a:ext cx="5066523" cy="2057578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FF4E214-AFB9-98A4-9B10-2CF6E82AD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418" y="3877674"/>
            <a:ext cx="5048908" cy="2156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A84299-721E-B262-6D89-C539D1386F7E}"/>
              </a:ext>
            </a:extLst>
          </p:cNvPr>
          <p:cNvSpPr txBox="1"/>
          <p:nvPr/>
        </p:nvSpPr>
        <p:spPr>
          <a:xfrm>
            <a:off x="591948" y="4628209"/>
            <a:ext cx="404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Contesa dura e non facile per noi dato il task meglio il gaussian naive bayes l’azienda potrà avere più certezze di non rimanere a corto di staff.</a:t>
            </a:r>
          </a:p>
        </p:txBody>
      </p:sp>
    </p:spTree>
    <p:extLst>
      <p:ext uri="{BB962C8B-B14F-4D97-AF65-F5344CB8AC3E}">
        <p14:creationId xmlns:p14="http://schemas.microsoft.com/office/powerpoint/2010/main" val="20427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95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370474"/>
            <a:ext cx="2967135" cy="148062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ESEMBLE LEARNING: </a:t>
            </a:r>
            <a:r>
              <a:rPr lang="it-IT" sz="1800" dirty="0">
                <a:solidFill>
                  <a:srgbClr val="D3AB03"/>
                </a:solidFill>
                <a:latin typeface="Sitka Display" pitchFamily="2" charset="0"/>
                <a:cs typeface="Cascadia Code" panose="020B0609020000020004" pitchFamily="49" charset="0"/>
              </a:rPr>
              <a:t>quando l’unione fa la forza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1447" y="4647569"/>
            <a:ext cx="2651153" cy="125054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FC8408C-1D0F-40BA-3C60-67D27D1B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51A90-FB77-14E6-C6D5-05397F728299}"/>
              </a:ext>
            </a:extLst>
          </p:cNvPr>
          <p:cNvSpPr txBox="1"/>
          <p:nvPr/>
        </p:nvSpPr>
        <p:spPr>
          <a:xfrm>
            <a:off x="6405114" y="1851094"/>
            <a:ext cx="5013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3 Modelli messi a confronto ogniuno per una tecnica dell’ensemble learning: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 per il Bagging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 per il Boosting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[albero di decisione + naive bayes + support vector machine] il tutto racchiuso da un meta-learner 	basato	su regressione logistica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per lo stacking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E9DD55CF-ED87-5D70-84CF-09EA9ED0F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56" y="588873"/>
            <a:ext cx="5820111" cy="393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7E8F4-2110-C418-71BD-90833983B4DC}"/>
              </a:ext>
            </a:extLst>
          </p:cNvPr>
          <p:cNvSpPr txBox="1"/>
          <p:nvPr/>
        </p:nvSpPr>
        <p:spPr>
          <a:xfrm>
            <a:off x="707383" y="4861249"/>
            <a:ext cx="334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Tutti con prestazioni eccellenti forse anche troppo qui qualcosa puzza!</a:t>
            </a:r>
          </a:p>
        </p:txBody>
      </p:sp>
    </p:spTree>
    <p:extLst>
      <p:ext uri="{BB962C8B-B14F-4D97-AF65-F5344CB8AC3E}">
        <p14:creationId xmlns:p14="http://schemas.microsoft.com/office/powerpoint/2010/main" val="138127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2164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13" y="219879"/>
            <a:ext cx="8171768" cy="69948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: 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554644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E608F-603A-1ECC-5389-74AE06F5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46" y="1548604"/>
            <a:ext cx="4881439" cy="207282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93A3F63-D4F5-AA2D-58B5-C7F40C74B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92" y="3919727"/>
            <a:ext cx="4881439" cy="207282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ABF500-1C2F-2D00-1040-E943935CF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46" y="3919727"/>
            <a:ext cx="4881439" cy="2072820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0C52403-BDC7-44B7-176E-F02647C80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5C8E5-EC3F-F5FE-42AF-57F303617A4F}"/>
              </a:ext>
            </a:extLst>
          </p:cNvPr>
          <p:cNvSpPr txBox="1"/>
          <p:nvPr/>
        </p:nvSpPr>
        <p:spPr>
          <a:xfrm>
            <a:off x="1043119" y="2183363"/>
            <a:ext cx="417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Random Forest si dichiara il miglior modello di ensemble.</a:t>
            </a:r>
          </a:p>
        </p:txBody>
      </p:sp>
    </p:spTree>
    <p:extLst>
      <p:ext uri="{BB962C8B-B14F-4D97-AF65-F5344CB8AC3E}">
        <p14:creationId xmlns:p14="http://schemas.microsoft.com/office/powerpoint/2010/main" val="4630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179805"/>
            <a:ext cx="9544502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OBIETTIVO &amp; ESPER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IMENTI CONDOTTI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07171" y="4881405"/>
            <a:ext cx="2099705" cy="99042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9D47488-5EB2-611F-6374-2699395F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9A20-C1FE-4A6C-9AF0-3A86DA7F5427}"/>
              </a:ext>
            </a:extLst>
          </p:cNvPr>
          <p:cNvSpPr txBox="1"/>
          <p:nvPr/>
        </p:nvSpPr>
        <p:spPr>
          <a:xfrm>
            <a:off x="187756" y="1672112"/>
            <a:ext cx="5486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Questo progetto ha lo scopo di valutare e mettere in campo le tecniche maggiormente utilizzate in letteratura scientifica per il trattamento dell’imbalance learning.</a:t>
            </a:r>
          </a:p>
          <a:p>
            <a:pPr algn="just"/>
            <a:endParaRPr lang="it-IT" sz="1600" dirty="0">
              <a:solidFill>
                <a:schemeClr val="bg1">
                  <a:lumMod val="85000"/>
                  <a:lumOff val="1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task che si vuole ottenere studiando i dati e applicando le tecniche di apprendimento supervisionato è quello di riuscire a prevedere il licenziamento dei dipendenti in modo da avere uno strumento per la gestione delle risorse umane che eviti alla azienda di finire in situazioni di carenza di personale.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2BD2C-DA2E-C6E6-9B9F-3B7236385C26}"/>
              </a:ext>
            </a:extLst>
          </p:cNvPr>
          <p:cNvSpPr txBox="1"/>
          <p:nvPr/>
        </p:nvSpPr>
        <p:spPr>
          <a:xfrm>
            <a:off x="6688520" y="1500887"/>
            <a:ext cx="506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Le tecniche affrontate nello studio sono:</a:t>
            </a:r>
          </a:p>
          <a:p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sensitive contro cost insensitive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Tecniche di campionamento degli esempi per risolvere lo sbilanciamento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659F-BAF9-9BD9-FDE7-B2DDE6CA118C}"/>
              </a:ext>
            </a:extLst>
          </p:cNvPr>
          <p:cNvSpPr txBox="1"/>
          <p:nvPr/>
        </p:nvSpPr>
        <p:spPr>
          <a:xfrm>
            <a:off x="8586628" y="4088224"/>
            <a:ext cx="339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usati: </a:t>
            </a:r>
          </a:p>
          <a:p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Percettrone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Regressione Logistica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Gaussian Naive Bayes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Stacking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30AD-66F9-CDA5-037A-CF2A21A65AC2}"/>
              </a:ext>
            </a:extLst>
          </p:cNvPr>
          <p:cNvSpPr txBox="1"/>
          <p:nvPr/>
        </p:nvSpPr>
        <p:spPr>
          <a:xfrm>
            <a:off x="6548560" y="3298069"/>
            <a:ext cx="520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Sono stati condotti esperimenti sull’ottimizzazione dei parametri e uso della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281068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3453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624" y="755902"/>
            <a:ext cx="4538124" cy="88025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OTTIMIZZAZIONE DEI MODELLI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56740" y="5036776"/>
            <a:ext cx="2000568" cy="94366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769BD9E-D540-029B-2DA3-D4CADAE79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A8079-4CB7-1999-905B-727BB6BFD9F3}"/>
              </a:ext>
            </a:extLst>
          </p:cNvPr>
          <p:cNvSpPr txBox="1"/>
          <p:nvPr/>
        </p:nvSpPr>
        <p:spPr>
          <a:xfrm>
            <a:off x="6688520" y="2164702"/>
            <a:ext cx="5077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Ricerca degli iper parametri ottimali tramite grid search e randomized search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Rilevamento del miglior numero di fold per effettuare la cross validation durante l’addestramento.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40F6B-1D5A-B4F0-44FC-AD3AEB762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1420326"/>
            <a:ext cx="5459013" cy="543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5A9E2-3B6B-98B6-DF39-A5A95F5FBA21}"/>
              </a:ext>
            </a:extLst>
          </p:cNvPr>
          <p:cNvSpPr txBox="1"/>
          <p:nvPr/>
        </p:nvSpPr>
        <p:spPr>
          <a:xfrm>
            <a:off x="400611" y="1092253"/>
            <a:ext cx="530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Migliori parametri per la Regression Logistica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61071-C15E-0D50-D41E-69EE9AA13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0" y="3406066"/>
            <a:ext cx="5459013" cy="511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710FE-6F31-EAFB-7185-AAA1D493A598}"/>
              </a:ext>
            </a:extLst>
          </p:cNvPr>
          <p:cNvSpPr txBox="1"/>
          <p:nvPr/>
        </p:nvSpPr>
        <p:spPr>
          <a:xfrm>
            <a:off x="426098" y="3139889"/>
            <a:ext cx="5827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Migliori parametri per il Gaussian Naive Bayes</a:t>
            </a:r>
          </a:p>
        </p:txBody>
      </p:sp>
    </p:spTree>
    <p:extLst>
      <p:ext uri="{BB962C8B-B14F-4D97-AF65-F5344CB8AC3E}">
        <p14:creationId xmlns:p14="http://schemas.microsoft.com/office/powerpoint/2010/main" val="37678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543" y="0"/>
            <a:ext cx="6257024" cy="685799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7" name="Picture 6" descr="A robot reaching for a hand&#10;&#10;Description automatically generated">
            <a:extLst>
              <a:ext uri="{FF2B5EF4-FFF2-40B4-BE49-F238E27FC236}">
                <a16:creationId xmlns:a16="http://schemas.microsoft.com/office/drawing/2014/main" id="{D3A11D09-C5EF-B490-92EF-309069C8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14" y="1617166"/>
            <a:ext cx="10700171" cy="4264277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69769CC-D05B-8C20-AFCD-6DCACCE4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4" name="Picture 3" descr="A white and orange text on a gray background&#10;&#10;Description automatically generated">
            <a:extLst>
              <a:ext uri="{FF2B5EF4-FFF2-40B4-BE49-F238E27FC236}">
                <a16:creationId xmlns:a16="http://schemas.microsoft.com/office/drawing/2014/main" id="{1CB5BC4E-AD46-59B2-C618-690EC594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979" y="5922459"/>
            <a:ext cx="2217040" cy="365124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F1D4B9-3EF2-1E7E-AB93-237FCA67C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98" y="4789912"/>
            <a:ext cx="5011245" cy="1040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D2CFE-894E-50F7-FCF9-4EBE8DDF66C1}"/>
              </a:ext>
            </a:extLst>
          </p:cNvPr>
          <p:cNvSpPr txBox="1"/>
          <p:nvPr/>
        </p:nvSpPr>
        <p:spPr>
          <a:xfrm>
            <a:off x="842717" y="327483"/>
            <a:ext cx="1033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Non il possesso della conoscenza, 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della verità irrefutabile, fa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l’uomo di scienza, ma la ricerca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cr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itica, persistente e irrequieta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della verità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9AC1982-1FC7-4E08-118B-6922E4C99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382" y="1576150"/>
            <a:ext cx="3629608" cy="1619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C65EC-5F08-3168-490C-2356112EB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5382" y="3090212"/>
            <a:ext cx="1191987" cy="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730" y="1292504"/>
            <a:ext cx="4538124" cy="83108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IL DATASET E IL SUO SBILANCIAMENTO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8211" y="5230340"/>
            <a:ext cx="1726189" cy="77039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F6DA05FC-AB35-4733-BF7F-8BA09DC03E9A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F579D20A-0526-6F8D-152E-F98236FCF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7" name="Picture 6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9E6D74AC-E226-D614-61C5-4AA1090AE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02" y="3593487"/>
            <a:ext cx="3159198" cy="2863297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BE84074-D0B5-2AFF-F6F1-7ECE98037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1" y="246124"/>
            <a:ext cx="4954281" cy="298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C453E-5EFD-F4EC-0DD4-E599B085FB16}"/>
              </a:ext>
            </a:extLst>
          </p:cNvPr>
          <p:cNvSpPr txBox="1"/>
          <p:nvPr/>
        </p:nvSpPr>
        <p:spPr>
          <a:xfrm>
            <a:off x="6367730" y="2295133"/>
            <a:ext cx="55423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discrete: numero progetti, ore medie mensili, tempo speso in azienda, incidenti sul lavoro, promozione negli ultimi 5 anni e richiesta di licenziamento.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continue: livello di soddisfacimento e ultima valutazione.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categoriche: salario e dipartimento.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10 feature 9 di input e 1 di output</a:t>
            </a:r>
          </a:p>
        </p:txBody>
      </p:sp>
    </p:spTree>
    <p:extLst>
      <p:ext uri="{BB962C8B-B14F-4D97-AF65-F5344CB8AC3E}">
        <p14:creationId xmlns:p14="http://schemas.microsoft.com/office/powerpoint/2010/main" val="33160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67139"/>
            <a:ext cx="9339229" cy="658127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CLEANING &amp; DATA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PREPROCESSING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44122" y="5045170"/>
            <a:ext cx="2025803" cy="95556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BA10DA1-98B8-9C41-C02A-067773BB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D7BE3-D139-9E97-C77C-C38432AA6E5C}"/>
              </a:ext>
            </a:extLst>
          </p:cNvPr>
          <p:cNvSpPr txBox="1"/>
          <p:nvPr/>
        </p:nvSpPr>
        <p:spPr>
          <a:xfrm>
            <a:off x="6339310" y="1020488"/>
            <a:ext cx="5640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Controllo integrità dei dati ed eliminazione di quelli non conformi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Studio delle distribuzioni delle features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Accorpamento dei valori multipli che indicassero la stessa categoria</a:t>
            </a:r>
          </a:p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Rimozione degli outliers con il metodo IRQ intervallo inter-quartile.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One Hot Encoding sulle features dipartimento e salario</a:t>
            </a:r>
          </a:p>
          <a:p>
            <a:pPr algn="r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Standardizzazione delle features 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di input prima dell’addestramento</a:t>
            </a:r>
          </a:p>
        </p:txBody>
      </p:sp>
      <p:pic>
        <p:nvPicPr>
          <p:cNvPr id="8" name="Picture 7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E8F7995F-84B6-42CB-8ED0-863F05759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" y="1253307"/>
            <a:ext cx="5897367" cy="44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23" y="329483"/>
            <a:ext cx="8081898" cy="70680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Statistiche &amp;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Distribuzioni 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56827" y="5137975"/>
            <a:ext cx="1729627" cy="81586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72EA369-B47E-0FEE-759C-E4041F1D0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box&#10;&#10;Description automatically generated">
            <a:extLst>
              <a:ext uri="{FF2B5EF4-FFF2-40B4-BE49-F238E27FC236}">
                <a16:creationId xmlns:a16="http://schemas.microsoft.com/office/drawing/2014/main" id="{9E5D215F-9215-22AF-9E24-1EB8259A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47" y="1647351"/>
            <a:ext cx="3444421" cy="2975315"/>
          </a:xfrm>
          <a:prstGeom prst="rect">
            <a:avLst/>
          </a:prstGeom>
        </p:spPr>
      </p:pic>
      <p:pic>
        <p:nvPicPr>
          <p:cNvPr id="8" name="Picture 7" descr="A graph of a box&#10;&#10;Description automatically generated">
            <a:extLst>
              <a:ext uri="{FF2B5EF4-FFF2-40B4-BE49-F238E27FC236}">
                <a16:creationId xmlns:a16="http://schemas.microsoft.com/office/drawing/2014/main" id="{F59D09AA-02A3-7548-5C28-B958865D9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789" y="1647351"/>
            <a:ext cx="3444421" cy="2975315"/>
          </a:xfrm>
          <a:prstGeom prst="rect">
            <a:avLst/>
          </a:prstGeom>
        </p:spPr>
      </p:pic>
      <p:pic>
        <p:nvPicPr>
          <p:cNvPr id="10" name="Picture 9" descr="A graph of a box with a blue rectangle&#10;&#10;Description automatically generated">
            <a:extLst>
              <a:ext uri="{FF2B5EF4-FFF2-40B4-BE49-F238E27FC236}">
                <a16:creationId xmlns:a16="http://schemas.microsoft.com/office/drawing/2014/main" id="{BA0CAA39-D8BA-0669-7135-2635D2BE6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308" y="1647353"/>
            <a:ext cx="3444421" cy="2975315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2F4D5498-A33D-2456-5F7E-1F5C43AD0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07" y="4741053"/>
            <a:ext cx="2743199" cy="1242168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4AFC4D66-4D2C-2705-D00D-33CDA2B5E8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59" y="4737243"/>
            <a:ext cx="2583403" cy="124978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63C13-70DB-E1E3-A341-A6FCD9B74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126" y="4758567"/>
            <a:ext cx="2583404" cy="1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567" y="295853"/>
            <a:ext cx="4538124" cy="1294109"/>
          </a:xfrm>
        </p:spPr>
        <p:txBody>
          <a:bodyPr rtlCol="0" anchor="b">
            <a:noAutofit/>
          </a:bodyPr>
          <a:lstStyle/>
          <a:p>
            <a:pPr algn="l"/>
            <a:r>
              <a:rPr lang="it-IT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CORRELAZIONI TRA I DATI &amp; FEATURES DISCRETE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8489" y="5045662"/>
            <a:ext cx="1962893" cy="92589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9B2F38E-7C52-4CAC-3CF4-DE4514CC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4101243-8DB6-0810-B270-BE89BDA2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365" y="1610955"/>
            <a:ext cx="5202723" cy="4282707"/>
          </a:xfrm>
          <a:prstGeom prst="rect">
            <a:avLst/>
          </a:prstGeom>
        </p:spPr>
      </p:pic>
      <p:pic>
        <p:nvPicPr>
          <p:cNvPr id="10" name="Picture 9" descr="A group of graphs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8912A10-1BE2-DA54-57C3-6E259DB46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2" y="302255"/>
            <a:ext cx="6332100" cy="56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46" y="353399"/>
            <a:ext cx="9591156" cy="684311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1507" y="4651373"/>
            <a:ext cx="2691034" cy="1269355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858BCA4-2280-7A29-A50D-8DDCA992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49ABA9-3368-AB0A-D9F9-7A9E44FF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24" y="4030323"/>
            <a:ext cx="4689269" cy="194962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0791517-B9D6-1284-B166-C9918B10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55" y="4030323"/>
            <a:ext cx="4689269" cy="192676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2C10AC3-A247-FED1-8E19-D83F4538A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09" y="1739402"/>
            <a:ext cx="4689268" cy="19242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E9D3DFD-4615-E8DB-7A3F-E72A6BA6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54" y="1739402"/>
            <a:ext cx="4689269" cy="1926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C74CE3-9C53-80FC-F6C5-E478E1EA807C}"/>
              </a:ext>
            </a:extLst>
          </p:cNvPr>
          <p:cNvSpPr txBox="1"/>
          <p:nvPr/>
        </p:nvSpPr>
        <p:spPr>
          <a:xfrm>
            <a:off x="2526730" y="1111142"/>
            <a:ext cx="62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 </a:t>
            </a: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VS Percettrone</a:t>
            </a:r>
          </a:p>
        </p:txBody>
      </p:sp>
    </p:spTree>
    <p:extLst>
      <p:ext uri="{BB962C8B-B14F-4D97-AF65-F5344CB8AC3E}">
        <p14:creationId xmlns:p14="http://schemas.microsoft.com/office/powerpoint/2010/main" val="7365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2244" y="4833257"/>
            <a:ext cx="2289560" cy="107998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F400C4-15BE-73E9-6A50-5C484368725F}"/>
              </a:ext>
            </a:extLst>
          </p:cNvPr>
          <p:cNvSpPr txBox="1">
            <a:spLocks/>
          </p:cNvSpPr>
          <p:nvPr/>
        </p:nvSpPr>
        <p:spPr>
          <a:xfrm>
            <a:off x="1461446" y="353399"/>
            <a:ext cx="9591156" cy="684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400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  <a:endParaRPr lang="it-IT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70A00979-A8CA-B9E2-3684-F402BE8F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0" y="1398062"/>
            <a:ext cx="4885484" cy="3118273"/>
          </a:xfrm>
          <a:prstGeom prst="rect">
            <a:avLst/>
          </a:prstGeom>
        </p:spPr>
      </p:pic>
      <p:pic>
        <p:nvPicPr>
          <p:cNvPr id="8" name="Picture 7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21CD4E2-4428-638B-AED7-667784DC1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17" y="1403425"/>
            <a:ext cx="4911853" cy="3135104"/>
          </a:xfrm>
          <a:prstGeom prst="rect">
            <a:avLst/>
          </a:prstGeom>
        </p:spPr>
      </p:pic>
      <p:pic>
        <p:nvPicPr>
          <p:cNvPr id="9" name="Picture 8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26281CD-0163-8D3C-894C-78A6178B6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71787-B732-FF20-0962-AB935E2DE7F1}"/>
              </a:ext>
            </a:extLst>
          </p:cNvPr>
          <p:cNvSpPr txBox="1"/>
          <p:nvPr/>
        </p:nvSpPr>
        <p:spPr>
          <a:xfrm>
            <a:off x="861031" y="4711527"/>
            <a:ext cx="3974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Nel complesso le performance migliorano in particolare si nota una miglioramento del recall sulla classe di nostro interesse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9D388-BD5C-2830-7AF4-3AA0DBA11420}"/>
              </a:ext>
            </a:extLst>
          </p:cNvPr>
          <p:cNvSpPr txBox="1"/>
          <p:nvPr/>
        </p:nvSpPr>
        <p:spPr>
          <a:xfrm>
            <a:off x="7920256" y="4711526"/>
            <a:ext cx="3734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Sia con il cost insensitive che con il cost sensitive lo stochastic gradient descent risulta essere il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1344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510" y="681297"/>
            <a:ext cx="37550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UNDER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194" y="4933491"/>
            <a:ext cx="2057355" cy="97045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04/09/2023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with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DFF9EB9-2102-A53C-1460-D368B316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5" y="760328"/>
            <a:ext cx="4928185" cy="2668672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E7E2D80-E1EF-4A67-6B7A-4BB6813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97" y="3579243"/>
            <a:ext cx="3713435" cy="2708496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C1F043BD-BA0E-23B3-8ACB-80C36DF43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E36D-195D-EDAD-5C43-013E6DB4EF82}"/>
              </a:ext>
            </a:extLst>
          </p:cNvPr>
          <p:cNvSpPr txBox="1"/>
          <p:nvPr/>
        </p:nvSpPr>
        <p:spPr>
          <a:xfrm>
            <a:off x="6614917" y="2247705"/>
            <a:ext cx="5040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Tra le tecniche di campionamento per lo studio è stato usato il RUS che ha permesso di bilanciare perfettamente le 2 classi.</a:t>
            </a:r>
          </a:p>
          <a:p>
            <a:pPr algn="just"/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 sono stati la regressione logistica contro il gaussian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39A5-06F2-3B4A-AC06-FDCA56899F5D}"/>
              </a:ext>
            </a:extLst>
          </p:cNvPr>
          <p:cNvSpPr txBox="1"/>
          <p:nvPr/>
        </p:nvSpPr>
        <p:spPr>
          <a:xfrm>
            <a:off x="8304245" y="4665306"/>
            <a:ext cx="335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RUS lavora andando a rimuovere casualmente esempi appartenenti alla classe maggioritaria.</a:t>
            </a:r>
          </a:p>
        </p:txBody>
      </p:sp>
    </p:spTree>
    <p:extLst>
      <p:ext uri="{BB962C8B-B14F-4D97-AF65-F5344CB8AC3E}">
        <p14:creationId xmlns:p14="http://schemas.microsoft.com/office/powerpoint/2010/main" val="1369693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{5ADCD483-64F6-46AF-BF2D-02BC9465EEB6}tf55705232_win32</Template>
  <TotalTime>591</TotalTime>
  <Words>1018</Words>
  <Application>Microsoft Office PowerPoint</Application>
  <PresentationFormat>Widescreen</PresentationFormat>
  <Paragraphs>190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Blackadder ITC</vt:lpstr>
      <vt:lpstr>Calibri</vt:lpstr>
      <vt:lpstr>Cascadia Code</vt:lpstr>
      <vt:lpstr>Goudy Old Style</vt:lpstr>
      <vt:lpstr>Sitka Display</vt:lpstr>
      <vt:lpstr>Wingdings</vt:lpstr>
      <vt:lpstr>Wingdings 2</vt:lpstr>
      <vt:lpstr>SlateVTI</vt:lpstr>
      <vt:lpstr>Titolo Lorem Ipsum</vt:lpstr>
      <vt:lpstr>OBIETTIVO &amp; ESPERIMENTI CONDOTTI</vt:lpstr>
      <vt:lpstr>IL DATASET E IL SUO SBILANCIAMENTO</vt:lpstr>
      <vt:lpstr>DATA CLEANING &amp; DATA PREPROCESSING</vt:lpstr>
      <vt:lpstr>Statistiche &amp; Distribuzioni </vt:lpstr>
      <vt:lpstr>CORRELAZIONI TRA I DATI &amp; FEATURES DISCRETE</vt:lpstr>
      <vt:lpstr>COST SENSITIVE VS COST INSENITIVE</vt:lpstr>
      <vt:lpstr>PowerPoint Presentation</vt:lpstr>
      <vt:lpstr>RANDOM UNDER SAMPLING</vt:lpstr>
      <vt:lpstr>RUS: CURVE DI APPRENDIMENTO</vt:lpstr>
      <vt:lpstr>RUS: RISULTATI</vt:lpstr>
      <vt:lpstr>ADASYN: ADAPTIVE SYNTETHIC SAMPLING</vt:lpstr>
      <vt:lpstr>ADASYN: CURVE DI APPRENDIMENTO</vt:lpstr>
      <vt:lpstr>ADASYN: RISULTATI</vt:lpstr>
      <vt:lpstr>SMOTE-ENN:Synthetic Minority     Over-sampling Technique Edited Nearest Neighbors</vt:lpstr>
      <vt:lpstr>SMOTE-ENN: CURVE DI APPRENDIMENTO</vt:lpstr>
      <vt:lpstr>SMOTE-ENN: RISULTATI</vt:lpstr>
      <vt:lpstr>ESEMBLE LEARNING: quando l’unione fa la forza</vt:lpstr>
      <vt:lpstr>ENSEMBLE LEARNING: RISULTATI</vt:lpstr>
      <vt:lpstr>OTTIMIZZAZIONE DEI MODELLI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Diego Miccoli</dc:creator>
  <cp:lastModifiedBy>Diego Miccoli</cp:lastModifiedBy>
  <cp:revision>38</cp:revision>
  <dcterms:created xsi:type="dcterms:W3CDTF">2023-09-02T21:25:31Z</dcterms:created>
  <dcterms:modified xsi:type="dcterms:W3CDTF">2023-09-04T18:27:01Z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