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78" r:id="rId5"/>
    <p:sldId id="298" r:id="rId6"/>
    <p:sldId id="281" r:id="rId7"/>
    <p:sldId id="288" r:id="rId8"/>
    <p:sldId id="283" r:id="rId9"/>
    <p:sldId id="300" r:id="rId10"/>
    <p:sldId id="299" r:id="rId11"/>
    <p:sldId id="287" r:id="rId12"/>
    <p:sldId id="286" r:id="rId13"/>
    <p:sldId id="285" r:id="rId14"/>
    <p:sldId id="282" r:id="rId15"/>
    <p:sldId id="284" r:id="rId16"/>
    <p:sldId id="289" r:id="rId17"/>
    <p:sldId id="290" r:id="rId18"/>
    <p:sldId id="291" r:id="rId19"/>
    <p:sldId id="295" r:id="rId20"/>
    <p:sldId id="297" r:id="rId21"/>
    <p:sldId id="294" r:id="rId22"/>
    <p:sldId id="293" r:id="rId23"/>
    <p:sldId id="292" r:id="rId24"/>
    <p:sldId id="296" r:id="rId2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AB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it-IT"/>
              <a:t>UniBa dipartimento di informatica 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6EC6-B3D5-463C-81D6-CFCB32E6316D}" type="datetime1">
              <a:rPr lang="it-IT" smtClean="0"/>
              <a:t>03/09/2023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3BC0E-9824-4C89-AFF3-76AD45D5EAD2}" type="slidenum">
              <a:rPr lang="it-IT" smtClean="0"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557881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C3BD83F-4E98-4492-9EEF-7E22B46C52B7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6B7D2CE-CE49-514E-F8E9-08FE5357389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1819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CFBA072-6091-BCAB-C716-4B3B3EF45A8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862710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1F5500C-0628-2134-9776-A81F9A32C19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68763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399FD5-3E5E-EAAF-E86A-5E1C228DBFD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945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103499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41932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04017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911062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74434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4932243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191996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6601789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32616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2802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682ED4-E986-0EC7-82EF-9B817CCB7E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204803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C0A88E3-EB73-B072-3047-2D5AB583C7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92752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29450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95054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FF1453A-8E0A-F79D-1509-853C1BE8504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37375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93C49E-89F3-DC2F-F219-9DFAB1BC08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93003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EEA9543-1955-7CA9-89E4-F82424CAAD0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rtl="0"/>
            <a:r>
              <a:rPr lang="it-IT" noProof="0"/>
              <a:t>UniBa dipartimento di informatica </a:t>
            </a:r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26882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48488A-4F48-47E0-8260-7D41BE6FA410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3C4794-128B-4C0F-A4A7-AA8BE03E2FA9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03ED1E-7018-4DA6-8134-83156A27BB10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337AEC-A7EA-4682-AFCF-5F27F47858F3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  <p:sp>
        <p:nvSpPr>
          <p:cNvPr id="11" name="Casella di tes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sella di tes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it-IT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7D96A8-8287-4D86-94B7-4B8917520367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7" name="Segnaposto tes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8" name="Segnaposto tes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0" name="Segnaposto testo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1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12" name="Segnaposto tes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69EE22-9270-48A6-AFD0-E535A94FE8E0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a 3 im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magin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magin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o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19" name="Segnaposto tes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Segnaposto immagin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1" name="Segnaposto testo 3"/>
          <p:cNvSpPr>
            <a:spLocks noGrp="1"/>
          </p:cNvSpPr>
          <p:nvPr>
            <p:ph type="body" sz="half" idx="18" hasCustomPrompt="1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2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3" name="Segnaposto immagin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4" name="Segnaposto tes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Segnaposto tes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26" name="Segnaposto immagin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27" name="Segnaposto tes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07C866-0730-46A6-BB84-9179799DF62A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92212A-5A91-4B75-9DE0-88668A603883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25C23-2866-4ADA-8F2F-B4AD19F29B5F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824D65-0630-4173-B0ED-465456127AA4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magin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 dirty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6CA28E9-762F-4647-BD97-F1D5BB551A5F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97553-0891-4141-8A2F-CABA328D53DC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41CA6A7-31ED-46FD-93E2-0C054543503A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06D2B0-4130-4963-AD98-6B1613213BEB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pPr rtl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it-IT" noProof="0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it-IT" noProof="0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269901F-A34B-4352-8E4D-BBCD6CEF0AA4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it-IT" noProof="0" dirty="0"/>
              <a:t>Fare clic per modificare gli stili del testo dello schema</a:t>
            </a:r>
          </a:p>
          <a:p>
            <a:pPr lvl="1" rtl="0"/>
            <a:r>
              <a:rPr lang="it-IT" noProof="0" dirty="0"/>
              <a:t>Secondo livello</a:t>
            </a:r>
          </a:p>
          <a:p>
            <a:pPr lvl="2" rtl="0"/>
            <a:r>
              <a:rPr lang="it-IT" noProof="0" dirty="0"/>
              <a:t>Terzo livello</a:t>
            </a:r>
          </a:p>
          <a:p>
            <a:pPr lvl="3" rtl="0"/>
            <a:r>
              <a:rPr lang="it-IT" noProof="0" dirty="0"/>
              <a:t>Quarto livello</a:t>
            </a:r>
          </a:p>
          <a:p>
            <a:pPr lvl="4" rtl="0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B46ECF3-FDF4-4B28-B17D-8C5F232B4BD1}" type="datetime1">
              <a:rPr lang="it-IT" noProof="0" smtClean="0"/>
              <a:t>03/09/2023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r>
              <a:rPr lang="it-IT" noProof="0"/>
              <a:t>DIEGO MICCOLI</a:t>
            </a:r>
            <a:endParaRPr lang="it-IT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it-IT" noProof="0" smtClean="0"/>
              <a:t>‹#›</a:t>
            </a:fld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0.jpe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0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jpe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0.jpe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9.png"/><Relationship Id="rId4" Type="http://schemas.openxmlformats.org/officeDocument/2006/relationships/image" Target="../media/image54.jpeg"/><Relationship Id="rId9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9.png"/><Relationship Id="rId10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0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Figura a mano libera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 rtlCol="0">
            <a:normAutofit/>
          </a:bodyPr>
          <a:lstStyle/>
          <a:p>
            <a:pPr algn="l"/>
            <a:r>
              <a:rPr lang="it-IT" sz="4000" dirty="0"/>
              <a:t>Titolo </a:t>
            </a:r>
            <a:r>
              <a:rPr lang="it-IT" sz="4000" dirty="0" err="1"/>
              <a:t>Lorem</a:t>
            </a:r>
            <a:r>
              <a:rPr lang="it-IT" sz="4000" dirty="0"/>
              <a:t> </a:t>
            </a:r>
            <a:r>
              <a:rPr lang="it-IT" sz="4000" dirty="0" err="1"/>
              <a:t>Ipsum</a:t>
            </a:r>
            <a:endParaRPr lang="it-IT" sz="40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it-IT" sz="2300" dirty="0" err="1"/>
              <a:t>Sit</a:t>
            </a:r>
            <a:r>
              <a:rPr lang="it-IT" sz="2300" dirty="0"/>
              <a:t> </a:t>
            </a:r>
            <a:r>
              <a:rPr lang="it-IT" sz="2300" dirty="0" err="1"/>
              <a:t>Dolor</a:t>
            </a:r>
            <a:r>
              <a:rPr lang="it-IT" sz="2300" dirty="0"/>
              <a:t> </a:t>
            </a:r>
            <a:r>
              <a:rPr lang="it-IT" sz="2300" dirty="0" err="1"/>
              <a:t>Amet</a:t>
            </a:r>
            <a:endParaRPr lang="it-IT" sz="2300" dirty="0"/>
          </a:p>
        </p:txBody>
      </p:sp>
      <p:pic>
        <p:nvPicPr>
          <p:cNvPr id="6" name="Picture 5" descr="A yellow head with lines and text&#10;&#10;Description automatically generated with medium confidence">
            <a:extLst>
              <a:ext uri="{FF2B5EF4-FFF2-40B4-BE49-F238E27FC236}">
                <a16:creationId xmlns:a16="http://schemas.microsoft.com/office/drawing/2014/main" id="{B1636608-5B9A-45C9-35B7-5A4FE7E1BF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2997" y="2612629"/>
            <a:ext cx="3700068" cy="34688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E45A258-FBC3-576D-ACD3-C6E637103389}"/>
              </a:ext>
            </a:extLst>
          </p:cNvPr>
          <p:cNvGrpSpPr/>
          <p:nvPr/>
        </p:nvGrpSpPr>
        <p:grpSpPr>
          <a:xfrm>
            <a:off x="-13591" y="9834"/>
            <a:ext cx="12219182" cy="6857990"/>
            <a:chOff x="-27181" y="7196"/>
            <a:chExt cx="12219182" cy="6857990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F8A1C807-B9AD-4C9B-BF9F-60F034289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0" y="7196"/>
              <a:ext cx="12192001" cy="6857990"/>
            </a:xfrm>
            <a:prstGeom prst="rect">
              <a:avLst/>
            </a:prstGeom>
          </p:spPr>
        </p:pic>
        <p:pic>
          <p:nvPicPr>
            <p:cNvPr id="13" name="Picture 12" descr="A robot with a hand on his chin&#10;&#10;Description automatically generated">
              <a:extLst>
                <a:ext uri="{FF2B5EF4-FFF2-40B4-BE49-F238E27FC236}">
                  <a16:creationId xmlns:a16="http://schemas.microsoft.com/office/drawing/2014/main" id="{BE615C88-77F9-9F56-0013-9DBE77EDC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27181" y="2682157"/>
              <a:ext cx="12192000" cy="3157988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ED1E9A3-81A2-C4A1-BA48-3F91B21ECAB3}"/>
              </a:ext>
            </a:extLst>
          </p:cNvPr>
          <p:cNvSpPr txBox="1"/>
          <p:nvPr/>
        </p:nvSpPr>
        <p:spPr>
          <a:xfrm>
            <a:off x="1235156" y="856815"/>
            <a:ext cx="96945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IMBALANCE LEARNING: 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WHEN THE</a:t>
            </a:r>
          </a:p>
          <a:p>
            <a:pPr algn="ctr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MACHINE LEARNS IN THE HARD WAY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516135-FEF5-8C3A-47BA-D54521A7AB88}"/>
              </a:ext>
            </a:extLst>
          </p:cNvPr>
          <p:cNvSpPr txBox="1"/>
          <p:nvPr/>
        </p:nvSpPr>
        <p:spPr>
          <a:xfrm>
            <a:off x="3640762" y="5899167"/>
            <a:ext cx="4883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Progetto Icon sviluppato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da</a:t>
            </a:r>
          </a:p>
          <a:p>
            <a:pPr algn="ctr"/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 matricola 738735</a:t>
            </a:r>
          </a:p>
        </p:txBody>
      </p:sp>
      <p:pic>
        <p:nvPicPr>
          <p:cNvPr id="23" name="Picture 22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0A2D97AD-1CBB-CE22-7E08-2A678C1D01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14616" y="58358"/>
            <a:ext cx="1366217" cy="134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4510" y="681297"/>
            <a:ext cx="37550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UNDER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44194" y="4933491"/>
            <a:ext cx="2057355" cy="97045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with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4DFF9EB9-2102-A53C-1460-D368B3163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75" y="760328"/>
            <a:ext cx="4928185" cy="2668672"/>
          </a:xfrm>
          <a:prstGeom prst="rect">
            <a:avLst/>
          </a:prstGeom>
        </p:spPr>
      </p:pic>
      <p:pic>
        <p:nvPicPr>
          <p:cNvPr id="7" name="Picture 6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0E7E2D80-E1EF-4A67-6B7A-4BB68136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397" y="3579243"/>
            <a:ext cx="3713435" cy="2708496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C1F043BD-BA0E-23B3-8ACB-80C36DF436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DDE36D-195D-EDAD-5C43-013E6DB4EF82}"/>
              </a:ext>
            </a:extLst>
          </p:cNvPr>
          <p:cNvSpPr txBox="1"/>
          <p:nvPr/>
        </p:nvSpPr>
        <p:spPr>
          <a:xfrm>
            <a:off x="6614917" y="2247705"/>
            <a:ext cx="504006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Tra le tecniche di campionamento per lo studio è stato usato il RUS che ha permesso di bilanciare perfettamente le 2 classi.</a:t>
            </a:r>
          </a:p>
          <a:p>
            <a:pPr algn="just"/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 sono stati la regressione logistica contro il gaussian naive bayes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839A5-06F2-3B4A-AC06-FDCA56899F5D}"/>
              </a:ext>
            </a:extLst>
          </p:cNvPr>
          <p:cNvSpPr txBox="1"/>
          <p:nvPr/>
        </p:nvSpPr>
        <p:spPr>
          <a:xfrm>
            <a:off x="8304245" y="4665306"/>
            <a:ext cx="335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RUS lavora andando a rimuovere casualmente esempi appartenenti alla classe maggioritaria.</a:t>
            </a:r>
          </a:p>
        </p:txBody>
      </p:sp>
    </p:spTree>
    <p:extLst>
      <p:ext uri="{BB962C8B-B14F-4D97-AF65-F5344CB8AC3E}">
        <p14:creationId xmlns:p14="http://schemas.microsoft.com/office/powerpoint/2010/main" val="1369693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390" y="1457907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RUS: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77791" y="5206483"/>
            <a:ext cx="2901730" cy="65835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showing a line&#10;&#10;Description automatically generated">
            <a:extLst>
              <a:ext uri="{FF2B5EF4-FFF2-40B4-BE49-F238E27FC236}">
                <a16:creationId xmlns:a16="http://schemas.microsoft.com/office/drawing/2014/main" id="{367C8002-911B-4647-FF44-8E85DE12C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366" y="475862"/>
            <a:ext cx="5440607" cy="24024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BF946-108C-D4F9-6FEE-DC52A38E111F}"/>
              </a:ext>
            </a:extLst>
          </p:cNvPr>
          <p:cNvSpPr txBox="1"/>
          <p:nvPr/>
        </p:nvSpPr>
        <p:spPr>
          <a:xfrm>
            <a:off x="803853" y="197846"/>
            <a:ext cx="4649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 gaussian naive bayes</a:t>
            </a:r>
          </a:p>
        </p:txBody>
      </p:sp>
      <p:pic>
        <p:nvPicPr>
          <p:cNvPr id="8" name="Picture 7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AC41597A-70FD-D712-2183-1A9A7BF4F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366" y="3429000"/>
            <a:ext cx="5440609" cy="26102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D6E3F6-D530-6F62-E2CF-6FBD43E73765}"/>
              </a:ext>
            </a:extLst>
          </p:cNvPr>
          <p:cNvSpPr txBox="1"/>
          <p:nvPr/>
        </p:nvSpPr>
        <p:spPr>
          <a:xfrm>
            <a:off x="803853" y="3156332"/>
            <a:ext cx="4884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della regressione logistica</a:t>
            </a:r>
          </a:p>
        </p:txBody>
      </p:sp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AE4AB-6C6D-7A35-9BCE-CDFBBA252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0C28FD-E79C-90B0-90DE-C47D0C983C04}"/>
              </a:ext>
            </a:extLst>
          </p:cNvPr>
          <p:cNvSpPr txBox="1"/>
          <p:nvPr/>
        </p:nvSpPr>
        <p:spPr>
          <a:xfrm>
            <a:off x="6704941" y="3310220"/>
            <a:ext cx="4928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Durante l’addestramento e dai grafici si evince come il gaussian naive bayes abbia avuto meno difficolta di apprendimento rispetto alla regressione logistica. </a:t>
            </a:r>
          </a:p>
        </p:txBody>
      </p:sp>
    </p:spTree>
    <p:extLst>
      <p:ext uri="{BB962C8B-B14F-4D97-AF65-F5344CB8AC3E}">
        <p14:creationId xmlns:p14="http://schemas.microsoft.com/office/powerpoint/2010/main" val="17762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0639" y="100983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RUS: RI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357276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5E0F2642-69AA-1FC8-AF0B-E4A292E2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660" y="1082592"/>
            <a:ext cx="5702315" cy="369410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0084EB-E92E-545B-7004-20BF5103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470" y="1433697"/>
            <a:ext cx="5102869" cy="2184281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CA73DCF-0176-7E14-17AD-6863E31D7B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471" y="3874003"/>
            <a:ext cx="5102869" cy="2118544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E298BD3D-5444-5E44-1DB0-D93E8E9CE5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3720FE-039D-9BFC-5BA4-24BD94FBE851}"/>
              </a:ext>
            </a:extLst>
          </p:cNvPr>
          <p:cNvSpPr txBox="1"/>
          <p:nvPr/>
        </p:nvSpPr>
        <p:spPr>
          <a:xfrm>
            <a:off x="668768" y="4986344"/>
            <a:ext cx="4033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Gaussian naive bayes accentando il rischio di allarmismo!</a:t>
            </a:r>
          </a:p>
        </p:txBody>
      </p:sp>
    </p:spTree>
    <p:extLst>
      <p:ext uri="{BB962C8B-B14F-4D97-AF65-F5344CB8AC3E}">
        <p14:creationId xmlns:p14="http://schemas.microsoft.com/office/powerpoint/2010/main" val="22980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515651"/>
            <a:ext cx="4754484" cy="1056206"/>
          </a:xfrm>
        </p:spPr>
        <p:txBody>
          <a:bodyPr rtlCol="0" anchor="b">
            <a:noAutofit/>
          </a:bodyPr>
          <a:lstStyle/>
          <a:p>
            <a:pPr algn="l"/>
            <a:r>
              <a:rPr lang="it-IT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ADAPTIVE SYNTETHIC SAMPLING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53467" y="4972316"/>
            <a:ext cx="2239159" cy="1056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CE2C5A7-0EA1-AFE5-911D-E4826A8BB0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pie chart with numbers and a few words&#10;&#10;Description automatically generated">
            <a:extLst>
              <a:ext uri="{FF2B5EF4-FFF2-40B4-BE49-F238E27FC236}">
                <a16:creationId xmlns:a16="http://schemas.microsoft.com/office/drawing/2014/main" id="{DBE91066-5DBE-5905-0C8C-6BA623319D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3233" y="3429000"/>
            <a:ext cx="3574059" cy="2936861"/>
          </a:xfrm>
          <a:prstGeom prst="rect">
            <a:avLst/>
          </a:prstGeom>
        </p:spPr>
      </p:pic>
      <p:pic>
        <p:nvPicPr>
          <p:cNvPr id="10" name="Picture 9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707AC82-41A0-65B5-ED09-60DD3B8E98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258" y="500591"/>
            <a:ext cx="5027632" cy="27557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E17CE71-1019-7545-67B9-A96E958BC26B}"/>
              </a:ext>
            </a:extLst>
          </p:cNvPr>
          <p:cNvSpPr txBox="1"/>
          <p:nvPr/>
        </p:nvSpPr>
        <p:spPr>
          <a:xfrm>
            <a:off x="6920785" y="4323156"/>
            <a:ext cx="48948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oversampling con la quale si aumentano gli esempi della classe minoritaria per risolvere lo sbilanciamento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560B03-9665-4E44-CC98-9014C5C0AAB1}"/>
              </a:ext>
            </a:extLst>
          </p:cNvPr>
          <p:cNvSpPr txBox="1"/>
          <p:nvPr/>
        </p:nvSpPr>
        <p:spPr>
          <a:xfrm>
            <a:off x="6456254" y="1950069"/>
            <a:ext cx="55708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a confronto: regressione logistica e gaussian naive bayes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8A103-F980-8B04-8FA7-1F614202460E}"/>
              </a:ext>
            </a:extLst>
          </p:cNvPr>
          <p:cNvSpPr txBox="1"/>
          <p:nvPr/>
        </p:nvSpPr>
        <p:spPr>
          <a:xfrm>
            <a:off x="6456254" y="2793618"/>
            <a:ext cx="53593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Questa tecnica va a generare degli esempi sintetici. Questa è la principale differenza tra under sampling e over sampling mentre il primo perde informazione rimuovendo esempi, l’altro introduce informazione poco valida con esempi fittizi.</a:t>
            </a:r>
          </a:p>
        </p:txBody>
      </p:sp>
    </p:spTree>
    <p:extLst>
      <p:ext uri="{BB962C8B-B14F-4D97-AF65-F5344CB8AC3E}">
        <p14:creationId xmlns:p14="http://schemas.microsoft.com/office/powerpoint/2010/main" val="31647770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5111" y="1355773"/>
            <a:ext cx="4869866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ADASYN: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848444" y="5268217"/>
            <a:ext cx="2743200" cy="72433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A79D2647-C18F-8FC9-86F1-B79C0621B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10" name="Picture 9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29EB1936-EBBF-8ADE-6B90-407B8A0BF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190" y="3469027"/>
            <a:ext cx="5610809" cy="2469884"/>
          </a:xfrm>
          <a:prstGeom prst="rect">
            <a:avLst/>
          </a:prstGeom>
        </p:spPr>
      </p:pic>
      <p:pic>
        <p:nvPicPr>
          <p:cNvPr id="16" name="Picture 15" descr="A graph showing a line&#10;&#10;Description automatically generated">
            <a:extLst>
              <a:ext uri="{FF2B5EF4-FFF2-40B4-BE49-F238E27FC236}">
                <a16:creationId xmlns:a16="http://schemas.microsoft.com/office/drawing/2014/main" id="{10A55557-6703-6952-3C81-3FC3A48A90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92" y="566051"/>
            <a:ext cx="5610808" cy="24108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A1568C3-84F4-F30F-8BCD-BC723B9AB585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C8EC0-90BD-AC1A-A1AE-50FB9F009AE1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1E3AD2-141F-9B0F-5FB5-01B4CBD48092}"/>
              </a:ext>
            </a:extLst>
          </p:cNvPr>
          <p:cNvSpPr txBox="1"/>
          <p:nvPr/>
        </p:nvSpPr>
        <p:spPr>
          <a:xfrm>
            <a:off x="6785111" y="2818764"/>
            <a:ext cx="4759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Dai grafici del recall durante il processo di apprendimento si nota come nel tempo dopo aver osservato un buon numero di esempi le percentuali tendano a stabilizzarsi.</a:t>
            </a:r>
          </a:p>
        </p:txBody>
      </p:sp>
    </p:spTree>
    <p:extLst>
      <p:ext uri="{BB962C8B-B14F-4D97-AF65-F5344CB8AC3E}">
        <p14:creationId xmlns:p14="http://schemas.microsoft.com/office/powerpoint/2010/main" val="156179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86" y="206381"/>
            <a:ext cx="5793597" cy="587894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ADASYN: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51944" y="4777550"/>
            <a:ext cx="2610159" cy="123120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584D0B1-AA07-ED5C-DDCA-0B7275F33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37CC8E5-0ECE-FDB8-A8C2-2B627B807E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22" y="1000656"/>
            <a:ext cx="5786677" cy="3704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19683-1886-B3ED-3A29-702F6DE55709}"/>
              </a:ext>
            </a:extLst>
          </p:cNvPr>
          <p:cNvSpPr txBox="1"/>
          <p:nvPr/>
        </p:nvSpPr>
        <p:spPr>
          <a:xfrm>
            <a:off x="1050249" y="4904271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Migliore modello regressione logistica </a:t>
            </a: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D9397CB-AEE6-090E-5773-1A5CDC4DFB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6450" y="1389198"/>
            <a:ext cx="4979174" cy="2216471"/>
          </a:xfrm>
          <a:prstGeom prst="rect">
            <a:avLst/>
          </a:prstGeom>
        </p:spPr>
      </p:pic>
      <p:pic>
        <p:nvPicPr>
          <p:cNvPr id="15" name="Picture 14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FFFF377B-89A0-9A46-7FA4-CE17E46207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6450" y="3900196"/>
            <a:ext cx="4979174" cy="21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656253"/>
            <a:ext cx="4240258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</a:t>
            </a:r>
            <a:r>
              <a:rPr lang="en-US" sz="1400" b="0" i="0" dirty="0">
                <a:solidFill>
                  <a:srgbClr val="D3AB03"/>
                </a:solidFill>
                <a:effectLst/>
                <a:latin typeface="Sitka Display" pitchFamily="2" charset="0"/>
              </a:rPr>
              <a:t>Synthetic Minority    	Over-sampling Technique Edited Nearest Neighbors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934975" y="4986264"/>
            <a:ext cx="2150683" cy="101447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0245586-CA60-1D68-1AEC-11E0E25A4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E7F8A1B4-8661-DF49-4B40-AA4CA9F1C2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83" y="438721"/>
            <a:ext cx="4865915" cy="2905587"/>
          </a:xfrm>
          <a:prstGeom prst="rect">
            <a:avLst/>
          </a:prstGeom>
        </p:spPr>
      </p:pic>
      <p:pic>
        <p:nvPicPr>
          <p:cNvPr id="8" name="Picture 7" descr="A pie chart with numbers and a few percentages&#10;&#10;Description automatically generated">
            <a:extLst>
              <a:ext uri="{FF2B5EF4-FFF2-40B4-BE49-F238E27FC236}">
                <a16:creationId xmlns:a16="http://schemas.microsoft.com/office/drawing/2014/main" id="{AF1D5754-A2ED-3601-E2FA-DDEE5FF85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5317" y="3513692"/>
            <a:ext cx="3651707" cy="283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A6429A-6483-6BAC-822C-4EE6418F52C1}"/>
              </a:ext>
            </a:extLst>
          </p:cNvPr>
          <p:cNvSpPr txBox="1"/>
          <p:nvPr/>
        </p:nvSpPr>
        <p:spPr>
          <a:xfrm>
            <a:off x="6541607" y="1797191"/>
            <a:ext cx="54063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Tecnica di campionamento ad approccio misto: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SMOTE: tecnica di oversampling per la generazione sintetica di esempi della classe minoritaria.</a:t>
            </a:r>
          </a:p>
          <a:p>
            <a:pPr algn="just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ENN: tecnica di undersampling la quale elimina esempi della classe maggioritaria rispetto alla densità della loro distribuzione.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53F5A4-4835-54EA-6262-500300F9A0BE}"/>
              </a:ext>
            </a:extLst>
          </p:cNvPr>
          <p:cNvSpPr txBox="1"/>
          <p:nvPr/>
        </p:nvSpPr>
        <p:spPr>
          <a:xfrm>
            <a:off x="9175427" y="5207019"/>
            <a:ext cx="264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ENN è capace di rimuovere outliers!!!</a:t>
            </a:r>
          </a:p>
        </p:txBody>
      </p:sp>
    </p:spTree>
    <p:extLst>
      <p:ext uri="{BB962C8B-B14F-4D97-AF65-F5344CB8AC3E}">
        <p14:creationId xmlns:p14="http://schemas.microsoft.com/office/powerpoint/2010/main" val="3863627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2714" y="1395800"/>
            <a:ext cx="4538124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SMOTE-ENN: CURVE DI APPRENDIMENTO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68935" y="5005963"/>
            <a:ext cx="2879694" cy="81270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BE383101-6B80-D1D5-7791-DA58722F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showing the growth of a stock market&#10;&#10;Description automatically generated">
            <a:extLst>
              <a:ext uri="{FF2B5EF4-FFF2-40B4-BE49-F238E27FC236}">
                <a16:creationId xmlns:a16="http://schemas.microsoft.com/office/drawing/2014/main" id="{5ECA4327-FA6C-1DC1-DA88-44AAF83B5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610" y="519662"/>
            <a:ext cx="5695389" cy="2389669"/>
          </a:xfrm>
          <a:prstGeom prst="rect">
            <a:avLst/>
          </a:prstGeom>
        </p:spPr>
      </p:pic>
      <p:pic>
        <p:nvPicPr>
          <p:cNvPr id="8" name="Picture 7" descr="A graph showing a line&#10;&#10;Description automatically generated">
            <a:extLst>
              <a:ext uri="{FF2B5EF4-FFF2-40B4-BE49-F238E27FC236}">
                <a16:creationId xmlns:a16="http://schemas.microsoft.com/office/drawing/2014/main" id="{63E66F4F-0D35-EA51-9EE0-8392A1C2D5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95" y="3428994"/>
            <a:ext cx="5608304" cy="23896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3F50C2-BB26-6A05-E73D-46FEFCA3A9BB}"/>
              </a:ext>
            </a:extLst>
          </p:cNvPr>
          <p:cNvSpPr txBox="1"/>
          <p:nvPr/>
        </p:nvSpPr>
        <p:spPr>
          <a:xfrm>
            <a:off x="1013972" y="254179"/>
            <a:ext cx="425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Gaussian Naive Bayes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260007-3076-0877-326D-357657350922}"/>
              </a:ext>
            </a:extLst>
          </p:cNvPr>
          <p:cNvSpPr txBox="1"/>
          <p:nvPr/>
        </p:nvSpPr>
        <p:spPr>
          <a:xfrm>
            <a:off x="1013972" y="3193835"/>
            <a:ext cx="43303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Curva di Recall Regressione Logistica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C8D6D8-D9E3-5FAD-41E3-71A829EFC530}"/>
              </a:ext>
            </a:extLst>
          </p:cNvPr>
          <p:cNvSpPr txBox="1"/>
          <p:nvPr/>
        </p:nvSpPr>
        <p:spPr>
          <a:xfrm>
            <a:off x="6688520" y="2944175"/>
            <a:ext cx="47679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Anche con lo smote-enn si distingue un buon apprendimento che inizialmente prima dei 2000 esempi necessita di assestarsi, ma con il numero maggiore di esempi si stabilizza per entrambi i modelli.</a:t>
            </a:r>
          </a:p>
        </p:txBody>
      </p:sp>
    </p:spTree>
    <p:extLst>
      <p:ext uri="{BB962C8B-B14F-4D97-AF65-F5344CB8AC3E}">
        <p14:creationId xmlns:p14="http://schemas.microsoft.com/office/powerpoint/2010/main" val="15722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7646" y="135976"/>
            <a:ext cx="6008201" cy="712303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SMOTE-ENN: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4069" y="4761897"/>
            <a:ext cx="2645909" cy="1248069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F0D854A-0540-F6C7-BF30-8AD5C2F70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8" name="Picture 7" descr="A graph showing the number of indicators&#10;&#10;Description automatically generated with medium confidence">
            <a:extLst>
              <a:ext uri="{FF2B5EF4-FFF2-40B4-BE49-F238E27FC236}">
                <a16:creationId xmlns:a16="http://schemas.microsoft.com/office/drawing/2014/main" id="{2AB09783-1F27-305E-0D90-2371602E4B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9" y="984256"/>
            <a:ext cx="5651301" cy="3578413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6363621-B0CE-096D-A800-B5070554E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1803" y="1460352"/>
            <a:ext cx="5066523" cy="2057578"/>
          </a:xfrm>
          <a:prstGeom prst="rect">
            <a:avLst/>
          </a:prstGeom>
        </p:spPr>
      </p:pic>
      <p:pic>
        <p:nvPicPr>
          <p:cNvPr id="16" name="Picture 15" descr="A screen shot of a computer&#10;&#10;Description automatically generated">
            <a:extLst>
              <a:ext uri="{FF2B5EF4-FFF2-40B4-BE49-F238E27FC236}">
                <a16:creationId xmlns:a16="http://schemas.microsoft.com/office/drawing/2014/main" id="{4FF4E214-AFB9-98A4-9B10-2CF6E82AD2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9418" y="3877674"/>
            <a:ext cx="5048908" cy="215664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A84299-721E-B262-6D89-C539D1386F7E}"/>
              </a:ext>
            </a:extLst>
          </p:cNvPr>
          <p:cNvSpPr txBox="1"/>
          <p:nvPr/>
        </p:nvSpPr>
        <p:spPr>
          <a:xfrm>
            <a:off x="591948" y="4628209"/>
            <a:ext cx="4040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Contesa dura e non facile per noi dato il task meglio il gaussian naive bayes l’azienda potrà avere più certezze di non rimanere a corto di staff.</a:t>
            </a:r>
          </a:p>
        </p:txBody>
      </p:sp>
    </p:spTree>
    <p:extLst>
      <p:ext uri="{BB962C8B-B14F-4D97-AF65-F5344CB8AC3E}">
        <p14:creationId xmlns:p14="http://schemas.microsoft.com/office/powerpoint/2010/main" val="204273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7595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747" y="370474"/>
            <a:ext cx="2967135" cy="1480620"/>
          </a:xfrm>
        </p:spPr>
        <p:txBody>
          <a:bodyPr rtlCol="0" anchor="b">
            <a:normAutofit/>
          </a:bodyPr>
          <a:lstStyle/>
          <a:p>
            <a:pPr algn="l"/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ESEMBLE LEARNING: </a:t>
            </a:r>
            <a:r>
              <a:rPr lang="it-IT" sz="1800" dirty="0">
                <a:solidFill>
                  <a:srgbClr val="D3AB03"/>
                </a:solidFill>
                <a:latin typeface="Sitka Display" pitchFamily="2" charset="0"/>
                <a:cs typeface="Cascadia Code" panose="020B0609020000020004" pitchFamily="49" charset="0"/>
              </a:rPr>
              <a:t>quando l’unione fa la forza</a:t>
            </a:r>
            <a:endParaRPr lang="it-IT" sz="4000" dirty="0">
              <a:solidFill>
                <a:srgbClr val="D3AB03"/>
              </a:solidFill>
              <a:latin typeface="Sitka Display" pitchFamily="2" charset="0"/>
              <a:cs typeface="Cascadia Code" panose="020B0609020000020004" pitchFamily="49" charset="0"/>
            </a:endParaRP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31447" y="4647569"/>
            <a:ext cx="2651153" cy="1250543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19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FC8408C-1D0F-40BA-3C60-67D27D1B4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B51A90-FB77-14E6-C6D5-05397F728299}"/>
              </a:ext>
            </a:extLst>
          </p:cNvPr>
          <p:cNvSpPr txBox="1"/>
          <p:nvPr/>
        </p:nvSpPr>
        <p:spPr>
          <a:xfrm>
            <a:off x="6405114" y="1851094"/>
            <a:ext cx="50133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3 Modelli messi a confronto ogniuno per una tecnica dell’ensemble learning: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 per il Bagging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 per il Boosting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[albero di decisione + naive bayes + support vector machine] il tutto racchiuso da un meta-learner 	basato	su regressione logistica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per lo stacking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E9DD55CF-ED87-5D70-84CF-09EA9ED0F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456" y="588873"/>
            <a:ext cx="5820111" cy="39317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67E8F4-2110-C418-71BD-90833983B4DC}"/>
              </a:ext>
            </a:extLst>
          </p:cNvPr>
          <p:cNvSpPr txBox="1"/>
          <p:nvPr/>
        </p:nvSpPr>
        <p:spPr>
          <a:xfrm>
            <a:off x="707383" y="4861249"/>
            <a:ext cx="3342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Tutti con prestazioni eccellenti forse anche troppo qui qualcosa puzza!</a:t>
            </a:r>
          </a:p>
        </p:txBody>
      </p:sp>
    </p:spTree>
    <p:extLst>
      <p:ext uri="{BB962C8B-B14F-4D97-AF65-F5344CB8AC3E}">
        <p14:creationId xmlns:p14="http://schemas.microsoft.com/office/powerpoint/2010/main" val="1381271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6" y="179805"/>
            <a:ext cx="9544502" cy="97045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OBIETTIVO &amp; ESPER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IMENTI CONDOTTI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07171" y="4881405"/>
            <a:ext cx="2099705" cy="99042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39D47488-5EB2-611F-6374-2699395F2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E9A20-C1FE-4A6C-9AF0-3A86DA7F5427}"/>
              </a:ext>
            </a:extLst>
          </p:cNvPr>
          <p:cNvSpPr txBox="1"/>
          <p:nvPr/>
        </p:nvSpPr>
        <p:spPr>
          <a:xfrm>
            <a:off x="187756" y="1672112"/>
            <a:ext cx="54860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Questo progetto ha lo scopo di valutare e mettere in campo le tecniche maggiormente utilizzate in letteratura scientifica per il trattamento dell’imbalance learning.</a:t>
            </a:r>
          </a:p>
          <a:p>
            <a:pPr algn="just"/>
            <a:endParaRPr lang="it-IT" sz="1600" dirty="0">
              <a:solidFill>
                <a:schemeClr val="bg1">
                  <a:lumMod val="85000"/>
                  <a:lumOff val="15000"/>
                </a:schemeClr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Il task che si vuole ottenere studiando i dati e applicando le tecniche di apprendimento supervisionato è quello di riuscire a prevedere il licenziamento dei dipendenti in modo da avere uno strumento per la gestione delle risorse umane che eviti alla azienda di finire in situazioni di carenza di personale.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2BD2C-DA2E-C6E6-9B9F-3B7236385C26}"/>
              </a:ext>
            </a:extLst>
          </p:cNvPr>
          <p:cNvSpPr txBox="1"/>
          <p:nvPr/>
        </p:nvSpPr>
        <p:spPr>
          <a:xfrm>
            <a:off x="6688520" y="1500887"/>
            <a:ext cx="50680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Le tecniche affrontate nello studio sono:</a:t>
            </a:r>
          </a:p>
          <a:p>
            <a:endParaRPr lang="it-IT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sensitive contro cost insensitive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Tecniche di campionamento degli esempi per risolvere lo sbilanciamento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659F-BAF9-9BD9-FDE7-B2DDE6CA118C}"/>
              </a:ext>
            </a:extLst>
          </p:cNvPr>
          <p:cNvSpPr txBox="1"/>
          <p:nvPr/>
        </p:nvSpPr>
        <p:spPr>
          <a:xfrm>
            <a:off x="8586628" y="4088224"/>
            <a:ext cx="3393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I modelli usati: </a:t>
            </a:r>
          </a:p>
          <a:p>
            <a:endParaRPr lang="it-IT" sz="12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Percettrone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Regressione Logistica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Gaussian Naive Bayes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Random Forest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ADABoost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1200" dirty="0">
                <a:latin typeface="Cascadia Code" panose="020B0609020000020004" pitchFamily="49" charset="0"/>
                <a:cs typeface="Cascadia Code" panose="020B0609020000020004" pitchFamily="49" charset="0"/>
              </a:rPr>
              <a:t>Stacking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330AD-66F9-CDA5-037A-CF2A21A65AC2}"/>
              </a:ext>
            </a:extLst>
          </p:cNvPr>
          <p:cNvSpPr txBox="1"/>
          <p:nvPr/>
        </p:nvSpPr>
        <p:spPr>
          <a:xfrm>
            <a:off x="6548560" y="3298069"/>
            <a:ext cx="52080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Sono stati condotti esperimenti sull’ottimizzazione dei parametri e uso della cross validation.</a:t>
            </a:r>
          </a:p>
        </p:txBody>
      </p:sp>
    </p:spTree>
    <p:extLst>
      <p:ext uri="{BB962C8B-B14F-4D97-AF65-F5344CB8AC3E}">
        <p14:creationId xmlns:p14="http://schemas.microsoft.com/office/powerpoint/2010/main" val="2810684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2164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713" y="219879"/>
            <a:ext cx="8171768" cy="699480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ENSEMBLE LEARNING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: RISULTATI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773456" y="4554644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20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0E608F-603A-1ECC-5389-74AE06F529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746" y="1548604"/>
            <a:ext cx="4881439" cy="207282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293A3F63-D4F5-AA2D-58B5-C7F40C74B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792" y="3919727"/>
            <a:ext cx="4881439" cy="2072820"/>
          </a:xfrm>
          <a:prstGeom prst="rect">
            <a:avLst/>
          </a:prstGeom>
        </p:spPr>
      </p:pic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ABF500-1C2F-2D00-1040-E943935CF4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746" y="3919727"/>
            <a:ext cx="4881439" cy="2072820"/>
          </a:xfrm>
          <a:prstGeom prst="rect">
            <a:avLst/>
          </a:prstGeom>
        </p:spPr>
      </p:pic>
      <p:pic>
        <p:nvPicPr>
          <p:cNvPr id="10" name="Picture 9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0C52403-BDC7-44B7-176E-F02647C807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5C8E5-EC3F-F5FE-42AF-57F303617A4F}"/>
              </a:ext>
            </a:extLst>
          </p:cNvPr>
          <p:cNvSpPr txBox="1"/>
          <p:nvPr/>
        </p:nvSpPr>
        <p:spPr>
          <a:xfrm>
            <a:off x="1043119" y="2183363"/>
            <a:ext cx="4170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Random Forest si dichiara il miglior modello di ensemble.</a:t>
            </a:r>
          </a:p>
        </p:txBody>
      </p:sp>
    </p:spTree>
    <p:extLst>
      <p:ext uri="{BB962C8B-B14F-4D97-AF65-F5344CB8AC3E}">
        <p14:creationId xmlns:p14="http://schemas.microsoft.com/office/powerpoint/2010/main" val="46305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543" y="0"/>
            <a:ext cx="6257024" cy="6857990"/>
          </a:xfrm>
          <a:prstGeom prst="rect">
            <a:avLst/>
          </a:prstGeo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21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7" name="Picture 6" descr="A robot reaching for a hand&#10;&#10;Description automatically generated">
            <a:extLst>
              <a:ext uri="{FF2B5EF4-FFF2-40B4-BE49-F238E27FC236}">
                <a16:creationId xmlns:a16="http://schemas.microsoft.com/office/drawing/2014/main" id="{D3A11D09-C5EF-B490-92EF-309069C8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14" y="1617166"/>
            <a:ext cx="10700171" cy="4264277"/>
          </a:xfrm>
          <a:prstGeom prst="rect">
            <a:avLst/>
          </a:prstGeom>
        </p:spPr>
      </p:pic>
      <p:pic>
        <p:nvPicPr>
          <p:cNvPr id="8" name="Picture 7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D69769CC-D05B-8C20-AFCD-6DCACCE42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4" name="Picture 3" descr="A white and orange text on a gray background&#10;&#10;Description automatically generated">
            <a:extLst>
              <a:ext uri="{FF2B5EF4-FFF2-40B4-BE49-F238E27FC236}">
                <a16:creationId xmlns:a16="http://schemas.microsoft.com/office/drawing/2014/main" id="{1CB5BC4E-AD46-59B2-C618-690EC594B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2979" y="5922459"/>
            <a:ext cx="2217040" cy="365124"/>
          </a:xfrm>
          <a:prstGeom prst="rect">
            <a:avLst/>
          </a:prstGeom>
        </p:spPr>
      </p:pic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7F1D4B9-3EF2-1E7E-AB93-237FCA67CE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98" y="4789912"/>
            <a:ext cx="5011245" cy="10400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ED2CFE-894E-50F7-FCF9-4EBE8DDF66C1}"/>
              </a:ext>
            </a:extLst>
          </p:cNvPr>
          <p:cNvSpPr txBox="1"/>
          <p:nvPr/>
        </p:nvSpPr>
        <p:spPr>
          <a:xfrm>
            <a:off x="842717" y="327483"/>
            <a:ext cx="10333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Non il possesso della conoscenza, 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della verità irrefutabile, fa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l’uomo di scienza, ma la ricerca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cr</a:t>
            </a:r>
            <a:r>
              <a:rPr lang="it-IT" sz="4000" dirty="0">
                <a:latin typeface="Blackadder ITC" panose="04020505051007020D02" pitchFamily="82" charset="0"/>
                <a:cs typeface="Cascadia Code" panose="020B0609020000020004" pitchFamily="49" charset="0"/>
              </a:rPr>
              <a:t>itica, persistente e irrequieta </a:t>
            </a:r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della verità</a:t>
            </a:r>
            <a:r>
              <a:rPr lang="it-IT" sz="3600" dirty="0">
                <a:solidFill>
                  <a:schemeClr val="bg1">
                    <a:lumMod val="85000"/>
                    <a:lumOff val="15000"/>
                  </a:schemeClr>
                </a:solidFill>
                <a:latin typeface="Blackadder ITC" panose="04020505051007020D02" pitchFamily="82" charset="0"/>
                <a:cs typeface="Cascadia Code" panose="020B0609020000020004" pitchFamily="49" charset="0"/>
              </a:rPr>
              <a:t>.</a:t>
            </a:r>
          </a:p>
        </p:txBody>
      </p:sp>
      <p:pic>
        <p:nvPicPr>
          <p:cNvPr id="11" name="Picture 10" descr="A close-up of a person&#10;&#10;Description automatically generated">
            <a:extLst>
              <a:ext uri="{FF2B5EF4-FFF2-40B4-BE49-F238E27FC236}">
                <a16:creationId xmlns:a16="http://schemas.microsoft.com/office/drawing/2014/main" id="{99AC1982-1FC7-4E08-118B-6922E4C99B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5382" y="1576150"/>
            <a:ext cx="3629608" cy="16192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2EC65EC-5F08-3168-490C-2356112EB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45382" y="3090212"/>
            <a:ext cx="1191987" cy="20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655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7730" y="1292504"/>
            <a:ext cx="4538124" cy="831084"/>
          </a:xfrm>
        </p:spPr>
        <p:txBody>
          <a:bodyPr rtlCol="0" anchor="b">
            <a:normAutofit fontScale="90000"/>
          </a:bodyPr>
          <a:lstStyle/>
          <a:p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IL DATASET E IL SUO SBILANCIAMENTO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858211" y="5230340"/>
            <a:ext cx="1726189" cy="77039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F6DA05FC-AB35-4733-BF7F-8BA09DC03E9A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3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5" name="Picture 4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F579D20A-0526-6F8D-152E-F98236FCF6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7" name="Picture 6" descr="A pie chart with numbers and a number of percentages&#10;&#10;Description automatically generated">
            <a:extLst>
              <a:ext uri="{FF2B5EF4-FFF2-40B4-BE49-F238E27FC236}">
                <a16:creationId xmlns:a16="http://schemas.microsoft.com/office/drawing/2014/main" id="{9E6D74AC-E226-D614-61C5-4AA1090AE4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802" y="3593487"/>
            <a:ext cx="3159198" cy="2863297"/>
          </a:xfrm>
          <a:prstGeom prst="rect">
            <a:avLst/>
          </a:prstGeom>
        </p:spPr>
      </p:pic>
      <p:pic>
        <p:nvPicPr>
          <p:cNvPr id="9" name="Picture 8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ABE84074-D0B5-2AFF-F6F1-7ECE980370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611" y="246124"/>
            <a:ext cx="4954281" cy="29849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C453E-5EFD-F4EC-0DD4-E599B085FB16}"/>
              </a:ext>
            </a:extLst>
          </p:cNvPr>
          <p:cNvSpPr txBox="1"/>
          <p:nvPr/>
        </p:nvSpPr>
        <p:spPr>
          <a:xfrm>
            <a:off x="6367730" y="2295133"/>
            <a:ext cx="55423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discrete: numero progetti, ore medie mensili, tempo speso in azienda, incidenti sul lavoro, promozione negli ultimi 5 anni e richiesta di licenziamento.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continue: livello di soddisfacimento e ultima valutazione.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Variabili categoriche: salario e dipartimento.</a:t>
            </a:r>
          </a:p>
          <a:p>
            <a:endParaRPr lang="it-IT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10 feature 9 di input e 1 di output</a:t>
            </a:r>
          </a:p>
        </p:txBody>
      </p:sp>
    </p:spTree>
    <p:extLst>
      <p:ext uri="{BB962C8B-B14F-4D97-AF65-F5344CB8AC3E}">
        <p14:creationId xmlns:p14="http://schemas.microsoft.com/office/powerpoint/2010/main" val="331606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67139"/>
            <a:ext cx="9339229" cy="658127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DATA CLEANING &amp; DATA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PREPROCESSING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44122" y="5045170"/>
            <a:ext cx="2025803" cy="955566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4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9BA10DA1-98B8-9C41-C02A-067773BB2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6D7BE3-D139-9E97-C77C-C38432AA6E5C}"/>
              </a:ext>
            </a:extLst>
          </p:cNvPr>
          <p:cNvSpPr txBox="1"/>
          <p:nvPr/>
        </p:nvSpPr>
        <p:spPr>
          <a:xfrm>
            <a:off x="6339310" y="1020488"/>
            <a:ext cx="564006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Controllo integrità dei dati ed eliminazione di quelli non conformi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Studio delle distribuzioni delle features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Accorpamento dei valori multipli che indicassero la stessa categoria</a:t>
            </a:r>
          </a:p>
          <a:p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Rimozione degli outliers con il metodo IRQ intervallo inter-quartile.</a:t>
            </a:r>
          </a:p>
          <a:p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One Hot Encoding sulle features dipartimento e salario</a:t>
            </a:r>
          </a:p>
          <a:p>
            <a:pPr algn="r"/>
            <a:endParaRPr lang="it-IT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285750" indent="-285750" algn="r">
              <a:buFont typeface="Wingdings" panose="05000000000000000000" pitchFamily="2" charset="2"/>
              <a:buChar char="Ø"/>
            </a:pP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Standardizzazione delle features </a:t>
            </a:r>
          </a:p>
          <a:p>
            <a:pPr algn="r"/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di input prima dell’addestramento</a:t>
            </a:r>
          </a:p>
        </p:txBody>
      </p:sp>
      <p:pic>
        <p:nvPicPr>
          <p:cNvPr id="8" name="Picture 7" descr="A diagram of a project&#10;&#10;Description automatically generated with medium confidence">
            <a:extLst>
              <a:ext uri="{FF2B5EF4-FFF2-40B4-BE49-F238E27FC236}">
                <a16:creationId xmlns:a16="http://schemas.microsoft.com/office/drawing/2014/main" id="{E8F7995F-84B6-42CB-8ED0-863F05759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11" y="1253307"/>
            <a:ext cx="5897367" cy="441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823" y="329483"/>
            <a:ext cx="8081898" cy="706809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Statistiche &amp;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Distribuzioni 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456827" y="5137975"/>
            <a:ext cx="1729627" cy="81586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5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72EA369-B47E-0FEE-759C-E4041F1D0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graph of a box&#10;&#10;Description automatically generated">
            <a:extLst>
              <a:ext uri="{FF2B5EF4-FFF2-40B4-BE49-F238E27FC236}">
                <a16:creationId xmlns:a16="http://schemas.microsoft.com/office/drawing/2014/main" id="{9E5D215F-9215-22AF-9E24-1EB8259A91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847" y="1647351"/>
            <a:ext cx="3444421" cy="2975315"/>
          </a:xfrm>
          <a:prstGeom prst="rect">
            <a:avLst/>
          </a:prstGeom>
        </p:spPr>
      </p:pic>
      <p:pic>
        <p:nvPicPr>
          <p:cNvPr id="8" name="Picture 7" descr="A graph of a box&#10;&#10;Description automatically generated">
            <a:extLst>
              <a:ext uri="{FF2B5EF4-FFF2-40B4-BE49-F238E27FC236}">
                <a16:creationId xmlns:a16="http://schemas.microsoft.com/office/drawing/2014/main" id="{F59D09AA-02A3-7548-5C28-B958865D9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3789" y="1647351"/>
            <a:ext cx="3444421" cy="2975315"/>
          </a:xfrm>
          <a:prstGeom prst="rect">
            <a:avLst/>
          </a:prstGeom>
        </p:spPr>
      </p:pic>
      <p:pic>
        <p:nvPicPr>
          <p:cNvPr id="10" name="Picture 9" descr="A graph of a box with a blue rectangle&#10;&#10;Description automatically generated">
            <a:extLst>
              <a:ext uri="{FF2B5EF4-FFF2-40B4-BE49-F238E27FC236}">
                <a16:creationId xmlns:a16="http://schemas.microsoft.com/office/drawing/2014/main" id="{BA0CAA39-D8BA-0669-7135-2635D2BE6B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52308" y="1647353"/>
            <a:ext cx="3444421" cy="2975315"/>
          </a:xfrm>
          <a:prstGeom prst="rect">
            <a:avLst/>
          </a:prstGeom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2F4D5498-A33D-2456-5F7E-1F5C43AD0B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52307" y="4741053"/>
            <a:ext cx="2743199" cy="1242168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4AFC4D66-4D2C-2705-D00D-33CDA2B5E8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59" y="4737243"/>
            <a:ext cx="2583403" cy="1249788"/>
          </a:xfrm>
          <a:prstGeom prst="rect">
            <a:avLst/>
          </a:prstGeom>
        </p:spPr>
      </p:pic>
      <p:pic>
        <p:nvPicPr>
          <p:cNvPr id="24" name="Picture 23" descr="A screenshot of a computer&#10;&#10;Description automatically generated">
            <a:extLst>
              <a:ext uri="{FF2B5EF4-FFF2-40B4-BE49-F238E27FC236}">
                <a16:creationId xmlns:a16="http://schemas.microsoft.com/office/drawing/2014/main" id="{76163C13-70DB-E1E3-A341-A6FCD9B74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2126" y="4758567"/>
            <a:ext cx="2583404" cy="12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0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567" y="295853"/>
            <a:ext cx="4538124" cy="1294109"/>
          </a:xfrm>
        </p:spPr>
        <p:txBody>
          <a:bodyPr rtlCol="0" anchor="b">
            <a:noAutofit/>
          </a:bodyPr>
          <a:lstStyle/>
          <a:p>
            <a:pPr algn="l"/>
            <a:r>
              <a:rPr lang="it-IT" sz="2800" dirty="0">
                <a:latin typeface="Cascadia Code" panose="020B0609020000020004" pitchFamily="49" charset="0"/>
                <a:cs typeface="Cascadia Code" panose="020B0609020000020004" pitchFamily="49" charset="0"/>
              </a:rPr>
              <a:t>CORRELAZIONI TRA I DATI &amp; FEATURES DISCRETE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78489" y="5045662"/>
            <a:ext cx="1962893" cy="925892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6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79B2F38E-7C52-4CAC-3CF4-DE4514CC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4101243-8DB6-0810-B270-BE89BDA2C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365" y="1610955"/>
            <a:ext cx="5202723" cy="4282707"/>
          </a:xfrm>
          <a:prstGeom prst="rect">
            <a:avLst/>
          </a:prstGeom>
        </p:spPr>
      </p:pic>
      <p:pic>
        <p:nvPicPr>
          <p:cNvPr id="10" name="Picture 9" descr="A group of graphs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28912A10-1BE2-DA54-57C3-6E259DB46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12" y="302255"/>
            <a:ext cx="6332100" cy="569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endParaRPr lang="it-IT" sz="4000" dirty="0"/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740944" y="2819433"/>
            <a:ext cx="2967135" cy="1399591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7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2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-1"/>
            <a:ext cx="6257024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446" y="353399"/>
            <a:ext cx="9591156" cy="684311"/>
          </a:xfrm>
        </p:spPr>
        <p:txBody>
          <a:bodyPr rtlCol="0" anchor="b">
            <a:normAutofit fontScale="90000"/>
          </a:bodyPr>
          <a:lstStyle/>
          <a:p>
            <a:pPr algn="l"/>
            <a:r>
              <a:rPr lang="it-IT" sz="40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</a:p>
        </p:txBody>
      </p:sp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911507" y="4651373"/>
            <a:ext cx="2691034" cy="1269355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8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pic>
        <p:nvPicPr>
          <p:cNvPr id="4" name="Picture 3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8858BCA4-2280-7A29-A50D-8DDCA992E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49ABA9-3368-AB0A-D9F9-7A9E44FF4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7224" y="4030323"/>
            <a:ext cx="4689269" cy="1949627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E0791517-B9D6-1284-B166-C9918B10A6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7555" y="4030323"/>
            <a:ext cx="4689269" cy="1926765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2C10AC3-A247-FED1-8E19-D83F4538A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709" y="1739402"/>
            <a:ext cx="4689268" cy="1924230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2E9D3DFD-4615-E8DB-7A3F-E72A6BA607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7554" y="1739402"/>
            <a:ext cx="4689269" cy="19267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DC74CE3-9C53-80FC-F6C5-E478E1EA807C}"/>
              </a:ext>
            </a:extLst>
          </p:cNvPr>
          <p:cNvSpPr txBox="1"/>
          <p:nvPr/>
        </p:nvSpPr>
        <p:spPr>
          <a:xfrm>
            <a:off x="2526730" y="1111142"/>
            <a:ext cx="625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Stochastic Gradient Descent </a:t>
            </a:r>
            <a:r>
              <a:rPr lang="it-IT" dirty="0">
                <a:latin typeface="Cascadia Code" panose="020B0609020000020004" pitchFamily="49" charset="0"/>
                <a:cs typeface="Cascadia Code" panose="020B0609020000020004" pitchFamily="49" charset="0"/>
              </a:rPr>
              <a:t>VS Percettrone</a:t>
            </a:r>
          </a:p>
        </p:txBody>
      </p:sp>
    </p:spTree>
    <p:extLst>
      <p:ext uri="{BB962C8B-B14F-4D97-AF65-F5344CB8AC3E}">
        <p14:creationId xmlns:p14="http://schemas.microsoft.com/office/powerpoint/2010/main" val="73654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0" y="10"/>
            <a:ext cx="6257024" cy="6857990"/>
          </a:xfrm>
          <a:prstGeom prst="rect">
            <a:avLst/>
          </a:prstGeom>
        </p:spPr>
      </p:pic>
      <p:pic>
        <p:nvPicPr>
          <p:cNvPr id="11" name="Content Placeholder 10" descr="A yellow and black brain with circuit lines&#10;&#10;Description automatically generated">
            <a:extLst>
              <a:ext uri="{FF2B5EF4-FFF2-40B4-BE49-F238E27FC236}">
                <a16:creationId xmlns:a16="http://schemas.microsoft.com/office/drawing/2014/main" id="{F83D31A3-DF84-DA0B-855A-947C67F5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12244" y="4833257"/>
            <a:ext cx="2289560" cy="1079980"/>
          </a:xfrm>
        </p:spPr>
      </p:pic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6C3A337-1466-6B4A-9183-BBC2F1B4B5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11777" y="6000747"/>
            <a:ext cx="2743200" cy="365125"/>
          </a:xfrm>
        </p:spPr>
        <p:txBody>
          <a:bodyPr/>
          <a:lstStyle/>
          <a:p>
            <a:pPr rtl="0"/>
            <a:fld id="{2116A2A8-3503-43CE-8F76-A87F08AAB267}" type="datetime1">
              <a:rPr lang="it-IT" sz="1400" noProof="0" smtClean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03/09/2023</a:t>
            </a:fld>
            <a:endParaRPr lang="it-IT" sz="1400" noProof="0" dirty="0">
              <a:solidFill>
                <a:srgbClr val="D3AB03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977C661-3A0D-B3C2-0FCD-A454DBEDB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611" y="6000736"/>
            <a:ext cx="6672865" cy="365125"/>
          </a:xfrm>
        </p:spPr>
        <p:txBody>
          <a:bodyPr/>
          <a:lstStyle/>
          <a:p>
            <a:pPr rtl="0"/>
            <a:r>
              <a:rPr lang="it-IT" sz="1400" noProof="0" dirty="0">
                <a:solidFill>
                  <a:srgbClr val="D3AB03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DIEGO MICCOLI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8950A86-E2DD-8CC5-87A5-168A086F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4975" y="5992547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it-IT" sz="1600" b="1" noProof="0" smtClean="0">
                <a:solidFill>
                  <a:srgbClr val="D3AB03"/>
                </a:solidFill>
              </a:rPr>
              <a:t>9</a:t>
            </a:fld>
            <a:endParaRPr lang="it-IT" sz="1600" b="1" noProof="0" dirty="0">
              <a:solidFill>
                <a:srgbClr val="D3AB03"/>
              </a:solidFill>
            </a:endParaRP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AF400C4-15BE-73E9-6A50-5C484368725F}"/>
              </a:ext>
            </a:extLst>
          </p:cNvPr>
          <p:cNvSpPr txBox="1">
            <a:spLocks/>
          </p:cNvSpPr>
          <p:nvPr/>
        </p:nvSpPr>
        <p:spPr>
          <a:xfrm>
            <a:off x="1461446" y="353399"/>
            <a:ext cx="9591156" cy="6843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it-IT" sz="400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COST SENSITIVE VS </a:t>
            </a:r>
            <a:r>
              <a:rPr lang="it-IT" sz="4000">
                <a:latin typeface="Cascadia Code" panose="020B0609020000020004" pitchFamily="49" charset="0"/>
                <a:cs typeface="Cascadia Code" panose="020B0609020000020004" pitchFamily="49" charset="0"/>
              </a:rPr>
              <a:t>COST INSENITIVE</a:t>
            </a:r>
            <a:endParaRPr lang="it-IT" sz="4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6" name="Picture 5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70A00979-A8CA-B9E2-3684-F402BE8FE6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0" y="1398062"/>
            <a:ext cx="4885484" cy="3118273"/>
          </a:xfrm>
          <a:prstGeom prst="rect">
            <a:avLst/>
          </a:prstGeom>
        </p:spPr>
      </p:pic>
      <p:pic>
        <p:nvPicPr>
          <p:cNvPr id="8" name="Picture 7" descr="A graph showing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121CD4E2-4428-638B-AED7-667784DC1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4717" y="1403425"/>
            <a:ext cx="4911853" cy="3135104"/>
          </a:xfrm>
          <a:prstGeom prst="rect">
            <a:avLst/>
          </a:prstGeom>
        </p:spPr>
      </p:pic>
      <p:pic>
        <p:nvPicPr>
          <p:cNvPr id="9" name="Picture 8" descr="A circular emblem with a shield and a lighthouse&#10;&#10;Description automatically generated">
            <a:extLst>
              <a:ext uri="{FF2B5EF4-FFF2-40B4-BE49-F238E27FC236}">
                <a16:creationId xmlns:a16="http://schemas.microsoft.com/office/drawing/2014/main" id="{226281CD-0163-8D3C-894C-78A6178B6E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6351" y="79758"/>
            <a:ext cx="1182737" cy="1170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B71787-B732-FF20-0962-AB935E2DE7F1}"/>
              </a:ext>
            </a:extLst>
          </p:cNvPr>
          <p:cNvSpPr txBox="1"/>
          <p:nvPr/>
        </p:nvSpPr>
        <p:spPr>
          <a:xfrm>
            <a:off x="861031" y="4711527"/>
            <a:ext cx="39748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solidFill>
                  <a:schemeClr val="bg1">
                    <a:lumMod val="85000"/>
                    <a:lumOff val="1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Nel complesso le performance migliorano in particolare si nota una miglioramento del recall sulla classe di nostro interesse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C9D388-BD5C-2830-7AF4-3AA0DBA11420}"/>
              </a:ext>
            </a:extLst>
          </p:cNvPr>
          <p:cNvSpPr txBox="1"/>
          <p:nvPr/>
        </p:nvSpPr>
        <p:spPr>
          <a:xfrm>
            <a:off x="7920256" y="4711526"/>
            <a:ext cx="37347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Sia con il cost insensitive che con il cost sensitive lo stochastic gradient descent risulta essere il miglior modello</a:t>
            </a:r>
          </a:p>
        </p:txBody>
      </p:sp>
    </p:spTree>
    <p:extLst>
      <p:ext uri="{BB962C8B-B14F-4D97-AF65-F5344CB8AC3E}">
        <p14:creationId xmlns:p14="http://schemas.microsoft.com/office/powerpoint/2010/main" val="1344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09_TF55705232.potx" id="{9AB85140-8137-4882-A269-A99A969389E2}" vid="{91349CD9-E240-460F-BB33-26349DC4D006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{5ADCD483-64F6-46AF-BF2D-02BC9465EEB6}tf55705232_win32</Template>
  <TotalTime>575</TotalTime>
  <Words>977</Words>
  <Application>Microsoft Office PowerPoint</Application>
  <PresentationFormat>Widescreen</PresentationFormat>
  <Paragraphs>184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Blackadder ITC</vt:lpstr>
      <vt:lpstr>Calibri</vt:lpstr>
      <vt:lpstr>Cascadia Code</vt:lpstr>
      <vt:lpstr>Goudy Old Style</vt:lpstr>
      <vt:lpstr>Sitka Display</vt:lpstr>
      <vt:lpstr>Wingdings</vt:lpstr>
      <vt:lpstr>Wingdings 2</vt:lpstr>
      <vt:lpstr>SlateVTI</vt:lpstr>
      <vt:lpstr>Titolo Lorem Ipsum</vt:lpstr>
      <vt:lpstr>OBIETTIVO &amp; ESPERIMENTI CONDOTTI</vt:lpstr>
      <vt:lpstr>IL DATASET E IL SUO SBILANCIAMENTO</vt:lpstr>
      <vt:lpstr>DATA CLEANING &amp; DATA PREPROCESSING</vt:lpstr>
      <vt:lpstr>Statistiche &amp; Distribuzioni </vt:lpstr>
      <vt:lpstr>CORRELAZIONI TRA I DATI &amp; FEATURES DISCRETE</vt:lpstr>
      <vt:lpstr>PowerPoint Presentation</vt:lpstr>
      <vt:lpstr>COST SENSITIVE VS COST INSENITIVE</vt:lpstr>
      <vt:lpstr>PowerPoint Presentation</vt:lpstr>
      <vt:lpstr>RANDOM UNDER SAMPLING</vt:lpstr>
      <vt:lpstr>RUS: CURVE DI APPRENDIMENTO</vt:lpstr>
      <vt:lpstr>RUS: RISULTATI</vt:lpstr>
      <vt:lpstr>ADASYN: ADAPTIVE SYNTETHIC SAMPLING</vt:lpstr>
      <vt:lpstr>ADASYN: CURVE DI APPRENDIMENTO</vt:lpstr>
      <vt:lpstr>ADASYN: RISULTATI</vt:lpstr>
      <vt:lpstr>SMOTE-ENN:Synthetic Minority     Over-sampling Technique Edited Nearest Neighbors</vt:lpstr>
      <vt:lpstr>SMOTE-ENN: CURVE DI APPRENDIMENTO</vt:lpstr>
      <vt:lpstr>SMOTE-ENN: RISULTATI</vt:lpstr>
      <vt:lpstr>ESEMBLE LEARNING: quando l’unione fa la forza</vt:lpstr>
      <vt:lpstr>ENSEMBLE LEARNING: RISULTATI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Titolo Lorem Ipsum</dc:title>
  <dc:creator>Diego Miccoli</dc:creator>
  <cp:lastModifiedBy>diego</cp:lastModifiedBy>
  <cp:revision>35</cp:revision>
  <dcterms:created xsi:type="dcterms:W3CDTF">2023-09-02T21:25:31Z</dcterms:created>
  <dcterms:modified xsi:type="dcterms:W3CDTF">2023-09-03T20:54:33Z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