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64" r:id="rId3"/>
    <p:sldId id="267" r:id="rId4"/>
    <p:sldId id="268" r:id="rId5"/>
    <p:sldId id="274" r:id="rId6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8"/>
      <p:bold r:id="rId9"/>
      <p:italic r:id="rId10"/>
      <p:boldItalic r:id="rId11"/>
    </p:embeddedFont>
    <p:embeddedFont>
      <p:font typeface="Montserrat ExtraBold" panose="00000900000000000000" pitchFamily="2" charset="-52"/>
      <p:bold r:id="rId12"/>
      <p:boldItalic r:id="rId13"/>
    </p:embeddedFont>
    <p:embeddedFont>
      <p:font typeface="Montserrat ExtraLight" panose="00000300000000000000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1670B5-5218-4B4C-9C25-45C81533DDD3}">
  <a:tblStyle styleId="{C21670B5-5218-4B4C-9C25-45C81533D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7f9262ee2f_0_26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7f9262ee2f_0_26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920750" y="1634425"/>
            <a:ext cx="5302500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2786550" y="3094475"/>
            <a:ext cx="3570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  <p:sldLayoutId id="2147483664" r:id="rId5"/>
    <p:sldLayoutId id="2147483665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793242" y="1979675"/>
            <a:ext cx="5557515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Калькулятор чаевых</a:t>
            </a:r>
            <a:endParaRPr sz="32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4380835" y="3913596"/>
            <a:ext cx="4735032" cy="1276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Подготовили: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Кожатиков Глеб (</a:t>
            </a:r>
            <a:r>
              <a:rPr lang="ru-RU" dirty="0" err="1"/>
              <a:t>Пми</a:t>
            </a:r>
            <a:r>
              <a:rPr lang="ru-RU" dirty="0"/>
              <a:t> 1.3)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Беляев Вадим (ПМИ 1.1)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Калайчян</a:t>
            </a:r>
            <a:r>
              <a:rPr lang="ru-RU" dirty="0"/>
              <a:t> Сергей (ПМИ 1.1)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Сергеев Данил (ПМИ 1.1)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636860" y="2578328"/>
            <a:ext cx="3870278" cy="464701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Проектная деятельность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2212041" y="2571750"/>
            <a:ext cx="471319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79775" y="391788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РОЛИ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1882089" y="2854924"/>
            <a:ext cx="342035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200" b="1" dirty="0"/>
            </a:br>
            <a:r>
              <a:rPr lang="ru-RU" sz="1200" b="1" dirty="0"/>
              <a:t>РАЗРАБОТЧИК</a:t>
            </a:r>
            <a:br>
              <a:rPr lang="ru-RU" sz="1200" b="1" dirty="0"/>
            </a:br>
            <a:r>
              <a:rPr lang="ru-RU" sz="1200" b="1" dirty="0"/>
              <a:t>ПРЕЗЕНТАЦИИ</a:t>
            </a:r>
            <a:br>
              <a:rPr lang="ru-RU" sz="1200" b="1" dirty="0"/>
            </a:br>
            <a:endParaRPr lang="ru-RU" sz="1200" b="1"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4906257" y="2798835"/>
            <a:ext cx="1456553" cy="339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ДИЗАЙНЕР</a:t>
            </a:r>
            <a:endParaRPr sz="1200"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683726" y="2918754"/>
            <a:ext cx="1723974" cy="308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РУКОВОДИТЕЛЬ</a:t>
            </a:r>
            <a:br>
              <a:rPr lang="ru-RU" sz="1200" dirty="0"/>
            </a:br>
            <a:r>
              <a:rPr lang="ru-RU" sz="1200" dirty="0"/>
              <a:t>ПРОЕКТА</a:t>
            </a:r>
            <a:endParaRPr sz="1200"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511412" y="3147284"/>
            <a:ext cx="2067000" cy="398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2"/>
                </a:solidFill>
              </a:rPr>
              <a:t>Кожатиков Глеб</a:t>
            </a:r>
          </a:p>
        </p:txBody>
      </p:sp>
      <p:cxnSp>
        <p:nvCxnSpPr>
          <p:cNvPr id="243" name="Google Shape;243;p46"/>
          <p:cNvCxnSpPr>
            <a:cxnSpLocks/>
          </p:cNvCxnSpPr>
          <p:nvPr/>
        </p:nvCxnSpPr>
        <p:spPr>
          <a:xfrm>
            <a:off x="799762" y="3220983"/>
            <a:ext cx="1490301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4" name="Google Shape;244;p46"/>
          <p:cNvSpPr/>
          <p:nvPr/>
        </p:nvSpPr>
        <p:spPr>
          <a:xfrm>
            <a:off x="1254587" y="1958162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46"/>
          <p:cNvSpPr/>
          <p:nvPr/>
        </p:nvSpPr>
        <p:spPr>
          <a:xfrm>
            <a:off x="3167615" y="1955672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46"/>
          <p:cNvSpPr/>
          <p:nvPr/>
        </p:nvSpPr>
        <p:spPr>
          <a:xfrm>
            <a:off x="5293541" y="1955672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46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960;p80">
            <a:extLst>
              <a:ext uri="{FF2B5EF4-FFF2-40B4-BE49-F238E27FC236}">
                <a16:creationId xmlns:a16="http://schemas.microsoft.com/office/drawing/2014/main" id="{D8818A3F-5182-037D-142E-CBE6B2360273}"/>
              </a:ext>
            </a:extLst>
          </p:cNvPr>
          <p:cNvGrpSpPr/>
          <p:nvPr/>
        </p:nvGrpSpPr>
        <p:grpSpPr>
          <a:xfrm>
            <a:off x="1389104" y="2128679"/>
            <a:ext cx="399812" cy="327784"/>
            <a:chOff x="2567841" y="1994124"/>
            <a:chExt cx="399812" cy="306477"/>
          </a:xfrm>
          <a:solidFill>
            <a:schemeClr val="tx1"/>
          </a:solidFill>
        </p:grpSpPr>
        <p:sp>
          <p:nvSpPr>
            <p:cNvPr id="3" name="Google Shape;10961;p80">
              <a:extLst>
                <a:ext uri="{FF2B5EF4-FFF2-40B4-BE49-F238E27FC236}">
                  <a16:creationId xmlns:a16="http://schemas.microsoft.com/office/drawing/2014/main" id="{B817132A-B070-AB37-8B6C-9F3F095F4788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962;p80">
              <a:extLst>
                <a:ext uri="{FF2B5EF4-FFF2-40B4-BE49-F238E27FC236}">
                  <a16:creationId xmlns:a16="http://schemas.microsoft.com/office/drawing/2014/main" id="{AB83199C-54D7-295D-B290-F4F18D64E9B3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0963;p80">
              <a:extLst>
                <a:ext uri="{FF2B5EF4-FFF2-40B4-BE49-F238E27FC236}">
                  <a16:creationId xmlns:a16="http://schemas.microsoft.com/office/drawing/2014/main" id="{0E766853-B7F2-1B58-0E05-CFA456F6E20F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1391;p81">
            <a:extLst>
              <a:ext uri="{FF2B5EF4-FFF2-40B4-BE49-F238E27FC236}">
                <a16:creationId xmlns:a16="http://schemas.microsoft.com/office/drawing/2014/main" id="{22CF7D43-2637-B8DE-7A75-1EEDE76C255E}"/>
              </a:ext>
            </a:extLst>
          </p:cNvPr>
          <p:cNvSpPr/>
          <p:nvPr/>
        </p:nvSpPr>
        <p:spPr>
          <a:xfrm>
            <a:off x="3331852" y="2114853"/>
            <a:ext cx="368371" cy="368340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" name="Google Shape;243;p46">
            <a:extLst>
              <a:ext uri="{FF2B5EF4-FFF2-40B4-BE49-F238E27FC236}">
                <a16:creationId xmlns:a16="http://schemas.microsoft.com/office/drawing/2014/main" id="{4A4247CB-1E06-4209-072F-6AAAA13ADF48}"/>
              </a:ext>
            </a:extLst>
          </p:cNvPr>
          <p:cNvCxnSpPr>
            <a:cxnSpLocks/>
          </p:cNvCxnSpPr>
          <p:nvPr/>
        </p:nvCxnSpPr>
        <p:spPr>
          <a:xfrm>
            <a:off x="2859805" y="3220983"/>
            <a:ext cx="1490301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1" name="Google Shape;240;p46">
            <a:extLst>
              <a:ext uri="{FF2B5EF4-FFF2-40B4-BE49-F238E27FC236}">
                <a16:creationId xmlns:a16="http://schemas.microsoft.com/office/drawing/2014/main" id="{8337754B-AFB5-C1CB-0279-E367CE8B7D26}"/>
              </a:ext>
            </a:extLst>
          </p:cNvPr>
          <p:cNvSpPr txBox="1">
            <a:spLocks/>
          </p:cNvSpPr>
          <p:nvPr/>
        </p:nvSpPr>
        <p:spPr>
          <a:xfrm>
            <a:off x="2558764" y="3150442"/>
            <a:ext cx="2067000" cy="30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ru-RU" b="1" dirty="0">
                <a:solidFill>
                  <a:schemeClr val="tx2"/>
                </a:solidFill>
              </a:rPr>
              <a:t>Беляев Вадим</a:t>
            </a:r>
          </a:p>
        </p:txBody>
      </p:sp>
      <p:grpSp>
        <p:nvGrpSpPr>
          <p:cNvPr id="22" name="Google Shape;11082;p80">
            <a:extLst>
              <a:ext uri="{FF2B5EF4-FFF2-40B4-BE49-F238E27FC236}">
                <a16:creationId xmlns:a16="http://schemas.microsoft.com/office/drawing/2014/main" id="{89D38D46-8364-6752-DB6F-99E826B826F4}"/>
              </a:ext>
            </a:extLst>
          </p:cNvPr>
          <p:cNvGrpSpPr/>
          <p:nvPr/>
        </p:nvGrpSpPr>
        <p:grpSpPr>
          <a:xfrm>
            <a:off x="5459268" y="2131196"/>
            <a:ext cx="353145" cy="351998"/>
            <a:chOff x="852385" y="1510916"/>
            <a:chExt cx="353145" cy="351998"/>
          </a:xfrm>
          <a:solidFill>
            <a:schemeClr val="tx1"/>
          </a:solidFill>
        </p:grpSpPr>
        <p:sp>
          <p:nvSpPr>
            <p:cNvPr id="23" name="Google Shape;11083;p80">
              <a:extLst>
                <a:ext uri="{FF2B5EF4-FFF2-40B4-BE49-F238E27FC236}">
                  <a16:creationId xmlns:a16="http://schemas.microsoft.com/office/drawing/2014/main" id="{B99DFCEA-8DF7-21B2-2148-1D8A8DEA9BB1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84;p80">
              <a:extLst>
                <a:ext uri="{FF2B5EF4-FFF2-40B4-BE49-F238E27FC236}">
                  <a16:creationId xmlns:a16="http://schemas.microsoft.com/office/drawing/2014/main" id="{5155FED8-6BA2-F22E-494F-2FDBAC5E33C8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1085;p80">
              <a:extLst>
                <a:ext uri="{FF2B5EF4-FFF2-40B4-BE49-F238E27FC236}">
                  <a16:creationId xmlns:a16="http://schemas.microsoft.com/office/drawing/2014/main" id="{C56515D3-71BB-6A9D-9A94-62A1EBBD5B48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40;p46">
            <a:extLst>
              <a:ext uri="{FF2B5EF4-FFF2-40B4-BE49-F238E27FC236}">
                <a16:creationId xmlns:a16="http://schemas.microsoft.com/office/drawing/2014/main" id="{4109E701-0F89-9159-13DB-9F1178F615F4}"/>
              </a:ext>
            </a:extLst>
          </p:cNvPr>
          <p:cNvSpPr txBox="1">
            <a:spLocks/>
          </p:cNvSpPr>
          <p:nvPr/>
        </p:nvSpPr>
        <p:spPr>
          <a:xfrm>
            <a:off x="4606116" y="3149755"/>
            <a:ext cx="2067000" cy="39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ru-RU" b="1" dirty="0" err="1">
                <a:solidFill>
                  <a:schemeClr val="tx2"/>
                </a:solidFill>
              </a:rPr>
              <a:t>Калайчян</a:t>
            </a:r>
            <a:r>
              <a:rPr lang="ru-RU" b="1" dirty="0">
                <a:solidFill>
                  <a:schemeClr val="tx2"/>
                </a:solidFill>
              </a:rPr>
              <a:t> Сергей</a:t>
            </a:r>
          </a:p>
        </p:txBody>
      </p:sp>
      <p:cxnSp>
        <p:nvCxnSpPr>
          <p:cNvPr id="27" name="Google Shape;243;p46">
            <a:extLst>
              <a:ext uri="{FF2B5EF4-FFF2-40B4-BE49-F238E27FC236}">
                <a16:creationId xmlns:a16="http://schemas.microsoft.com/office/drawing/2014/main" id="{6EFF6E03-0133-A318-4D4D-851AB387C9B7}"/>
              </a:ext>
            </a:extLst>
          </p:cNvPr>
          <p:cNvCxnSpPr>
            <a:cxnSpLocks/>
          </p:cNvCxnSpPr>
          <p:nvPr/>
        </p:nvCxnSpPr>
        <p:spPr>
          <a:xfrm>
            <a:off x="4863925" y="3205206"/>
            <a:ext cx="1490301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8" name="Google Shape;246;p46">
            <a:extLst>
              <a:ext uri="{FF2B5EF4-FFF2-40B4-BE49-F238E27FC236}">
                <a16:creationId xmlns:a16="http://schemas.microsoft.com/office/drawing/2014/main" id="{FCDA0534-0831-CFB1-11A0-5CF462465ECF}"/>
              </a:ext>
            </a:extLst>
          </p:cNvPr>
          <p:cNvSpPr/>
          <p:nvPr/>
        </p:nvSpPr>
        <p:spPr>
          <a:xfrm>
            <a:off x="7189843" y="2014397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" name="Google Shape;13052;p83">
            <a:extLst>
              <a:ext uri="{FF2B5EF4-FFF2-40B4-BE49-F238E27FC236}">
                <a16:creationId xmlns:a16="http://schemas.microsoft.com/office/drawing/2014/main" id="{A1D4D0EF-7BE2-9C1E-E032-897C0B2D0DEB}"/>
              </a:ext>
            </a:extLst>
          </p:cNvPr>
          <p:cNvGrpSpPr/>
          <p:nvPr/>
        </p:nvGrpSpPr>
        <p:grpSpPr>
          <a:xfrm>
            <a:off x="7354528" y="2140618"/>
            <a:ext cx="355230" cy="356725"/>
            <a:chOff x="3972749" y="2894211"/>
            <a:chExt cx="355230" cy="356725"/>
          </a:xfrm>
          <a:solidFill>
            <a:schemeClr val="tx1"/>
          </a:solidFill>
        </p:grpSpPr>
        <p:sp>
          <p:nvSpPr>
            <p:cNvPr id="228" name="Google Shape;13053;p83">
              <a:extLst>
                <a:ext uri="{FF2B5EF4-FFF2-40B4-BE49-F238E27FC236}">
                  <a16:creationId xmlns:a16="http://schemas.microsoft.com/office/drawing/2014/main" id="{13B755FC-6509-E884-4372-E52B1E4D7A38}"/>
                </a:ext>
              </a:extLst>
            </p:cNvPr>
            <p:cNvSpPr/>
            <p:nvPr/>
          </p:nvSpPr>
          <p:spPr>
            <a:xfrm>
              <a:off x="3973512" y="3208508"/>
              <a:ext cx="351795" cy="10623"/>
            </a:xfrm>
            <a:custGeom>
              <a:avLst/>
              <a:gdLst/>
              <a:ahLst/>
              <a:cxnLst/>
              <a:rect l="l" t="t" r="r" b="b"/>
              <a:pathLst>
                <a:path w="11061" h="334" extrusionOk="0">
                  <a:moveTo>
                    <a:pt x="167" y="0"/>
                  </a:moveTo>
                  <a:cubicBezTo>
                    <a:pt x="83" y="0"/>
                    <a:pt x="0" y="84"/>
                    <a:pt x="0" y="167"/>
                  </a:cubicBezTo>
                  <a:cubicBezTo>
                    <a:pt x="0" y="262"/>
                    <a:pt x="83" y="334"/>
                    <a:pt x="167" y="334"/>
                  </a:cubicBezTo>
                  <a:lnTo>
                    <a:pt x="10906" y="334"/>
                  </a:lnTo>
                  <a:cubicBezTo>
                    <a:pt x="10990" y="334"/>
                    <a:pt x="11061" y="262"/>
                    <a:pt x="11061" y="167"/>
                  </a:cubicBezTo>
                  <a:cubicBezTo>
                    <a:pt x="11061" y="84"/>
                    <a:pt x="10990" y="0"/>
                    <a:pt x="10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054;p83">
              <a:extLst>
                <a:ext uri="{FF2B5EF4-FFF2-40B4-BE49-F238E27FC236}">
                  <a16:creationId xmlns:a16="http://schemas.microsoft.com/office/drawing/2014/main" id="{C087F5EC-D5DF-C164-C043-30A99A4606C2}"/>
                </a:ext>
              </a:extLst>
            </p:cNvPr>
            <p:cNvSpPr/>
            <p:nvPr/>
          </p:nvSpPr>
          <p:spPr>
            <a:xfrm>
              <a:off x="4116253" y="3052091"/>
              <a:ext cx="142804" cy="140546"/>
            </a:xfrm>
            <a:custGeom>
              <a:avLst/>
              <a:gdLst/>
              <a:ahLst/>
              <a:cxnLst/>
              <a:rect l="l" t="t" r="r" b="b"/>
              <a:pathLst>
                <a:path w="4490" h="4419" extrusionOk="0">
                  <a:moveTo>
                    <a:pt x="3799" y="322"/>
                  </a:moveTo>
                  <a:cubicBezTo>
                    <a:pt x="3882" y="322"/>
                    <a:pt x="3977" y="358"/>
                    <a:pt x="4049" y="430"/>
                  </a:cubicBezTo>
                  <a:cubicBezTo>
                    <a:pt x="4120" y="501"/>
                    <a:pt x="4156" y="596"/>
                    <a:pt x="4156" y="692"/>
                  </a:cubicBezTo>
                  <a:cubicBezTo>
                    <a:pt x="4156" y="727"/>
                    <a:pt x="4156" y="751"/>
                    <a:pt x="4132" y="799"/>
                  </a:cubicBezTo>
                  <a:lnTo>
                    <a:pt x="3680" y="334"/>
                  </a:lnTo>
                  <a:cubicBezTo>
                    <a:pt x="3704" y="322"/>
                    <a:pt x="3751" y="322"/>
                    <a:pt x="3799" y="322"/>
                  </a:cubicBezTo>
                  <a:close/>
                  <a:moveTo>
                    <a:pt x="3406" y="549"/>
                  </a:moveTo>
                  <a:lnTo>
                    <a:pt x="3930" y="1061"/>
                  </a:lnTo>
                  <a:lnTo>
                    <a:pt x="3823" y="1168"/>
                  </a:lnTo>
                  <a:lnTo>
                    <a:pt x="3299" y="656"/>
                  </a:lnTo>
                  <a:lnTo>
                    <a:pt x="3406" y="549"/>
                  </a:lnTo>
                  <a:close/>
                  <a:moveTo>
                    <a:pt x="584" y="3489"/>
                  </a:moveTo>
                  <a:lnTo>
                    <a:pt x="953" y="3870"/>
                  </a:lnTo>
                  <a:lnTo>
                    <a:pt x="417" y="4025"/>
                  </a:lnTo>
                  <a:lnTo>
                    <a:pt x="417" y="4025"/>
                  </a:lnTo>
                  <a:lnTo>
                    <a:pt x="584" y="3489"/>
                  </a:lnTo>
                  <a:close/>
                  <a:moveTo>
                    <a:pt x="3799" y="1"/>
                  </a:moveTo>
                  <a:cubicBezTo>
                    <a:pt x="3608" y="1"/>
                    <a:pt x="3442" y="72"/>
                    <a:pt x="3299" y="191"/>
                  </a:cubicBezTo>
                  <a:lnTo>
                    <a:pt x="477" y="2989"/>
                  </a:lnTo>
                  <a:cubicBezTo>
                    <a:pt x="441" y="3013"/>
                    <a:pt x="417" y="3049"/>
                    <a:pt x="406" y="3073"/>
                  </a:cubicBezTo>
                  <a:cubicBezTo>
                    <a:pt x="382" y="3085"/>
                    <a:pt x="382" y="3108"/>
                    <a:pt x="370" y="3108"/>
                  </a:cubicBezTo>
                  <a:cubicBezTo>
                    <a:pt x="334" y="3144"/>
                    <a:pt x="322" y="3192"/>
                    <a:pt x="310" y="3228"/>
                  </a:cubicBezTo>
                  <a:lnTo>
                    <a:pt x="13" y="4204"/>
                  </a:lnTo>
                  <a:cubicBezTo>
                    <a:pt x="1" y="4263"/>
                    <a:pt x="13" y="4323"/>
                    <a:pt x="60" y="4371"/>
                  </a:cubicBezTo>
                  <a:cubicBezTo>
                    <a:pt x="84" y="4406"/>
                    <a:pt x="132" y="4418"/>
                    <a:pt x="179" y="4418"/>
                  </a:cubicBezTo>
                  <a:lnTo>
                    <a:pt x="215" y="4418"/>
                  </a:lnTo>
                  <a:lnTo>
                    <a:pt x="1203" y="4120"/>
                  </a:lnTo>
                  <a:cubicBezTo>
                    <a:pt x="1287" y="4085"/>
                    <a:pt x="1382" y="4025"/>
                    <a:pt x="1453" y="3966"/>
                  </a:cubicBezTo>
                  <a:lnTo>
                    <a:pt x="2953" y="2477"/>
                  </a:lnTo>
                  <a:cubicBezTo>
                    <a:pt x="3013" y="2418"/>
                    <a:pt x="3013" y="2311"/>
                    <a:pt x="2953" y="2239"/>
                  </a:cubicBezTo>
                  <a:cubicBezTo>
                    <a:pt x="2930" y="2210"/>
                    <a:pt x="2891" y="2195"/>
                    <a:pt x="2848" y="2195"/>
                  </a:cubicBezTo>
                  <a:cubicBezTo>
                    <a:pt x="2805" y="2195"/>
                    <a:pt x="2757" y="2210"/>
                    <a:pt x="2715" y="2239"/>
                  </a:cubicBezTo>
                  <a:lnTo>
                    <a:pt x="1263" y="3680"/>
                  </a:lnTo>
                  <a:lnTo>
                    <a:pt x="739" y="3168"/>
                  </a:lnTo>
                  <a:lnTo>
                    <a:pt x="3061" y="870"/>
                  </a:lnTo>
                  <a:lnTo>
                    <a:pt x="3584" y="1394"/>
                  </a:lnTo>
                  <a:lnTo>
                    <a:pt x="3180" y="1787"/>
                  </a:lnTo>
                  <a:cubicBezTo>
                    <a:pt x="3120" y="1846"/>
                    <a:pt x="3120" y="1942"/>
                    <a:pt x="3180" y="2025"/>
                  </a:cubicBezTo>
                  <a:cubicBezTo>
                    <a:pt x="3209" y="2055"/>
                    <a:pt x="3251" y="2070"/>
                    <a:pt x="3294" y="2070"/>
                  </a:cubicBezTo>
                  <a:cubicBezTo>
                    <a:pt x="3337" y="2070"/>
                    <a:pt x="3382" y="2055"/>
                    <a:pt x="3418" y="2025"/>
                  </a:cubicBezTo>
                  <a:lnTo>
                    <a:pt x="3906" y="1525"/>
                  </a:lnTo>
                  <a:cubicBezTo>
                    <a:pt x="3930" y="1525"/>
                    <a:pt x="3930" y="1513"/>
                    <a:pt x="3942" y="1513"/>
                  </a:cubicBezTo>
                  <a:cubicBezTo>
                    <a:pt x="3954" y="1501"/>
                    <a:pt x="3954" y="1501"/>
                    <a:pt x="3954" y="1489"/>
                  </a:cubicBezTo>
                  <a:lnTo>
                    <a:pt x="4287" y="1168"/>
                  </a:lnTo>
                  <a:cubicBezTo>
                    <a:pt x="4418" y="1037"/>
                    <a:pt x="4489" y="858"/>
                    <a:pt x="4489" y="680"/>
                  </a:cubicBezTo>
                  <a:cubicBezTo>
                    <a:pt x="4477" y="489"/>
                    <a:pt x="4406" y="322"/>
                    <a:pt x="4275" y="191"/>
                  </a:cubicBezTo>
                  <a:cubicBezTo>
                    <a:pt x="4132" y="72"/>
                    <a:pt x="3977" y="1"/>
                    <a:pt x="3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055;p83">
              <a:extLst>
                <a:ext uri="{FF2B5EF4-FFF2-40B4-BE49-F238E27FC236}">
                  <a16:creationId xmlns:a16="http://schemas.microsoft.com/office/drawing/2014/main" id="{4FF9A37F-E5BF-7772-5077-F8344C6E93FA}"/>
                </a:ext>
              </a:extLst>
            </p:cNvPr>
            <p:cNvSpPr/>
            <p:nvPr/>
          </p:nvSpPr>
          <p:spPr>
            <a:xfrm>
              <a:off x="3995839" y="2992647"/>
              <a:ext cx="54927" cy="37148"/>
            </a:xfrm>
            <a:custGeom>
              <a:avLst/>
              <a:gdLst/>
              <a:ahLst/>
              <a:cxnLst/>
              <a:rect l="l" t="t" r="r" b="b"/>
              <a:pathLst>
                <a:path w="1727" h="1168" extrusionOk="0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3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3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056;p83">
              <a:extLst>
                <a:ext uri="{FF2B5EF4-FFF2-40B4-BE49-F238E27FC236}">
                  <a16:creationId xmlns:a16="http://schemas.microsoft.com/office/drawing/2014/main" id="{DB060374-2036-3A1C-B7C3-F10BACCE0EB6}"/>
                </a:ext>
              </a:extLst>
            </p:cNvPr>
            <p:cNvSpPr/>
            <p:nvPr/>
          </p:nvSpPr>
          <p:spPr>
            <a:xfrm>
              <a:off x="4249548" y="2992647"/>
              <a:ext cx="54959" cy="37148"/>
            </a:xfrm>
            <a:custGeom>
              <a:avLst/>
              <a:gdLst/>
              <a:ahLst/>
              <a:cxnLst/>
              <a:rect l="l" t="t" r="r" b="b"/>
              <a:pathLst>
                <a:path w="1728" h="1168" extrusionOk="0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4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4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057;p83">
              <a:extLst>
                <a:ext uri="{FF2B5EF4-FFF2-40B4-BE49-F238E27FC236}">
                  <a16:creationId xmlns:a16="http://schemas.microsoft.com/office/drawing/2014/main" id="{D2C33DBF-5687-0CF0-8ACB-6500ED4792C4}"/>
                </a:ext>
              </a:extLst>
            </p:cNvPr>
            <p:cNvSpPr/>
            <p:nvPr/>
          </p:nvSpPr>
          <p:spPr>
            <a:xfrm>
              <a:off x="3972749" y="2894211"/>
              <a:ext cx="355230" cy="356725"/>
            </a:xfrm>
            <a:custGeom>
              <a:avLst/>
              <a:gdLst/>
              <a:ahLst/>
              <a:cxnLst/>
              <a:rect l="l" t="t" r="r" b="b"/>
              <a:pathLst>
                <a:path w="11169" h="11216" extrusionOk="0">
                  <a:moveTo>
                    <a:pt x="9775" y="0"/>
                  </a:moveTo>
                  <a:cubicBezTo>
                    <a:pt x="9692" y="0"/>
                    <a:pt x="9620" y="83"/>
                    <a:pt x="9620" y="167"/>
                  </a:cubicBezTo>
                  <a:lnTo>
                    <a:pt x="9620" y="560"/>
                  </a:lnTo>
                  <a:cubicBezTo>
                    <a:pt x="9620" y="881"/>
                    <a:pt x="9347" y="1155"/>
                    <a:pt x="9025" y="1155"/>
                  </a:cubicBezTo>
                  <a:lnTo>
                    <a:pt x="6382" y="1155"/>
                  </a:lnTo>
                  <a:cubicBezTo>
                    <a:pt x="5882" y="1155"/>
                    <a:pt x="5453" y="1572"/>
                    <a:pt x="5453" y="2084"/>
                  </a:cubicBezTo>
                  <a:lnTo>
                    <a:pt x="5453" y="2369"/>
                  </a:lnTo>
                  <a:lnTo>
                    <a:pt x="750" y="2369"/>
                  </a:lnTo>
                  <a:cubicBezTo>
                    <a:pt x="346" y="2369"/>
                    <a:pt x="12" y="2703"/>
                    <a:pt x="12" y="3096"/>
                  </a:cubicBezTo>
                  <a:lnTo>
                    <a:pt x="12" y="7596"/>
                  </a:lnTo>
                  <a:cubicBezTo>
                    <a:pt x="12" y="7680"/>
                    <a:pt x="95" y="7763"/>
                    <a:pt x="179" y="7763"/>
                  </a:cubicBezTo>
                  <a:cubicBezTo>
                    <a:pt x="274" y="7763"/>
                    <a:pt x="346" y="7680"/>
                    <a:pt x="346" y="7596"/>
                  </a:cubicBezTo>
                  <a:lnTo>
                    <a:pt x="346" y="4822"/>
                  </a:lnTo>
                  <a:lnTo>
                    <a:pt x="10835" y="4822"/>
                  </a:lnTo>
                  <a:lnTo>
                    <a:pt x="10835" y="10478"/>
                  </a:lnTo>
                  <a:cubicBezTo>
                    <a:pt x="10835" y="10704"/>
                    <a:pt x="10656" y="10882"/>
                    <a:pt x="10430" y="10882"/>
                  </a:cubicBezTo>
                  <a:lnTo>
                    <a:pt x="727" y="10882"/>
                  </a:lnTo>
                  <a:cubicBezTo>
                    <a:pt x="512" y="10882"/>
                    <a:pt x="322" y="10704"/>
                    <a:pt x="322" y="10478"/>
                  </a:cubicBezTo>
                  <a:lnTo>
                    <a:pt x="322" y="8263"/>
                  </a:lnTo>
                  <a:cubicBezTo>
                    <a:pt x="322" y="8180"/>
                    <a:pt x="250" y="8096"/>
                    <a:pt x="167" y="8096"/>
                  </a:cubicBezTo>
                  <a:cubicBezTo>
                    <a:pt x="72" y="8096"/>
                    <a:pt x="0" y="8180"/>
                    <a:pt x="0" y="8263"/>
                  </a:cubicBezTo>
                  <a:lnTo>
                    <a:pt x="0" y="10478"/>
                  </a:lnTo>
                  <a:cubicBezTo>
                    <a:pt x="0" y="10882"/>
                    <a:pt x="322" y="11216"/>
                    <a:pt x="727" y="11216"/>
                  </a:cubicBezTo>
                  <a:lnTo>
                    <a:pt x="10418" y="11216"/>
                  </a:lnTo>
                  <a:cubicBezTo>
                    <a:pt x="10823" y="11216"/>
                    <a:pt x="11144" y="10882"/>
                    <a:pt x="11144" y="10478"/>
                  </a:cubicBezTo>
                  <a:lnTo>
                    <a:pt x="11144" y="3096"/>
                  </a:lnTo>
                  <a:cubicBezTo>
                    <a:pt x="11168" y="2691"/>
                    <a:pt x="10835" y="2369"/>
                    <a:pt x="10430" y="2369"/>
                  </a:cubicBezTo>
                  <a:lnTo>
                    <a:pt x="8823" y="2369"/>
                  </a:lnTo>
                  <a:cubicBezTo>
                    <a:pt x="8739" y="2369"/>
                    <a:pt x="8668" y="2441"/>
                    <a:pt x="8668" y="2536"/>
                  </a:cubicBezTo>
                  <a:cubicBezTo>
                    <a:pt x="8668" y="2619"/>
                    <a:pt x="8739" y="2703"/>
                    <a:pt x="8823" y="2703"/>
                  </a:cubicBezTo>
                  <a:lnTo>
                    <a:pt x="10430" y="2703"/>
                  </a:lnTo>
                  <a:cubicBezTo>
                    <a:pt x="10656" y="2703"/>
                    <a:pt x="10835" y="2881"/>
                    <a:pt x="10835" y="3096"/>
                  </a:cubicBezTo>
                  <a:lnTo>
                    <a:pt x="10835" y="4501"/>
                  </a:lnTo>
                  <a:lnTo>
                    <a:pt x="346" y="4501"/>
                  </a:lnTo>
                  <a:lnTo>
                    <a:pt x="346" y="3096"/>
                  </a:lnTo>
                  <a:cubicBezTo>
                    <a:pt x="346" y="2881"/>
                    <a:pt x="524" y="2703"/>
                    <a:pt x="750" y="2703"/>
                  </a:cubicBezTo>
                  <a:lnTo>
                    <a:pt x="8168" y="2703"/>
                  </a:lnTo>
                  <a:cubicBezTo>
                    <a:pt x="8263" y="2703"/>
                    <a:pt x="8335" y="2619"/>
                    <a:pt x="8335" y="2536"/>
                  </a:cubicBezTo>
                  <a:cubicBezTo>
                    <a:pt x="8335" y="2441"/>
                    <a:pt x="8263" y="2369"/>
                    <a:pt x="8168" y="2369"/>
                  </a:cubicBezTo>
                  <a:lnTo>
                    <a:pt x="5775" y="2369"/>
                  </a:lnTo>
                  <a:lnTo>
                    <a:pt x="5775" y="2084"/>
                  </a:lnTo>
                  <a:cubicBezTo>
                    <a:pt x="5775" y="1762"/>
                    <a:pt x="6049" y="1488"/>
                    <a:pt x="6370" y="1488"/>
                  </a:cubicBezTo>
                  <a:lnTo>
                    <a:pt x="9001" y="1488"/>
                  </a:lnTo>
                  <a:cubicBezTo>
                    <a:pt x="9513" y="1488"/>
                    <a:pt x="9942" y="1072"/>
                    <a:pt x="9942" y="560"/>
                  </a:cubicBezTo>
                  <a:lnTo>
                    <a:pt x="9942" y="167"/>
                  </a:lnTo>
                  <a:cubicBezTo>
                    <a:pt x="9942" y="83"/>
                    <a:pt x="9871" y="0"/>
                    <a:pt x="9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35;p46">
            <a:extLst>
              <a:ext uri="{FF2B5EF4-FFF2-40B4-BE49-F238E27FC236}">
                <a16:creationId xmlns:a16="http://schemas.microsoft.com/office/drawing/2014/main" id="{821CA641-7C88-6A07-6BBA-E0454D1BFFCB}"/>
              </a:ext>
            </a:extLst>
          </p:cNvPr>
          <p:cNvSpPr txBox="1">
            <a:spLocks/>
          </p:cNvSpPr>
          <p:nvPr/>
        </p:nvSpPr>
        <p:spPr>
          <a:xfrm>
            <a:off x="6682218" y="2779835"/>
            <a:ext cx="1781577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br>
              <a:rPr lang="ru-RU" sz="1200" b="1" dirty="0"/>
            </a:br>
            <a:r>
              <a:rPr lang="ru-RU" sz="1200" b="1" dirty="0">
                <a:solidFill>
                  <a:schemeClr val="bg1"/>
                </a:solidFill>
              </a:rPr>
              <a:t>ТЕСТИРОВЩИК</a:t>
            </a:r>
            <a:br>
              <a:rPr lang="ru-RU" sz="1200" b="1" dirty="0"/>
            </a:br>
            <a:endParaRPr lang="ru-RU" sz="1200" b="1" dirty="0"/>
          </a:p>
        </p:txBody>
      </p:sp>
      <p:sp>
        <p:nvSpPr>
          <p:cNvPr id="259" name="Google Shape;240;p46">
            <a:extLst>
              <a:ext uri="{FF2B5EF4-FFF2-40B4-BE49-F238E27FC236}">
                <a16:creationId xmlns:a16="http://schemas.microsoft.com/office/drawing/2014/main" id="{75C808FE-0EF8-4552-CECD-72E53BCB58B4}"/>
              </a:ext>
            </a:extLst>
          </p:cNvPr>
          <p:cNvSpPr txBox="1">
            <a:spLocks/>
          </p:cNvSpPr>
          <p:nvPr/>
        </p:nvSpPr>
        <p:spPr>
          <a:xfrm>
            <a:off x="6535933" y="3147284"/>
            <a:ext cx="2067000" cy="39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ru-RU" b="1" dirty="0">
                <a:solidFill>
                  <a:schemeClr val="tx2"/>
                </a:solidFill>
              </a:rPr>
              <a:t>Сергеев Данил</a:t>
            </a:r>
          </a:p>
        </p:txBody>
      </p:sp>
      <p:cxnSp>
        <p:nvCxnSpPr>
          <p:cNvPr id="261" name="Google Shape;243;p46">
            <a:extLst>
              <a:ext uri="{FF2B5EF4-FFF2-40B4-BE49-F238E27FC236}">
                <a16:creationId xmlns:a16="http://schemas.microsoft.com/office/drawing/2014/main" id="{60261188-87D5-34F4-6890-268FC60F84EA}"/>
              </a:ext>
            </a:extLst>
          </p:cNvPr>
          <p:cNvCxnSpPr>
            <a:cxnSpLocks/>
          </p:cNvCxnSpPr>
          <p:nvPr/>
        </p:nvCxnSpPr>
        <p:spPr>
          <a:xfrm>
            <a:off x="6824283" y="3205206"/>
            <a:ext cx="1490301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A00D5C-F412-D482-6366-79AB9B726DBA}"/>
              </a:ext>
            </a:extLst>
          </p:cNvPr>
          <p:cNvSpPr txBox="1"/>
          <p:nvPr/>
        </p:nvSpPr>
        <p:spPr>
          <a:xfrm>
            <a:off x="665630" y="983548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Разработать веб-приложение для расчета чаевых на основе введенных данных.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5CA4D1-5E04-EE19-CC2C-119393579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0121" y="745129"/>
            <a:ext cx="2066723" cy="963251"/>
          </a:xfrm>
          <a:prstGeom prst="rect">
            <a:avLst/>
          </a:prstGeom>
        </p:spPr>
      </p:pic>
      <p:cxnSp>
        <p:nvCxnSpPr>
          <p:cNvPr id="14" name="Google Shape;187;p40">
            <a:extLst>
              <a:ext uri="{FF2B5EF4-FFF2-40B4-BE49-F238E27FC236}">
                <a16:creationId xmlns:a16="http://schemas.microsoft.com/office/drawing/2014/main" id="{3EFEEA67-D5BB-8402-9EE2-0DBF99A32DBF}"/>
              </a:ext>
            </a:extLst>
          </p:cNvPr>
          <p:cNvCxnSpPr>
            <a:cxnSpLocks/>
          </p:cNvCxnSpPr>
          <p:nvPr/>
        </p:nvCxnSpPr>
        <p:spPr>
          <a:xfrm flipV="1">
            <a:off x="0" y="1521991"/>
            <a:ext cx="7463118" cy="155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608B8B8-C743-FB95-F714-DE7795C77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6219" y="1462125"/>
            <a:ext cx="2072820" cy="969348"/>
          </a:xfrm>
          <a:prstGeom prst="rect">
            <a:avLst/>
          </a:prstGeom>
        </p:spPr>
      </p:pic>
      <p:cxnSp>
        <p:nvCxnSpPr>
          <p:cNvPr id="20" name="Google Shape;188;p40">
            <a:extLst>
              <a:ext uri="{FF2B5EF4-FFF2-40B4-BE49-F238E27FC236}">
                <a16:creationId xmlns:a16="http://schemas.microsoft.com/office/drawing/2014/main" id="{BD976112-F6B0-6FC8-048E-CCAA2BA8215B}"/>
              </a:ext>
            </a:extLst>
          </p:cNvPr>
          <p:cNvCxnSpPr>
            <a:cxnSpLocks/>
          </p:cNvCxnSpPr>
          <p:nvPr/>
        </p:nvCxnSpPr>
        <p:spPr>
          <a:xfrm>
            <a:off x="0" y="2391084"/>
            <a:ext cx="74631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D58F91-7124-8697-1771-FB292EEFCE33}"/>
              </a:ext>
            </a:extLst>
          </p:cNvPr>
          <p:cNvSpPr txBox="1"/>
          <p:nvPr/>
        </p:nvSpPr>
        <p:spPr>
          <a:xfrm>
            <a:off x="665630" y="1757356"/>
            <a:ext cx="827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Обеспечить удобный и интуитивно понятный пользовательский интерфейс.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48FFA-8B20-A1B7-0425-2A701AFACC16}"/>
              </a:ext>
            </a:extLst>
          </p:cNvPr>
          <p:cNvSpPr txBox="1"/>
          <p:nvPr/>
        </p:nvSpPr>
        <p:spPr>
          <a:xfrm>
            <a:off x="2809174" y="39331"/>
            <a:ext cx="3806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FFAB40"/>
                </a:solidFill>
                <a:effectLst/>
                <a:uLnTx/>
                <a:uFillTx/>
                <a:latin typeface="Montserrat ExtraBold"/>
                <a:cs typeface="Arial"/>
                <a:sym typeface="Montserrat ExtraBold"/>
              </a:rPr>
              <a:t>Цели проекта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145125" y="337450"/>
            <a:ext cx="524042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РАБОТА ВЕБ-ПРИЛОЖЕНИЯ</a:t>
            </a:r>
          </a:p>
        </p:txBody>
      </p:sp>
      <p:cxnSp>
        <p:nvCxnSpPr>
          <p:cNvPr id="281" name="Google Shape;281;p50"/>
          <p:cNvCxnSpPr>
            <a:cxnSpLocks/>
          </p:cNvCxnSpPr>
          <p:nvPr/>
        </p:nvCxnSpPr>
        <p:spPr>
          <a:xfrm>
            <a:off x="226100" y="414022"/>
            <a:ext cx="525357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664CB4-FA90-8625-79A8-6D25E9D032BC}"/>
              </a:ext>
            </a:extLst>
          </p:cNvPr>
          <p:cNvSpPr txBox="1"/>
          <p:nvPr/>
        </p:nvSpPr>
        <p:spPr>
          <a:xfrm>
            <a:off x="0" y="808150"/>
            <a:ext cx="4572000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tabLst/>
              <a:defRPr/>
            </a:pPr>
            <a:r>
              <a:rPr lang="ru-RU" b="1" dirty="0">
                <a:solidFill>
                  <a:schemeClr val="bg1"/>
                </a:solidFill>
                <a:latin typeface="Söhne"/>
              </a:rPr>
              <a:t>Ввод данных.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Пользователь может ввести следующие данные: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Сумма по счету: общая сумма счета.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sym typeface="Montserrat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Качество обслуживания: Выбор уровня качества обслуживания из выпадающего меню.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71DED-8C27-AA4A-DA41-75E0B16BAE93}"/>
              </a:ext>
            </a:extLst>
          </p:cNvPr>
          <p:cNvSpPr txBox="1"/>
          <p:nvPr/>
        </p:nvSpPr>
        <p:spPr>
          <a:xfrm>
            <a:off x="145125" y="2305578"/>
            <a:ext cx="4572000" cy="17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bg1"/>
                </a:solidFill>
                <a:latin typeface="Söhne"/>
              </a:rPr>
              <a:t>2.</a:t>
            </a:r>
            <a:r>
              <a:rPr lang="ru-RU" b="1" i="0" dirty="0">
                <a:effectLst/>
                <a:latin typeface="Söhne"/>
              </a:rPr>
              <a:t> </a:t>
            </a: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Расчет чаевых</a:t>
            </a:r>
            <a:r>
              <a:rPr lang="ru-RU" b="1" dirty="0">
                <a:solidFill>
                  <a:schemeClr val="bg1"/>
                </a:solidFill>
                <a:latin typeface="Söhne"/>
              </a:rPr>
              <a:t>.</a:t>
            </a: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 Приложение должно рассчитывать следующие значения:</a:t>
            </a:r>
          </a:p>
          <a:p>
            <a:pPr marL="285750" indent="-285750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Сумма чаевых: В зависимости от выбранного уровня качества обслуживания.</a:t>
            </a:r>
          </a:p>
          <a:p>
            <a:pPr marL="285750" indent="-285750" algn="l">
              <a:buClr>
                <a:schemeClr val="bg1">
                  <a:lumMod val="9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Общая стоимость для каждого человека:</a:t>
            </a:r>
          </a:p>
          <a:p>
            <a:pPr algn="l">
              <a:buSzPct val="100000"/>
            </a:pPr>
            <a:r>
              <a:rPr lang="ru-RU" b="1" dirty="0">
                <a:solidFill>
                  <a:schemeClr val="bg1"/>
                </a:solidFill>
                <a:latin typeface="Söhne"/>
              </a:rPr>
              <a:t>       </a:t>
            </a: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Распределение счета на всех присутствующих.</a:t>
            </a:r>
          </a:p>
          <a:p>
            <a:pPr marL="139700">
              <a:spcBef>
                <a:spcPts val="1000"/>
              </a:spcBef>
              <a:buClr>
                <a:srgbClr val="FFFFFF"/>
              </a:buClr>
              <a:buSzPts val="1400"/>
              <a:defRPr/>
            </a:pP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AB291-3FBA-C176-5214-6108DCF6C433}"/>
              </a:ext>
            </a:extLst>
          </p:cNvPr>
          <p:cNvSpPr txBox="1"/>
          <p:nvPr/>
        </p:nvSpPr>
        <p:spPr>
          <a:xfrm>
            <a:off x="145125" y="386184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bg1"/>
                </a:solidFill>
                <a:latin typeface="Söhne"/>
              </a:rPr>
              <a:t>3.Очистка данных.</a:t>
            </a: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ru-RU" b="1" dirty="0">
              <a:solidFill>
                <a:schemeClr val="bg1"/>
              </a:solidFill>
              <a:latin typeface="Söhne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bg1"/>
                </a:solidFill>
                <a:effectLst/>
                <a:latin typeface="Söhne"/>
              </a:rPr>
              <a:t>Пользователь может сбросить введенные данные с помощью кнопки "Сбросить".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56"/>
          <p:cNvSpPr txBox="1">
            <a:spLocks noGrp="1"/>
          </p:cNvSpPr>
          <p:nvPr>
            <p:ph type="title"/>
          </p:nvPr>
        </p:nvSpPr>
        <p:spPr>
          <a:xfrm>
            <a:off x="2581290" y="26731"/>
            <a:ext cx="4014492" cy="561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tx2"/>
                </a:solidFill>
              </a:rPr>
              <a:t>Заключение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1987" name="Google Shape;1987;p56"/>
          <p:cNvSpPr txBox="1">
            <a:spLocks noGrp="1"/>
          </p:cNvSpPr>
          <p:nvPr>
            <p:ph type="body" idx="1"/>
          </p:nvPr>
        </p:nvSpPr>
        <p:spPr>
          <a:xfrm>
            <a:off x="1352661" y="916051"/>
            <a:ext cx="6471750" cy="1464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b="1" i="0" dirty="0">
                <a:solidFill>
                  <a:schemeClr val="bg1"/>
                </a:solidFill>
                <a:effectLst/>
                <a:latin typeface="Söhne"/>
              </a:rPr>
              <a:t>Калькулятор чаевых предоставляет простой и визуально привлекательный способ рассчитать чаевые и разделить счет. Он упрощает процесс определения суммы чаевых и того, сколько каждый человек должен внести при посещении ресторана или распределении расходов. Наслаждайтесь удобством калькулятора для ваших потребностей!</a:t>
            </a:r>
            <a:endParaRPr sz="1400" b="1" dirty="0">
              <a:solidFill>
                <a:schemeClr val="bg1"/>
              </a:solidFill>
            </a:endParaRPr>
          </a:p>
        </p:txBody>
      </p:sp>
      <p:cxnSp>
        <p:nvCxnSpPr>
          <p:cNvPr id="1988" name="Google Shape;1988;p56"/>
          <p:cNvCxnSpPr/>
          <p:nvPr/>
        </p:nvCxnSpPr>
        <p:spPr>
          <a:xfrm>
            <a:off x="3264459" y="58796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FE24B3-4B59-0BC9-067C-834668FBD89B}"/>
              </a:ext>
            </a:extLst>
          </p:cNvPr>
          <p:cNvSpPr txBox="1"/>
          <p:nvPr/>
        </p:nvSpPr>
        <p:spPr>
          <a:xfrm>
            <a:off x="295290" y="45320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Спасибо за внимание</a:t>
            </a:r>
            <a:r>
              <a:rPr lang="ru-RU" dirty="0">
                <a:solidFill>
                  <a:schemeClr val="tx2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199</Words>
  <Application>Microsoft Office PowerPoint</Application>
  <PresentationFormat>Экран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Söhne</vt:lpstr>
      <vt:lpstr>Montserrat ExtraLight</vt:lpstr>
      <vt:lpstr>Montserrat ExtraBold</vt:lpstr>
      <vt:lpstr>Montserrat</vt:lpstr>
      <vt:lpstr>Futuristic Background by Slidesgo</vt:lpstr>
      <vt:lpstr>Калькулятор чаевых</vt:lpstr>
      <vt:lpstr>РОЛИ</vt:lpstr>
      <vt:lpstr>Презентация PowerPoint</vt:lpstr>
      <vt:lpstr>РАБОТА ВЕБ-ПРИЛОЖЕНИЯ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чаевых</dc:title>
  <dc:creator>Глеб Кожатиков</dc:creator>
  <cp:lastModifiedBy>Глеб Кожатиков</cp:lastModifiedBy>
  <cp:revision>3</cp:revision>
  <dcterms:modified xsi:type="dcterms:W3CDTF">2023-10-12T20:54:27Z</dcterms:modified>
</cp:coreProperties>
</file>