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56" r:id="rId3"/>
    <p:sldId id="257" r:id="rId4"/>
    <p:sldId id="258" r:id="rId5"/>
    <p:sldId id="259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9637" autoAdjust="0"/>
  </p:normalViewPr>
  <p:slideViewPr>
    <p:cSldViewPr snapToGrid="0" snapToObjects="1">
      <p:cViewPr>
        <p:scale>
          <a:sx n="71" d="100"/>
          <a:sy n="71" d="100"/>
        </p:scale>
        <p:origin x="-562" y="-144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2B307-BEF6-40A2-BEEB-92CF986BD769}" type="datetimeFigureOut">
              <a:rPr lang="ru-RU" smtClean="0"/>
              <a:t>25.03.2024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76CE-1116-4C2B-A1BC-AF24E4145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37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07324"/>
            <a:ext cx="14760195" cy="8336923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" y="1146162"/>
            <a:ext cx="14329186" cy="18552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722145" y="351547"/>
            <a:ext cx="9595821" cy="3874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038"/>
              </a:lnSpc>
            </a:pPr>
            <a:r>
              <a:rPr lang="ru-RU" sz="4031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МИНОБРНАУКИ РОССИИ </a:t>
            </a:r>
            <a:endParaRPr lang="en-US" sz="4031" dirty="0"/>
          </a:p>
        </p:txBody>
      </p:sp>
      <p:sp>
        <p:nvSpPr>
          <p:cNvPr id="7" name="Text 3"/>
          <p:cNvSpPr/>
          <p:nvPr/>
        </p:nvSpPr>
        <p:spPr>
          <a:xfrm>
            <a:off x="2629495" y="4907161"/>
            <a:ext cx="105966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endParaRPr lang="en-US" sz="2418" dirty="0"/>
          </a:p>
        </p:txBody>
      </p:sp>
      <p:sp>
        <p:nvSpPr>
          <p:cNvPr id="8" name="Text 4"/>
          <p:cNvSpPr/>
          <p:nvPr/>
        </p:nvSpPr>
        <p:spPr>
          <a:xfrm>
            <a:off x="418007" y="3583687"/>
            <a:ext cx="6035040" cy="1798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9"/>
              </a:lnSpc>
            </a:pPr>
            <a:r>
              <a:rPr lang="ru-RU" sz="16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Федеральное государственное автономное образовательное учреждение высшего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образования</a:t>
            </a:r>
            <a:r>
              <a:rPr lang="en-US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«</a:t>
            </a:r>
            <a:r>
              <a:rPr lang="ru-RU" sz="16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Южный федеральный университет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»</a:t>
            </a:r>
            <a:r>
              <a:rPr lang="en-US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Институт </a:t>
            </a:r>
            <a:r>
              <a:rPr lang="ru-RU" sz="16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математики, механики и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компьютерных</a:t>
            </a:r>
            <a:r>
              <a:rPr lang="en-US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наук </a:t>
            </a:r>
            <a:r>
              <a:rPr lang="ru-RU" sz="16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им. И. И.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Воровича</a:t>
            </a:r>
            <a:endParaRPr lang="en-US" sz="1600" dirty="0" smtClean="0">
              <a:solidFill>
                <a:srgbClr val="AE8625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</p:txBody>
      </p:sp>
      <p:sp>
        <p:nvSpPr>
          <p:cNvPr id="9" name="Text 5"/>
          <p:cNvSpPr/>
          <p:nvPr/>
        </p:nvSpPr>
        <p:spPr>
          <a:xfrm>
            <a:off x="3117533" y="5701784"/>
            <a:ext cx="2440186" cy="1310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endParaRPr lang="en-US" sz="1612" dirty="0"/>
          </a:p>
        </p:txBody>
      </p:sp>
      <p:sp>
        <p:nvSpPr>
          <p:cNvPr id="11" name="Text 7"/>
          <p:cNvSpPr/>
          <p:nvPr/>
        </p:nvSpPr>
        <p:spPr>
          <a:xfrm>
            <a:off x="5898594" y="4907161"/>
            <a:ext cx="188238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endParaRPr lang="en-US" sz="2418" dirty="0"/>
          </a:p>
        </p:txBody>
      </p:sp>
      <p:sp>
        <p:nvSpPr>
          <p:cNvPr id="12" name="Text 8"/>
          <p:cNvSpPr/>
          <p:nvPr/>
        </p:nvSpPr>
        <p:spPr>
          <a:xfrm>
            <a:off x="6427708" y="4939189"/>
            <a:ext cx="2440186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9"/>
              </a:lnSpc>
              <a:buNone/>
            </a:pPr>
            <a:endParaRPr lang="en-US" sz="2015" dirty="0"/>
          </a:p>
        </p:txBody>
      </p:sp>
      <p:sp>
        <p:nvSpPr>
          <p:cNvPr id="13" name="Text 9"/>
          <p:cNvSpPr/>
          <p:nvPr/>
        </p:nvSpPr>
        <p:spPr>
          <a:xfrm>
            <a:off x="6427708" y="5381863"/>
            <a:ext cx="2440186" cy="1310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endParaRPr lang="en-US" sz="1612" dirty="0"/>
          </a:p>
        </p:txBody>
      </p:sp>
      <p:sp>
        <p:nvSpPr>
          <p:cNvPr id="15" name="Text 11"/>
          <p:cNvSpPr/>
          <p:nvPr/>
        </p:nvSpPr>
        <p:spPr>
          <a:xfrm>
            <a:off x="9207698" y="4907161"/>
            <a:ext cx="190381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endParaRPr lang="en-US" sz="2418" dirty="0"/>
          </a:p>
        </p:txBody>
      </p:sp>
      <p:sp>
        <p:nvSpPr>
          <p:cNvPr id="16" name="Text 12"/>
          <p:cNvSpPr/>
          <p:nvPr/>
        </p:nvSpPr>
        <p:spPr>
          <a:xfrm>
            <a:off x="9737884" y="4939189"/>
            <a:ext cx="2440186" cy="63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9"/>
              </a:lnSpc>
              <a:buNone/>
            </a:pPr>
            <a:endParaRPr lang="en-US" sz="2015" dirty="0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  <p:sp>
        <p:nvSpPr>
          <p:cNvPr id="19" name="Shape 0"/>
          <p:cNvSpPr/>
          <p:nvPr/>
        </p:nvSpPr>
        <p:spPr>
          <a:xfrm>
            <a:off x="6930137" y="3442447"/>
            <a:ext cx="6516921" cy="2594736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                      </a:t>
            </a:r>
            <a:r>
              <a:rPr lang="ru-RU" sz="4800" dirty="0" smtClean="0">
                <a:solidFill>
                  <a:schemeClr val="bg1"/>
                </a:solidFill>
              </a:rPr>
              <a:t>Команда</a:t>
            </a:r>
            <a:r>
              <a:rPr lang="en-US" sz="4800" dirty="0" smtClean="0">
                <a:solidFill>
                  <a:schemeClr val="bg1"/>
                </a:solidFill>
              </a:rPr>
              <a:t>:</a:t>
            </a:r>
            <a:endParaRPr lang="ru-RU" sz="4800" dirty="0" smtClean="0">
              <a:solidFill>
                <a:schemeClr val="bg1"/>
              </a:solidFill>
            </a:endParaRPr>
          </a:p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«Пирамида»</a:t>
            </a:r>
            <a:endParaRPr lang="en-US" sz="4800" dirty="0" smtClean="0">
              <a:solidFill>
                <a:schemeClr val="bg1"/>
              </a:solidFill>
            </a:endParaRPr>
          </a:p>
          <a:p>
            <a:pPr algn="ctr"/>
            <a:endParaRPr lang="ru-RU" sz="3200" dirty="0" smtClean="0">
              <a:solidFill>
                <a:schemeClr val="bg1"/>
              </a:solidFill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Различные функции в </a:t>
            </a:r>
            <a:r>
              <a:rPr lang="en-US" sz="2800" dirty="0" smtClean="0">
                <a:solidFill>
                  <a:schemeClr val="bg1"/>
                </a:solidFill>
              </a:rPr>
              <a:t>Microsoft Word</a:t>
            </a:r>
            <a:endParaRPr lang="ru-RU" sz="2800" dirty="0" smtClean="0">
              <a:solidFill>
                <a:schemeClr val="bg1"/>
              </a:solidFill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Проектная работа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Научный </a:t>
            </a:r>
            <a:r>
              <a:rPr lang="ru-RU" dirty="0">
                <a:solidFill>
                  <a:schemeClr val="bg1"/>
                </a:solidFill>
              </a:rPr>
              <a:t>руководитель –Пустовалова Ольга </a:t>
            </a:r>
            <a:r>
              <a:rPr lang="ru-RU" dirty="0" smtClean="0">
                <a:solidFill>
                  <a:schemeClr val="bg1"/>
                </a:solidFill>
              </a:rPr>
              <a:t>Геннадиевна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Ростов-на-Дону </a:t>
            </a:r>
            <a:r>
              <a:rPr lang="ru-RU" dirty="0">
                <a:solidFill>
                  <a:schemeClr val="bg1"/>
                </a:solidFill>
              </a:rPr>
              <a:t>– 2023</a:t>
            </a:r>
          </a:p>
        </p:txBody>
      </p:sp>
    </p:spTree>
    <p:extLst>
      <p:ext uri="{BB962C8B-B14F-4D97-AF65-F5344CB8AC3E}">
        <p14:creationId xmlns:p14="http://schemas.microsoft.com/office/powerpoint/2010/main" val="37492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690795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Поиск синонима к слову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Поиск синонима к слову имеет большое значение для обогащения лексического запаса и точного выражения мыслей.</a:t>
            </a:r>
            <a:endParaRPr lang="en-US" sz="200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54060"/>
            <a:ext cx="103965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 smtClean="0">
                <a:solidFill>
                  <a:srgbClr val="AE8625"/>
                </a:solidFill>
                <a:ea typeface="Prata" pitchFamily="34" charset="-122"/>
              </a:rPr>
              <a:t>Для того</a:t>
            </a:r>
            <a:r>
              <a:rPr lang="en-US" sz="4374" dirty="0" smtClean="0">
                <a:solidFill>
                  <a:srgbClr val="AE8625"/>
                </a:solidFill>
                <a:ea typeface="Prata" pitchFamily="34" charset="-122"/>
              </a:rPr>
              <a:t>, </a:t>
            </a:r>
            <a:r>
              <a:rPr lang="ru-RU" sz="4374" dirty="0" smtClean="0">
                <a:solidFill>
                  <a:srgbClr val="AE8625"/>
                </a:solidFill>
                <a:ea typeface="Prata" pitchFamily="34" charset="-122"/>
              </a:rPr>
              <a:t>чтобы использовать функцию</a:t>
            </a:r>
            <a:r>
              <a:rPr lang="en-US" sz="4374" dirty="0" smtClean="0">
                <a:solidFill>
                  <a:srgbClr val="AE8625"/>
                </a:solidFill>
                <a:ea typeface="Prata" pitchFamily="34" charset="-122"/>
              </a:rPr>
              <a:t>:</a:t>
            </a:r>
            <a:endParaRPr lang="en-US" sz="4374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93" y="3417977"/>
            <a:ext cx="5110520" cy="7080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346090"/>
            <a:ext cx="2777490" cy="623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800" dirty="0" smtClean="0">
                <a:solidFill>
                  <a:srgbClr val="AE8625"/>
                </a:solidFill>
                <a:ea typeface="Prata" pitchFamily="34" charset="-122"/>
              </a:rPr>
              <a:t>Выделим слово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2037993" y="4970035"/>
            <a:ext cx="5110520" cy="1139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2000" dirty="0" smtClean="0">
                <a:solidFill>
                  <a:srgbClr val="CFCBBF"/>
                </a:solidFill>
                <a:ea typeface="Raleway" pitchFamily="34" charset="-122"/>
              </a:rPr>
              <a:t>После нажмем правую кнопку мыши и перейдем в раздел «синонимы»</a:t>
            </a:r>
            <a:endParaRPr lang="en-US" sz="2000" dirty="0"/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84" y="2192774"/>
            <a:ext cx="4431116" cy="334741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5629037"/>
            <a:ext cx="31767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800" dirty="0" smtClean="0">
                <a:solidFill>
                  <a:srgbClr val="AE8625"/>
                </a:solidFill>
                <a:ea typeface="Prata" pitchFamily="34" charset="-122"/>
              </a:rPr>
              <a:t>Выберем подходящий вариант</a:t>
            </a:r>
            <a:endParaRPr lang="en-US" sz="2800" dirty="0"/>
          </a:p>
        </p:txBody>
      </p:sp>
      <p:sp>
        <p:nvSpPr>
          <p:cNvPr id="10" name="Text 5"/>
          <p:cNvSpPr/>
          <p:nvPr/>
        </p:nvSpPr>
        <p:spPr>
          <a:xfrm>
            <a:off x="7481768" y="6109454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2000" dirty="0" smtClean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Дл</a:t>
            </a:r>
            <a:r>
              <a:rPr lang="ru-RU" sz="2000" dirty="0" smtClean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я выбора кликнем по нему левой кнопкой мыши</a:t>
            </a:r>
            <a:r>
              <a:rPr lang="en-US" sz="2000" dirty="0" smtClean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593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52211" y="3122414"/>
            <a:ext cx="9725858" cy="12794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38"/>
              </a:lnSpc>
              <a:buNone/>
            </a:pPr>
            <a:r>
              <a:rPr lang="en-US" sz="4031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Примеры использования синонимов в контексте</a:t>
            </a:r>
            <a:endParaRPr lang="en-US" sz="4031" dirty="0"/>
          </a:p>
        </p:txBody>
      </p:sp>
      <p:sp>
        <p:nvSpPr>
          <p:cNvPr id="6" name="Shape 2"/>
          <p:cNvSpPr/>
          <p:nvPr/>
        </p:nvSpPr>
        <p:spPr>
          <a:xfrm>
            <a:off x="2452211" y="4868823"/>
            <a:ext cx="460653" cy="460653"/>
          </a:xfrm>
          <a:prstGeom prst="roundRect">
            <a:avLst>
              <a:gd name="adj" fmla="val 13335"/>
            </a:avLst>
          </a:prstGeom>
          <a:solidFill>
            <a:srgbClr val="2D3033"/>
          </a:solidFill>
          <a:ln/>
        </p:spPr>
      </p:sp>
      <p:sp>
        <p:nvSpPr>
          <p:cNvPr id="7" name="Text 3"/>
          <p:cNvSpPr/>
          <p:nvPr/>
        </p:nvSpPr>
        <p:spPr>
          <a:xfrm>
            <a:off x="2629495" y="4907161"/>
            <a:ext cx="105966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r>
              <a:rPr lang="en-US" sz="2418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418" dirty="0"/>
          </a:p>
        </p:txBody>
      </p:sp>
      <p:sp>
        <p:nvSpPr>
          <p:cNvPr id="8" name="Text 4"/>
          <p:cNvSpPr/>
          <p:nvPr/>
        </p:nvSpPr>
        <p:spPr>
          <a:xfrm>
            <a:off x="3117533" y="4939189"/>
            <a:ext cx="2440186" cy="63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9"/>
              </a:lnSpc>
              <a:buNone/>
            </a:pPr>
            <a:r>
              <a:rPr lang="en-US" sz="201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Письменные работы</a:t>
            </a:r>
            <a:endParaRPr lang="en-US" sz="2015" dirty="0"/>
          </a:p>
        </p:txBody>
      </p:sp>
      <p:sp>
        <p:nvSpPr>
          <p:cNvPr id="9" name="Text 5"/>
          <p:cNvSpPr/>
          <p:nvPr/>
        </p:nvSpPr>
        <p:spPr>
          <a:xfrm>
            <a:off x="3117533" y="5701784"/>
            <a:ext cx="2440186" cy="1310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2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Используйте синонимы, чтобы оживить письменные работы и избежать монотонности.</a:t>
            </a:r>
            <a:endParaRPr lang="en-US" sz="1612" dirty="0"/>
          </a:p>
        </p:txBody>
      </p:sp>
      <p:sp>
        <p:nvSpPr>
          <p:cNvPr id="10" name="Shape 6"/>
          <p:cNvSpPr/>
          <p:nvPr/>
        </p:nvSpPr>
        <p:spPr>
          <a:xfrm>
            <a:off x="5762387" y="4868823"/>
            <a:ext cx="460653" cy="460653"/>
          </a:xfrm>
          <a:prstGeom prst="roundRect">
            <a:avLst>
              <a:gd name="adj" fmla="val 13335"/>
            </a:avLst>
          </a:prstGeom>
          <a:solidFill>
            <a:srgbClr val="2D3033"/>
          </a:solidFill>
          <a:ln/>
        </p:spPr>
      </p:sp>
      <p:sp>
        <p:nvSpPr>
          <p:cNvPr id="11" name="Text 7"/>
          <p:cNvSpPr/>
          <p:nvPr/>
        </p:nvSpPr>
        <p:spPr>
          <a:xfrm>
            <a:off x="5898594" y="4907161"/>
            <a:ext cx="188238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r>
              <a:rPr lang="en-US" sz="2418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418" dirty="0"/>
          </a:p>
        </p:txBody>
      </p:sp>
      <p:sp>
        <p:nvSpPr>
          <p:cNvPr id="12" name="Text 8"/>
          <p:cNvSpPr/>
          <p:nvPr/>
        </p:nvSpPr>
        <p:spPr>
          <a:xfrm>
            <a:off x="6427708" y="4939189"/>
            <a:ext cx="2440186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9"/>
              </a:lnSpc>
              <a:buNone/>
            </a:pPr>
            <a:r>
              <a:rPr lang="en-US" sz="201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Разговорная речь</a:t>
            </a:r>
            <a:endParaRPr lang="en-US" sz="2015" dirty="0"/>
          </a:p>
        </p:txBody>
      </p:sp>
      <p:sp>
        <p:nvSpPr>
          <p:cNvPr id="13" name="Text 9"/>
          <p:cNvSpPr/>
          <p:nvPr/>
        </p:nvSpPr>
        <p:spPr>
          <a:xfrm>
            <a:off x="6427708" y="5381863"/>
            <a:ext cx="2440186" cy="1310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2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Проявите разнообразие в разговорной речи, используя различные синонимы в разговорах.</a:t>
            </a:r>
            <a:endParaRPr lang="en-US" sz="1612" dirty="0"/>
          </a:p>
        </p:txBody>
      </p:sp>
      <p:sp>
        <p:nvSpPr>
          <p:cNvPr id="14" name="Shape 10"/>
          <p:cNvSpPr/>
          <p:nvPr/>
        </p:nvSpPr>
        <p:spPr>
          <a:xfrm>
            <a:off x="9072563" y="4868823"/>
            <a:ext cx="460653" cy="460653"/>
          </a:xfrm>
          <a:prstGeom prst="roundRect">
            <a:avLst>
              <a:gd name="adj" fmla="val 13335"/>
            </a:avLst>
          </a:prstGeom>
          <a:solidFill>
            <a:srgbClr val="2D3033"/>
          </a:solidFill>
          <a:ln/>
        </p:spPr>
      </p:sp>
      <p:sp>
        <p:nvSpPr>
          <p:cNvPr id="15" name="Text 11"/>
          <p:cNvSpPr/>
          <p:nvPr/>
        </p:nvSpPr>
        <p:spPr>
          <a:xfrm>
            <a:off x="9207698" y="4907161"/>
            <a:ext cx="190381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r>
              <a:rPr lang="en-US" sz="2418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418" dirty="0"/>
          </a:p>
        </p:txBody>
      </p:sp>
      <p:sp>
        <p:nvSpPr>
          <p:cNvPr id="16" name="Text 12"/>
          <p:cNvSpPr/>
          <p:nvPr/>
        </p:nvSpPr>
        <p:spPr>
          <a:xfrm>
            <a:off x="9737884" y="4939189"/>
            <a:ext cx="2440186" cy="63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9"/>
              </a:lnSpc>
              <a:buNone/>
            </a:pPr>
            <a:r>
              <a:rPr lang="en-US" sz="201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Литературные произведения</a:t>
            </a:r>
            <a:endParaRPr lang="en-US" sz="2015" dirty="0"/>
          </a:p>
        </p:txBody>
      </p:sp>
      <p:sp>
        <p:nvSpPr>
          <p:cNvPr id="17" name="Text 13"/>
          <p:cNvSpPr/>
          <p:nvPr/>
        </p:nvSpPr>
        <p:spPr>
          <a:xfrm>
            <a:off x="9737884" y="5701784"/>
            <a:ext cx="2440186" cy="196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2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Создайте красочные описания, используя разнообразие синонимов в литературных произведениях.</a:t>
            </a:r>
            <a:endParaRPr lang="en-US" sz="1612" dirty="0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205317" y="2"/>
            <a:ext cx="12425081" cy="8229598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"/>
            <a:ext cx="0" cy="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83049" y="607576"/>
            <a:ext cx="11338560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ru-RU" sz="4338" dirty="0" smtClean="0">
                <a:solidFill>
                  <a:srgbClr val="AE8625"/>
                </a:solidFill>
                <a:ea typeface="Prata" pitchFamily="34" charset="-122"/>
              </a:rPr>
              <a:t>Быстрое перемещение элемента списка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4800719" y="2315170"/>
            <a:ext cx="27503" cy="5306854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7" name="Shape 3"/>
          <p:cNvSpPr/>
          <p:nvPr/>
        </p:nvSpPr>
        <p:spPr>
          <a:xfrm>
            <a:off x="5062299" y="2721352"/>
            <a:ext cx="771168" cy="27503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8" name="Shape 4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D3033"/>
          </a:solidFill>
          <a:ln/>
        </p:spPr>
      </p:sp>
      <p:sp>
        <p:nvSpPr>
          <p:cNvPr id="9" name="Text 5"/>
          <p:cNvSpPr/>
          <p:nvPr/>
        </p:nvSpPr>
        <p:spPr>
          <a:xfrm>
            <a:off x="4757380" y="2528649"/>
            <a:ext cx="114062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 marL="0" indent="0" algn="l">
              <a:lnSpc>
                <a:spcPts val="2711"/>
              </a:lnSpc>
              <a:buNone/>
            </a:pPr>
            <a:r>
              <a:rPr lang="ru-RU" sz="2169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Выделите элемент списка</a:t>
            </a:r>
            <a:endParaRPr lang="en-US" sz="2169" dirty="0"/>
          </a:p>
        </p:txBody>
      </p:sp>
      <p:sp>
        <p:nvSpPr>
          <p:cNvPr id="11" name="Text 7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Наведите курсор на элемент списка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,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который вы хотите переместить </a:t>
            </a:r>
            <a:endParaRPr lang="en-US" sz="1735" dirty="0"/>
          </a:p>
        </p:txBody>
      </p:sp>
      <p:sp>
        <p:nvSpPr>
          <p:cNvPr id="12" name="Shape 8"/>
          <p:cNvSpPr/>
          <p:nvPr/>
        </p:nvSpPr>
        <p:spPr>
          <a:xfrm>
            <a:off x="5062299" y="4563725"/>
            <a:ext cx="771168" cy="27503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13" name="Shape 9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D3033"/>
          </a:solidFill>
          <a:ln/>
        </p:spPr>
      </p:sp>
      <p:sp>
        <p:nvSpPr>
          <p:cNvPr id="14" name="Text 10"/>
          <p:cNvSpPr/>
          <p:nvPr/>
        </p:nvSpPr>
        <p:spPr>
          <a:xfrm>
            <a:off x="4713089" y="4371023"/>
            <a:ext cx="202644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ru-RU" sz="2169" dirty="0" smtClean="0">
                <a:solidFill>
                  <a:srgbClr val="AE8625"/>
                </a:solidFill>
                <a:ea typeface="Prata" pitchFamily="34" charset="-122"/>
              </a:rPr>
              <a:t>Используйте сочетание клавиш</a:t>
            </a:r>
            <a:endParaRPr lang="en-US" sz="2169" dirty="0"/>
          </a:p>
        </p:txBody>
      </p:sp>
      <p:sp>
        <p:nvSpPr>
          <p:cNvPr id="16" name="Text 12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Удерживая клавишу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Shift,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 нажмите клавишу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Alt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внизу элемента списка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,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который вы хотите переместить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 </a:t>
            </a:r>
            <a:endParaRPr lang="en-US" sz="1735" dirty="0"/>
          </a:p>
        </p:txBody>
      </p:sp>
      <p:sp>
        <p:nvSpPr>
          <p:cNvPr id="17" name="Shape 13"/>
          <p:cNvSpPr/>
          <p:nvPr/>
        </p:nvSpPr>
        <p:spPr>
          <a:xfrm>
            <a:off x="5062299" y="6406098"/>
            <a:ext cx="771168" cy="27503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D3033"/>
          </a:solidFill>
          <a:ln/>
        </p:spPr>
      </p:sp>
      <p:sp>
        <p:nvSpPr>
          <p:cNvPr id="19" name="Text 15"/>
          <p:cNvSpPr/>
          <p:nvPr/>
        </p:nvSpPr>
        <p:spPr>
          <a:xfrm>
            <a:off x="4711898" y="6213396"/>
            <a:ext cx="20490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6026348" y="6220182"/>
            <a:ext cx="4366736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ru-RU" sz="2169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Переместите элемент и отпустите клавиши</a:t>
            </a:r>
            <a:endParaRPr lang="en-US" sz="2169" dirty="0"/>
          </a:p>
        </p:txBody>
      </p:sp>
      <p:sp>
        <p:nvSpPr>
          <p:cNvPr id="21" name="Text 17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Пока вы все ещё удерживаете клавишу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Shift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и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Alt,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нажмите клавишу со стрелкой вверх или вниз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,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чтобы переместить элемент вверх или вниз соответственно. Когда элемент достигнет нужной позиции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,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отпустите клавиши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Shift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и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Alt</a:t>
            </a:r>
            <a:endParaRPr lang="en-US" sz="1735" dirty="0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538344" y="0"/>
            <a:ext cx="13092056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95" y="4279008"/>
            <a:ext cx="4227755" cy="303695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334871" y="982266"/>
            <a:ext cx="10462329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 smtClean="0">
                <a:solidFill>
                  <a:srgbClr val="AE8625"/>
                </a:solidFill>
                <a:ea typeface="Prata" pitchFamily="34" charset="-122"/>
              </a:rPr>
              <a:t>Установка неразрывных пробелов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065385"/>
            <a:ext cx="4542115" cy="2507076"/>
          </a:xfrm>
          <a:prstGeom prst="roundRect">
            <a:avLst>
              <a:gd name="adj" fmla="val 3348"/>
            </a:avLst>
          </a:prstGeom>
          <a:solidFill>
            <a:srgbClr val="2D3033"/>
          </a:solidFill>
          <a:ln/>
        </p:spPr>
      </p:sp>
      <p:sp>
        <p:nvSpPr>
          <p:cNvPr id="7" name="Text 3"/>
          <p:cNvSpPr/>
          <p:nvPr/>
        </p:nvSpPr>
        <p:spPr>
          <a:xfrm>
            <a:off x="4712969" y="3620810"/>
            <a:ext cx="42266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 smtClean="0">
                <a:solidFill>
                  <a:srgbClr val="AE8625"/>
                </a:solidFill>
                <a:ea typeface="Prata" pitchFamily="34" charset="-122"/>
              </a:rPr>
              <a:t>Используйте </a:t>
            </a:r>
            <a:r>
              <a:rPr lang="ru-RU" sz="2187" dirty="0">
                <a:solidFill>
                  <a:srgbClr val="AE8625"/>
                </a:solidFill>
                <a:ea typeface="Prata" pitchFamily="34" charset="-122"/>
              </a:rPr>
              <a:t>комбинацию клавиш: 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12970" y="4101227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Удерживая клавиши Ctrl и Shift, нажмите клавишу пробел. 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3065385"/>
            <a:ext cx="4542115" cy="2507076"/>
          </a:xfrm>
          <a:prstGeom prst="roundRect">
            <a:avLst>
              <a:gd name="adj" fmla="val 3348"/>
            </a:avLst>
          </a:prstGeom>
          <a:solidFill>
            <a:srgbClr val="2D3033"/>
          </a:solidFill>
          <a:ln/>
        </p:spPr>
      </p:sp>
      <p:sp>
        <p:nvSpPr>
          <p:cNvPr id="10" name="Text 6"/>
          <p:cNvSpPr/>
          <p:nvPr/>
        </p:nvSpPr>
        <p:spPr>
          <a:xfrm>
            <a:off x="9477256" y="3184264"/>
            <a:ext cx="2777490" cy="436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 smtClean="0">
                <a:solidFill>
                  <a:srgbClr val="AE8625"/>
                </a:solidFill>
                <a:ea typeface="Prata" pitchFamily="34" charset="-122"/>
              </a:rPr>
              <a:t>Проверьте результат</a:t>
            </a:r>
            <a:r>
              <a:rPr lang="en-US" sz="2187" dirty="0" smtClean="0">
                <a:solidFill>
                  <a:srgbClr val="AE8625"/>
                </a:solidFill>
                <a:ea typeface="Prata" pitchFamily="34" charset="-122"/>
              </a:rPr>
              <a:t>: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77256" y="3620811"/>
            <a:ext cx="4097774" cy="1546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Убедитесь, что фамилия и инициалы гендиректора, единицы измерения и числа, географические сокращения, сокращения типа «и т.д.», «и т.п.» расположены на одной строке.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833943"/>
            <a:ext cx="9306401" cy="2062170"/>
          </a:xfrm>
          <a:prstGeom prst="roundRect">
            <a:avLst>
              <a:gd name="adj" fmla="val 4076"/>
            </a:avLst>
          </a:prstGeom>
          <a:solidFill>
            <a:srgbClr val="2D3033"/>
          </a:solidFill>
          <a:ln/>
        </p:spPr>
      </p:sp>
      <p:sp>
        <p:nvSpPr>
          <p:cNvPr id="13" name="Text 9"/>
          <p:cNvSpPr/>
          <p:nvPr/>
        </p:nvSpPr>
        <p:spPr>
          <a:xfrm>
            <a:off x="4712969" y="6007534"/>
            <a:ext cx="8540451" cy="16626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4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Это </a:t>
            </a:r>
            <a:r>
              <a:rPr lang="ru-RU" sz="24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поможет сохранить нужные элементы на одной строке </a:t>
            </a:r>
            <a:r>
              <a:rPr lang="ru-RU" sz="24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и</a:t>
            </a:r>
            <a:endParaRPr lang="en-US" sz="2400" dirty="0" smtClean="0">
              <a:solidFill>
                <a:srgbClr val="AE8625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>
              <a:lnSpc>
                <a:spcPts val="2734"/>
              </a:lnSpc>
            </a:pPr>
            <a:r>
              <a:rPr lang="ru-RU" sz="24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предотвратить их разрыв при переносе текста</a:t>
            </a:r>
            <a:r>
              <a:rPr lang="ru-RU" sz="24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.</a:t>
            </a:r>
            <a:endParaRPr lang="en-US" sz="2400" dirty="0"/>
          </a:p>
        </p:txBody>
      </p:sp>
      <p:sp>
        <p:nvSpPr>
          <p:cNvPr id="14" name="Text 10"/>
          <p:cNvSpPr/>
          <p:nvPr/>
        </p:nvSpPr>
        <p:spPr>
          <a:xfrm>
            <a:off x="4712970" y="6314361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95" y="4279017"/>
            <a:ext cx="0" cy="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334871" y="982266"/>
            <a:ext cx="10462329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 smtClean="0">
                <a:solidFill>
                  <a:srgbClr val="AE8625"/>
                </a:solidFill>
                <a:ea typeface="Prata" pitchFamily="34" charset="-122"/>
              </a:rPr>
              <a:t>Вывод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758817" y="2194135"/>
            <a:ext cx="8107184" cy="1773861"/>
          </a:xfrm>
          <a:prstGeom prst="roundRect">
            <a:avLst>
              <a:gd name="adj" fmla="val 3348"/>
            </a:avLst>
          </a:prstGeom>
          <a:solidFill>
            <a:srgbClr val="2D3033"/>
          </a:solidFill>
          <a:ln/>
        </p:spPr>
        <p:txBody>
          <a:bodyPr/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Мы смогли создать видео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которое будет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помогать пользователям научиться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пользоваться некоторыми функциями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встроенными в Microsoft word</a:t>
            </a:r>
          </a:p>
        </p:txBody>
      </p:sp>
      <p:sp>
        <p:nvSpPr>
          <p:cNvPr id="7" name="Text 3"/>
          <p:cNvSpPr/>
          <p:nvPr/>
        </p:nvSpPr>
        <p:spPr>
          <a:xfrm>
            <a:off x="4712969" y="3620810"/>
            <a:ext cx="42266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12970" y="4101227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9477256" y="3184264"/>
            <a:ext cx="2777490" cy="436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77256" y="3620811"/>
            <a:ext cx="4097774" cy="1546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4712969" y="6007534"/>
            <a:ext cx="8540451" cy="16626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2400" dirty="0"/>
          </a:p>
        </p:txBody>
      </p:sp>
      <p:sp>
        <p:nvSpPr>
          <p:cNvPr id="14" name="Text 10"/>
          <p:cNvSpPr/>
          <p:nvPr/>
        </p:nvSpPr>
        <p:spPr>
          <a:xfrm>
            <a:off x="4712970" y="6314361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4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324</Words>
  <Application>Microsoft Office PowerPoint</Application>
  <PresentationFormat>Произвольный</PresentationFormat>
  <Paragraphs>53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8</cp:revision>
  <dcterms:created xsi:type="dcterms:W3CDTF">2024-03-25T20:21:06Z</dcterms:created>
  <dcterms:modified xsi:type="dcterms:W3CDTF">2024-03-25T21:29:58Z</dcterms:modified>
</cp:coreProperties>
</file>