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Oswald Light"/>
      <p:regular r:id="rId28"/>
      <p:bold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L/Vh1xnGVBOnDZtcrFDLoYwi3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swaldLigh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86dbb9b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486dbb9b6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86dbb9b6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486dbb9b6b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86dbb9b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2486dbb9b6b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86dbb9b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486dbb9b6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86dbb9b6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486dbb9b6b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86dbb9b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2486dbb9b6b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86dbb9b6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486dbb9b6b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86dbb9b6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486dbb9b6b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177188b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22177188b76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77188b7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2177188b76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6dbb9b6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2486dbb9b6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86dbb9b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2486dbb9b6b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86dbb9b6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2486dbb9b6b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86dbb9b6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2486dbb9b6b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177188b7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2177188b76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177188b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2177188b76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177188b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2177188b7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86dbb9b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486dbb9b6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6dbb9b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486dbb9b6b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77188b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2177188b7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docs.github.com/en/authentication/connecting-to-github-with-ssh" TargetMode="External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84" name="Google Shape;84;p1"/>
          <p:cNvPicPr preferRelativeResize="0"/>
          <p:nvPr/>
        </p:nvPicPr>
        <p:blipFill rotWithShape="1">
          <a:blip r:embed="rId3">
            <a:alphaModFix amt="20000"/>
          </a:blip>
          <a:srcRect b="43863" l="22800" r="22556" t="14107"/>
          <a:stretch/>
        </p:blipFill>
        <p:spPr>
          <a:xfrm rot="-1482957">
            <a:off x="4403693" y="578159"/>
            <a:ext cx="10476852" cy="8059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636894" y="1041313"/>
            <a:ext cx="9444251" cy="4775512"/>
            <a:chOff x="636894" y="691486"/>
            <a:chExt cx="9444251" cy="4775512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636894" y="691486"/>
              <a:ext cx="9444251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Kettering</a:t>
              </a:r>
              <a:r>
                <a:rPr b="0" i="0" lang="en-US" sz="8000" u="none" cap="none" strike="noStrike">
                  <a:solidFill>
                    <a:srgbClr val="EFB41B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83CEE2"/>
                  </a:solidFill>
                  <a:latin typeface="Oswald"/>
                  <a:ea typeface="Oswald"/>
                  <a:cs typeface="Oswald"/>
                  <a:sym typeface="Oswald"/>
                </a:rPr>
                <a:t>Association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83CEE2"/>
                  </a:solidFill>
                  <a:latin typeface="Oswald"/>
                  <a:ea typeface="Oswald"/>
                  <a:cs typeface="Oswald"/>
                  <a:sym typeface="Oswald"/>
                </a:rPr>
                <a:t>Computing Machinery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636900" y="4451198"/>
              <a:ext cx="6154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rgbClr val="19A5D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GitHub Workshop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/>
          <p:nvPr/>
        </p:nvSpPr>
        <p:spPr>
          <a:xfrm>
            <a:off x="-7677" y="0"/>
            <a:ext cx="420624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94" name="Google Shape;194;p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/>
          <p:nvPr/>
        </p:nvSpPr>
        <p:spPr>
          <a:xfrm>
            <a:off x="4206240" y="-1"/>
            <a:ext cx="798576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 txBox="1"/>
          <p:nvPr>
            <p:ph type="title"/>
          </p:nvPr>
        </p:nvSpPr>
        <p:spPr>
          <a:xfrm>
            <a:off x="500990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WHY CLONE GITHUB REPO</a:t>
            </a:r>
            <a:endParaRPr/>
          </a:p>
        </p:txBody>
      </p:sp>
      <p:sp>
        <p:nvSpPr>
          <p:cNvPr id="197" name="Google Shape;197;p4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Cloning a GitHub repository allows developers to work on a repository on their local machine with preferred IDE’s and commit any work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If the GitHub repository is downloaded instead of cloned, the developer cannot commit work to the GitHub repository. The downloaded file will also not be a git file or support git commands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98" name="Google Shape;198;p4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4"/>
          <p:cNvCxnSpPr/>
          <p:nvPr/>
        </p:nvCxnSpPr>
        <p:spPr>
          <a:xfrm>
            <a:off x="4885936" y="1478508"/>
            <a:ext cx="6482686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86dbb9b6b_0_111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05" name="Google Shape;205;g2486dbb9b6b_0_11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486dbb9b6b_0_111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486dbb9b6b_0_111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CLONE REPO OPTIONS</a:t>
            </a:r>
            <a:endParaRPr/>
          </a:p>
        </p:txBody>
      </p:sp>
      <p:sp>
        <p:nvSpPr>
          <p:cNvPr id="208" name="Google Shape;208;g2486dbb9b6b_0_111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There are multiple ways to clone a GitHub repository, but only HTTP will be covered in this workshop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Cloning with SSH is also popular, but requires a SSH key to be generated. Cloning with SSH can be found in GitHub documentation </a:t>
            </a:r>
            <a:r>
              <a:rPr lang="en-US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here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09" name="Google Shape;209;g2486dbb9b6b_0_111"/>
          <p:cNvPicPr preferRelativeResize="0"/>
          <p:nvPr/>
        </p:nvPicPr>
        <p:blipFill rotWithShape="1">
          <a:blip r:embed="rId5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2486dbb9b6b_0_111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86dbb9b6b_0_121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16" name="Google Shape;216;g2486dbb9b6b_0_12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486dbb9b6b_0_121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486dbb9b6b_0_121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CLONE REPO WITH HTTPS</a:t>
            </a:r>
            <a:endParaRPr/>
          </a:p>
        </p:txBody>
      </p:sp>
      <p:sp>
        <p:nvSpPr>
          <p:cNvPr id="219" name="Google Shape;219;g2486dbb9b6b_0_121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Source Sans Pro"/>
              <a:buChar char="•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On the repository main page, select “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Code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” and “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HTTPS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Char char="•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Copy the link and paste into local git bash or terminal in the following format:</a:t>
            </a:r>
            <a:b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clone copiedLink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where copiedLink is the copied HTTPS link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Char char="•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 new folder will appear on the local machine with the same name as the repository to be used in desired IDE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20" name="Google Shape;220;g2486dbb9b6b_0_121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2486dbb9b6b_0_121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" name="Google Shape;222;g2486dbb9b6b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28" y="1693725"/>
            <a:ext cx="3823275" cy="3470550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g2486dbb9b6b_0_121"/>
          <p:cNvSpPr/>
          <p:nvPr/>
        </p:nvSpPr>
        <p:spPr>
          <a:xfrm>
            <a:off x="3404100" y="1749425"/>
            <a:ext cx="995700" cy="5313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486dbb9b6b_0_121"/>
          <p:cNvSpPr/>
          <p:nvPr/>
        </p:nvSpPr>
        <p:spPr>
          <a:xfrm>
            <a:off x="913525" y="2975475"/>
            <a:ext cx="624000" cy="4116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486dbb9b6b_0_121"/>
          <p:cNvSpPr/>
          <p:nvPr/>
        </p:nvSpPr>
        <p:spPr>
          <a:xfrm>
            <a:off x="3724450" y="3387075"/>
            <a:ext cx="481800" cy="4116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230" name="Google Shape;230;g2486dbb9b6b_0_135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486dbb9b6b_0_135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232" name="Google Shape;232;g2486dbb9b6b_0_135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486dbb9b6b_0_135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2486dbb9b6b_0_135"/>
          <p:cNvCxnSpPr>
            <a:stCxn id="230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g2486dbb9b6b_0_135"/>
          <p:cNvSpPr txBox="1"/>
          <p:nvPr/>
        </p:nvSpPr>
        <p:spPr>
          <a:xfrm>
            <a:off x="640322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NEW</a:t>
            </a:r>
            <a:b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86dbb9b6b_0_154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41" name="Google Shape;241;g2486dbb9b6b_0_15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486dbb9b6b_0_154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486dbb9b6b_0_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A NEW BRANCH</a:t>
            </a:r>
            <a:endParaRPr/>
          </a:p>
        </p:txBody>
      </p:sp>
      <p:sp>
        <p:nvSpPr>
          <p:cNvPr id="244" name="Google Shape;244;g2486dbb9b6b_0_154"/>
          <p:cNvSpPr txBox="1"/>
          <p:nvPr>
            <p:ph idx="1" type="body"/>
          </p:nvPr>
        </p:nvSpPr>
        <p:spPr>
          <a:xfrm>
            <a:off x="838200" y="16732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In git bash or terminal, 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navigate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) to cloned GitHub repository 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Make a branch called myBranch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git branch myBranch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Go to myBranch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git checkout myBranch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45" name="Google Shape;245;g2486dbb9b6b_0_154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g2486dbb9b6b_0_154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86dbb9b6b_0_168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52" name="Google Shape;252;g2486dbb9b6b_0_16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486dbb9b6b_0_168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486dbb9b6b_0_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COMMIT IN BRANCH</a:t>
            </a:r>
            <a:endParaRPr/>
          </a:p>
        </p:txBody>
      </p:sp>
      <p:sp>
        <p:nvSpPr>
          <p:cNvPr id="255" name="Google Shape;255;g2486dbb9b6b_0_168"/>
          <p:cNvSpPr txBox="1"/>
          <p:nvPr>
            <p:ph idx="1" type="body"/>
          </p:nvPr>
        </p:nvSpPr>
        <p:spPr>
          <a:xfrm>
            <a:off x="838200" y="16732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Make changes to myBranch by modifying, adding, or removing files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Add modified, new, or deleted files to the staging environment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Commit changes to myBranch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git commit -m “myBranch edits”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56" name="Google Shape;256;g2486dbb9b6b_0_16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g2486dbb9b6b_0_168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86dbb9b6b_0_178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63" name="Google Shape;263;g2486dbb9b6b_0_17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486dbb9b6b_0_178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486dbb9b6b_0_1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PUSH</a:t>
            </a: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 BRANCH COMMITS</a:t>
            </a:r>
            <a:endParaRPr/>
          </a:p>
        </p:txBody>
      </p:sp>
      <p:sp>
        <p:nvSpPr>
          <p:cNvPr id="266" name="Google Shape;266;g2486dbb9b6b_0_178"/>
          <p:cNvSpPr txBox="1"/>
          <p:nvPr>
            <p:ph idx="1" type="body"/>
          </p:nvPr>
        </p:nvSpPr>
        <p:spPr>
          <a:xfrm>
            <a:off x="838200" y="16732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Upload (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) local commits in myBranch to the GitHub repository so other developers can see them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The first push will require to specify the origin of the branch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git push origin myBranch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67" name="Google Shape;267;g2486dbb9b6b_0_17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g2486dbb9b6b_0_178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86dbb9b6b_0_189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74" name="Google Shape;274;g2486dbb9b6b_0_189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486dbb9b6b_0_189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486dbb9b6b_0_1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PULL BRANCH COMMITS</a:t>
            </a:r>
            <a:endParaRPr/>
          </a:p>
        </p:txBody>
      </p:sp>
      <p:sp>
        <p:nvSpPr>
          <p:cNvPr id="277" name="Google Shape;277;g2486dbb9b6b_0_189"/>
          <p:cNvSpPr txBox="1"/>
          <p:nvPr>
            <p:ph idx="1" type="body"/>
          </p:nvPr>
        </p:nvSpPr>
        <p:spPr>
          <a:xfrm>
            <a:off x="838200" y="16732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Update (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) local clone with commits pushed to the GitHub repository by other developers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278" name="Google Shape;278;g2486dbb9b6b_0_189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g2486dbb9b6b_0_189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284" name="Google Shape;284;g2486dbb9b6b_0_199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486dbb9b6b_0_199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286" name="Google Shape;286;g2486dbb9b6b_0_199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486dbb9b6b_0_199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2486dbb9b6b_0_199"/>
          <p:cNvCxnSpPr>
            <a:stCxn id="284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g2486dbb9b6b_0_199"/>
          <p:cNvSpPr txBox="1"/>
          <p:nvPr/>
        </p:nvSpPr>
        <p:spPr>
          <a:xfrm>
            <a:off x="640322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CREATE PULL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177188b76_0_153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295" name="Google Shape;295;g22177188b76_0_15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2177188b76_0_153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2177188b76_0_153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WHAT IS A PULL REQUEST</a:t>
            </a:r>
            <a:endParaRPr/>
          </a:p>
        </p:txBody>
      </p:sp>
      <p:sp>
        <p:nvSpPr>
          <p:cNvPr id="298" name="Google Shape;298;g22177188b76_0_153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 pull request (PR) notifies the GitHub repository owners that a member wants to merge code in a branch with the main 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response, repository owners will look at the code in the PR branch and will either approve or reject the merge request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299" name="Google Shape;299;g22177188b76_0_153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g22177188b76_0_153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77188b76_0_19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93" name="Google Shape;93;g22177188b76_0_19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2177188b76_0_19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2177188b76_0_197"/>
          <p:cNvSpPr txBox="1"/>
          <p:nvPr>
            <p:ph idx="1" type="body"/>
          </p:nvPr>
        </p:nvSpPr>
        <p:spPr>
          <a:xfrm>
            <a:off x="4558500" y="1690825"/>
            <a:ext cx="75564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Collaboration &amp; Version Control: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 Simplify collaboration and track changes with ease.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Seamless Teamwork: 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Enable multiple developers to work together efficiently.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Efficient Project Management: 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Manage tasks, track bugs, and prioritize work effectively.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Build a Professional Reputation: 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Showcase projects and contributions to employers.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Learn &amp; Connect: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 Join the global developer community for learning and networking.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Security &amp; Reliability: 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Prioritize code security and ensure reliable service.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Source Sans Pro"/>
                <a:ea typeface="Source Sans Pro"/>
                <a:cs typeface="Source Sans Pro"/>
                <a:sym typeface="Source Sans Pro"/>
              </a:rPr>
              <a:t>Continuous Improvement:</a:t>
            </a:r>
            <a:r>
              <a:rPr lang="en-US" sz="1650">
                <a:latin typeface="Source Sans Pro"/>
                <a:ea typeface="Source Sans Pro"/>
                <a:cs typeface="Source Sans Pro"/>
                <a:sym typeface="Source Sans Pro"/>
              </a:rPr>
              <a:t> Foster learning, feedback, and code quality enhancement.</a:t>
            </a:r>
            <a:endParaRPr sz="165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g22177188b76_0_197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WHY USE GITHUB</a:t>
            </a:r>
            <a:endParaRPr/>
          </a:p>
        </p:txBody>
      </p:sp>
      <p:pic>
        <p:nvPicPr>
          <p:cNvPr descr="A yellow and black logo&#10;&#10;Description automatically generated with low confidence" id="97" name="Google Shape;97;g22177188b76_0_19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715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g22177188b76_0_197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86dbb9b6b_0_208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06" name="Google Shape;306;g2486dbb9b6b_0_20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486dbb9b6b_0_208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486dbb9b6b_0_208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 A PULL REQUEST</a:t>
            </a:r>
            <a:endParaRPr/>
          </a:p>
        </p:txBody>
      </p:sp>
      <p:sp>
        <p:nvSpPr>
          <p:cNvPr id="309" name="Google Shape;309;g2486dbb9b6b_0_208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GitHub repository page, navigate to the “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Pull requests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” tab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Click the “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Compare &amp; pull request button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10" name="Google Shape;310;g2486dbb9b6b_0_20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g2486dbb9b6b_0_208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2" name="Google Shape;312;g2486dbb9b6b_0_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325" y="2871275"/>
            <a:ext cx="7251552" cy="463300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g2486dbb9b6b_0_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3150" y="4803550"/>
            <a:ext cx="3771900" cy="914400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86dbb9b6b_0_220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19" name="Google Shape;319;g2486dbb9b6b_0_22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486dbb9b6b_0_220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486dbb9b6b_0_220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CREATE A PULL REQUEST</a:t>
            </a:r>
            <a:endParaRPr/>
          </a:p>
        </p:txBody>
      </p:sp>
      <p:sp>
        <p:nvSpPr>
          <p:cNvPr id="322" name="Google Shape;322;g2486dbb9b6b_0_220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next page, title the pull request leaving a detailed comment. Then, click “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Create pull request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23" name="Google Shape;323;g2486dbb9b6b_0_220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g2486dbb9b6b_0_220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5" name="Google Shape;325;g2486dbb9b6b_0_220"/>
          <p:cNvPicPr preferRelativeResize="0"/>
          <p:nvPr/>
        </p:nvPicPr>
        <p:blipFill rotWithShape="1">
          <a:blip r:embed="rId5">
            <a:alphaModFix/>
          </a:blip>
          <a:srcRect b="0" l="0" r="0" t="13919"/>
          <a:stretch/>
        </p:blipFill>
        <p:spPr>
          <a:xfrm>
            <a:off x="5061562" y="3167050"/>
            <a:ext cx="6275073" cy="3261049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86dbb9b6b_0_233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31" name="Google Shape;331;g2486dbb9b6b_0_23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486dbb9b6b_0_233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486dbb9b6b_0_233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MERGE </a:t>
            </a: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 PULL REQUEST</a:t>
            </a:r>
            <a:endParaRPr/>
          </a:p>
        </p:txBody>
      </p:sp>
      <p:sp>
        <p:nvSpPr>
          <p:cNvPr id="334" name="Google Shape;334;g2486dbb9b6b_0_233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next page, if the pull request does not require approval or if all required users approved, the green “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Merge pull request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” box will appear to merge the branches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335" name="Google Shape;335;g2486dbb9b6b_0_233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g2486dbb9b6b_0_233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7" name="Google Shape;337;g2486dbb9b6b_0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100" y="4015100"/>
            <a:ext cx="7169999" cy="2456475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8" name="Google Shape;338;g2486dbb9b6b_0_233"/>
          <p:cNvSpPr/>
          <p:nvPr/>
        </p:nvSpPr>
        <p:spPr>
          <a:xfrm>
            <a:off x="5132450" y="5962025"/>
            <a:ext cx="1742400" cy="3873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6dbb9b6b_0_246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344" name="Google Shape;344;g2486dbb9b6b_0_24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486dbb9b6b_0_246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2486dbb9b6b_0_246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PULL REQUEST CLEAN UP</a:t>
            </a:r>
            <a:endParaRPr/>
          </a:p>
        </p:txBody>
      </p:sp>
      <p:sp>
        <p:nvSpPr>
          <p:cNvPr id="347" name="Google Shape;347;g2486dbb9b6b_0_246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Next, GitHub offers the option to delete the old branch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Finally, update your repository clone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348" name="Google Shape;348;g2486dbb9b6b_0_246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g2486dbb9b6b_0_246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0" name="Google Shape;350;g2486dbb9b6b_0_2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925" y="2950600"/>
            <a:ext cx="6482702" cy="672100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g2486dbb9b6b_0_246"/>
          <p:cNvSpPr/>
          <p:nvPr/>
        </p:nvSpPr>
        <p:spPr>
          <a:xfrm>
            <a:off x="10220625" y="3086075"/>
            <a:ext cx="1006500" cy="3594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177188b76_0_207"/>
          <p:cNvSpPr/>
          <p:nvPr/>
        </p:nvSpPr>
        <p:spPr>
          <a:xfrm>
            <a:off x="-7677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59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04" name="Google Shape;104;g22177188b76_0_20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-1311163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2177188b76_0_207"/>
          <p:cNvSpPr/>
          <p:nvPr/>
        </p:nvSpPr>
        <p:spPr>
          <a:xfrm>
            <a:off x="420624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2177188b76_0_207"/>
          <p:cNvSpPr txBox="1"/>
          <p:nvPr>
            <p:ph type="title"/>
          </p:nvPr>
        </p:nvSpPr>
        <p:spPr>
          <a:xfrm>
            <a:off x="5009903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GIT VS GITHUB</a:t>
            </a:r>
            <a:endParaRPr/>
          </a:p>
        </p:txBody>
      </p:sp>
      <p:sp>
        <p:nvSpPr>
          <p:cNvPr id="107" name="Google Shape;107;g22177188b76_0_207"/>
          <p:cNvSpPr txBox="1"/>
          <p:nvPr>
            <p:ph idx="1" type="body"/>
          </p:nvPr>
        </p:nvSpPr>
        <p:spPr>
          <a:xfrm>
            <a:off x="5009898" y="1825625"/>
            <a:ext cx="62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Git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is an open-source, version control tool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Stores project contents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Can return to any previous project snapshot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○"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Great for experimenting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is a company that makes tools which integrate with git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GitHub website allows users to collaborate on a git repository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yellow and black logo&#10;&#10;Description automatically generated with low confidence" id="108" name="Google Shape;108;g22177188b76_0_207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113208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g22177188b76_0_207"/>
          <p:cNvCxnSpPr/>
          <p:nvPr/>
        </p:nvCxnSpPr>
        <p:spPr>
          <a:xfrm>
            <a:off x="4885936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114" name="Google Shape;114;p7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-299383" y="1711479"/>
            <a:ext cx="94442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116" name="Google Shape;116;p7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7"/>
          <p:cNvCxnSpPr>
            <a:stCxn id="114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7"/>
          <p:cNvSpPr txBox="1"/>
          <p:nvPr/>
        </p:nvSpPr>
        <p:spPr>
          <a:xfrm>
            <a:off x="585022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A 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177188b76_0_6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25" name="Google Shape;125;g22177188b76_0_6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2177188b76_0_6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2177188b76_0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MAKE LOCAL GITHUB REPO</a:t>
            </a:r>
            <a:endParaRPr/>
          </a:p>
        </p:txBody>
      </p:sp>
      <p:sp>
        <p:nvSpPr>
          <p:cNvPr id="128" name="Google Shape;128;g22177188b76_0_62"/>
          <p:cNvSpPr txBox="1"/>
          <p:nvPr>
            <p:ph idx="1" type="body"/>
          </p:nvPr>
        </p:nvSpPr>
        <p:spPr>
          <a:xfrm>
            <a:off x="838200" y="18256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After logging in, go to the GitHub home page at github.com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top right corner, click the plus (+) icon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dropdown, select “New repository”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29" name="Google Shape;129;g22177188b76_0_6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22177188b76_0_62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1" name="Google Shape;131;g22177188b76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00" y="4399626"/>
            <a:ext cx="10912599" cy="1950225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g22177188b76_0_62"/>
          <p:cNvSpPr/>
          <p:nvPr/>
        </p:nvSpPr>
        <p:spPr>
          <a:xfrm>
            <a:off x="9487825" y="4675850"/>
            <a:ext cx="1769700" cy="9405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177188b76_0_62"/>
          <p:cNvSpPr/>
          <p:nvPr/>
        </p:nvSpPr>
        <p:spPr>
          <a:xfrm>
            <a:off x="998275" y="5298350"/>
            <a:ext cx="788100" cy="318000"/>
          </a:xfrm>
          <a:prstGeom prst="rect">
            <a:avLst/>
          </a:prstGeom>
          <a:solidFill>
            <a:srgbClr val="0D1117"/>
          </a:solidFill>
          <a:ln cap="flat" cmpd="sng" w="9525">
            <a:solidFill>
              <a:srgbClr val="0D11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177188b76_0_62"/>
          <p:cNvSpPr/>
          <p:nvPr/>
        </p:nvSpPr>
        <p:spPr>
          <a:xfrm>
            <a:off x="9888800" y="4427275"/>
            <a:ext cx="428700" cy="19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77188b76_0_22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40" name="Google Shape;140;g22177188b76_0_2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2177188b76_0_22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177188b76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CONFIGURE REPO</a:t>
            </a:r>
            <a:endParaRPr/>
          </a:p>
        </p:txBody>
      </p:sp>
      <p:sp>
        <p:nvSpPr>
          <p:cNvPr id="143" name="Google Shape;143;g22177188b76_0_22"/>
          <p:cNvSpPr txBox="1"/>
          <p:nvPr>
            <p:ph idx="1" type="body"/>
          </p:nvPr>
        </p:nvSpPr>
        <p:spPr>
          <a:xfrm>
            <a:off x="838200" y="1825625"/>
            <a:ext cx="4916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new page, fill out repository information and click “Create repository”</a:t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good practice to initialize repositories with a </a:t>
            </a:r>
            <a:r>
              <a:rPr b="1" lang="en-US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README </a:t>
            </a:r>
            <a:r>
              <a:rPr lang="en-US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 so users can document import information like how to use the code</a:t>
            </a:r>
            <a:endParaRPr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.gitignore</a:t>
            </a:r>
            <a:r>
              <a:rPr lang="en-US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file that specifies which local files to not include in the repository</a:t>
            </a:r>
            <a:endParaRPr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44" name="Google Shape;144;g22177188b76_0_22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22177188b76_0_22"/>
          <p:cNvCxnSpPr/>
          <p:nvPr/>
        </p:nvCxnSpPr>
        <p:spPr>
          <a:xfrm flipH="1" rot="10800000">
            <a:off x="714233" y="1454508"/>
            <a:ext cx="5095800" cy="2400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g22177188b76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225" y="786712"/>
            <a:ext cx="4916274" cy="5284575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g22177188b76_0_22"/>
          <p:cNvSpPr/>
          <p:nvPr/>
        </p:nvSpPr>
        <p:spPr>
          <a:xfrm>
            <a:off x="6295225" y="1730850"/>
            <a:ext cx="749100" cy="138300"/>
          </a:xfrm>
          <a:prstGeom prst="rect">
            <a:avLst/>
          </a:prstGeom>
          <a:solidFill>
            <a:srgbClr val="21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6dbb9b6b_0_48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53" name="Google Shape;153;g2486dbb9b6b_0_4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486dbb9b6b_0_48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486dbb9b6b_0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ADD TO REPO</a:t>
            </a:r>
            <a:endParaRPr/>
          </a:p>
        </p:txBody>
      </p:sp>
      <p:sp>
        <p:nvSpPr>
          <p:cNvPr id="156" name="Google Shape;156;g2486dbb9b6b_0_48"/>
          <p:cNvSpPr txBox="1"/>
          <p:nvPr>
            <p:ph idx="1" type="body"/>
          </p:nvPr>
        </p:nvSpPr>
        <p:spPr>
          <a:xfrm>
            <a:off x="838200" y="1825625"/>
            <a:ext cx="4206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 the next page, there are options to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Invite collaborators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arabicPeriod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Import a local repository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Simply follow directions on the page to do so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57" name="Google Shape;157;g2486dbb9b6b_0_4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2486dbb9b6b_0_48"/>
          <p:cNvCxnSpPr/>
          <p:nvPr/>
        </p:nvCxnSpPr>
        <p:spPr>
          <a:xfrm flipH="1" rot="10800000">
            <a:off x="714233" y="1469508"/>
            <a:ext cx="4306800" cy="900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g2486dbb9b6b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274" y="1418075"/>
            <a:ext cx="5938524" cy="4021849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g2486dbb9b6b_0_48"/>
          <p:cNvSpPr/>
          <p:nvPr/>
        </p:nvSpPr>
        <p:spPr>
          <a:xfrm>
            <a:off x="8381875" y="1478500"/>
            <a:ext cx="2765100" cy="6465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486dbb9b6b_0_48"/>
          <p:cNvSpPr/>
          <p:nvPr/>
        </p:nvSpPr>
        <p:spPr>
          <a:xfrm>
            <a:off x="5512975" y="3948650"/>
            <a:ext cx="2868900" cy="8625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86dbb9b6b_0_48"/>
          <p:cNvSpPr txBox="1"/>
          <p:nvPr/>
        </p:nvSpPr>
        <p:spPr>
          <a:xfrm>
            <a:off x="7814800" y="1478500"/>
            <a:ext cx="3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g2486dbb9b6b_0_48"/>
          <p:cNvSpPr txBox="1"/>
          <p:nvPr/>
        </p:nvSpPr>
        <p:spPr>
          <a:xfrm>
            <a:off x="8506425" y="4056650"/>
            <a:ext cx="3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6dbb9b6b_0_78"/>
          <p:cNvSpPr/>
          <p:nvPr/>
        </p:nvSpPr>
        <p:spPr>
          <a:xfrm>
            <a:off x="7985760" y="0"/>
            <a:ext cx="4206300" cy="6858000"/>
          </a:xfrm>
          <a:prstGeom prst="rect">
            <a:avLst/>
          </a:prstGeom>
          <a:solidFill>
            <a:srgbClr val="0059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&#10;&#10;Description automatically generated" id="169" name="Google Shape;169;g2486dbb9b6b_0_7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rot="854799">
            <a:off x="6682274" y="-1281652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486dbb9b6b_0_78"/>
          <p:cNvSpPr/>
          <p:nvPr/>
        </p:nvSpPr>
        <p:spPr>
          <a:xfrm>
            <a:off x="0" y="-1"/>
            <a:ext cx="7985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486dbb9b6b_0_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985"/>
              </a:buClr>
              <a:buSzPts val="4400"/>
              <a:buFont typeface="Oswald"/>
              <a:buNone/>
            </a:pP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ADD FILE TO</a:t>
            </a:r>
            <a:r>
              <a:rPr lang="en-US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 REPOSITORY</a:t>
            </a:r>
            <a:endParaRPr/>
          </a:p>
        </p:txBody>
      </p:sp>
      <p:sp>
        <p:nvSpPr>
          <p:cNvPr id="172" name="Google Shape;172;g2486dbb9b6b_0_78"/>
          <p:cNvSpPr txBox="1"/>
          <p:nvPr>
            <p:ph idx="1" type="body"/>
          </p:nvPr>
        </p:nvSpPr>
        <p:spPr>
          <a:xfrm>
            <a:off x="838200" y="1673225"/>
            <a:ext cx="635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In the same page, t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o add the first file to the repository, in the Quick setup box, click “</a:t>
            </a:r>
            <a:r>
              <a:rPr b="1" lang="en-US" sz="2700">
                <a:latin typeface="Source Sans Pro"/>
                <a:ea typeface="Source Sans Pro"/>
                <a:cs typeface="Source Sans Pro"/>
                <a:sym typeface="Source Sans Pro"/>
              </a:rPr>
              <a:t>creating a new file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” or “</a:t>
            </a:r>
            <a:r>
              <a:rPr b="1" lang="en-US" sz="2700">
                <a:latin typeface="Source Sans Pro"/>
                <a:ea typeface="Source Sans Pro"/>
                <a:cs typeface="Source Sans Pro"/>
                <a:sym typeface="Source Sans Pro"/>
              </a:rPr>
              <a:t>uploading an existing file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Or if there are already files </a:t>
            </a:r>
            <a:b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in the repo, click “</a:t>
            </a:r>
            <a:r>
              <a:rPr b="1" lang="en-US" sz="2700">
                <a:latin typeface="Source Sans Pro"/>
                <a:ea typeface="Source Sans Pro"/>
                <a:cs typeface="Source Sans Pro"/>
                <a:sym typeface="Source Sans Pro"/>
              </a:rPr>
              <a:t>add file</a:t>
            </a: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” </a:t>
            </a:r>
            <a:b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700">
                <a:latin typeface="Source Sans Pro"/>
                <a:ea typeface="Source Sans Pro"/>
                <a:cs typeface="Source Sans Pro"/>
                <a:sym typeface="Source Sans Pro"/>
              </a:rPr>
              <a:t>in the top right</a:t>
            </a:r>
            <a:endParaRPr sz="2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A yellow and black logo&#10;&#10;Description automatically generated with low confidence" id="173" name="Google Shape;173;g2486dbb9b6b_0_78"/>
          <p:cNvPicPr preferRelativeResize="0"/>
          <p:nvPr/>
        </p:nvPicPr>
        <p:blipFill rotWithShape="1">
          <a:blip r:embed="rId4">
            <a:alphaModFix amt="6000"/>
          </a:blip>
          <a:srcRect b="0" l="0" r="0" t="0"/>
          <a:stretch/>
        </p:blipFill>
        <p:spPr>
          <a:xfrm rot="-1467935">
            <a:off x="8106645" y="3395584"/>
            <a:ext cx="6325768" cy="434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2486dbb9b6b_0_78"/>
          <p:cNvCxnSpPr/>
          <p:nvPr/>
        </p:nvCxnSpPr>
        <p:spPr>
          <a:xfrm>
            <a:off x="714233" y="1478508"/>
            <a:ext cx="6482700" cy="0"/>
          </a:xfrm>
          <a:prstGeom prst="straightConnector1">
            <a:avLst/>
          </a:prstGeom>
          <a:noFill/>
          <a:ln cap="flat" cmpd="sng" w="28575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" name="Google Shape;175;g2486dbb9b6b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00" y="3498500"/>
            <a:ext cx="6617600" cy="853050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g2486dbb9b6b_0_78"/>
          <p:cNvSpPr/>
          <p:nvPr/>
        </p:nvSpPr>
        <p:spPr>
          <a:xfrm>
            <a:off x="2568725" y="3882400"/>
            <a:ext cx="2336700" cy="109500"/>
          </a:xfrm>
          <a:prstGeom prst="rect">
            <a:avLst/>
          </a:prstGeom>
          <a:solidFill>
            <a:srgbClr val="0D1117"/>
          </a:solidFill>
          <a:ln cap="flat" cmpd="sng" w="9525">
            <a:solidFill>
              <a:srgbClr val="0D11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486dbb9b6b_0_78"/>
          <p:cNvSpPr/>
          <p:nvPr/>
        </p:nvSpPr>
        <p:spPr>
          <a:xfrm>
            <a:off x="1329650" y="4029875"/>
            <a:ext cx="1674600" cy="186000"/>
          </a:xfrm>
          <a:prstGeom prst="rect">
            <a:avLst/>
          </a:prstGeom>
          <a:noFill/>
          <a:ln cap="flat" cmpd="sng" w="381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2486dbb9b6b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2649" y="4749675"/>
            <a:ext cx="2153750" cy="1541375"/>
          </a:xfrm>
          <a:prstGeom prst="rect">
            <a:avLst/>
          </a:prstGeom>
          <a:noFill/>
          <a:ln cap="flat" cmpd="sng" w="76200">
            <a:solidFill>
              <a:srgbClr val="83CEE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98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and black logo&#10;&#10;Description automatically generated with low confidence" id="183" name="Google Shape;183;g22177188b76_0_1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 rot="-1467935">
            <a:off x="5172817" y="3594249"/>
            <a:ext cx="6325768" cy="434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2177188b76_0_1"/>
          <p:cNvSpPr txBox="1"/>
          <p:nvPr/>
        </p:nvSpPr>
        <p:spPr>
          <a:xfrm>
            <a:off x="-299383" y="1711479"/>
            <a:ext cx="944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Ice Breakers</a:t>
            </a:r>
            <a:endParaRPr b="0" i="0" sz="8000" u="none" cap="none" strike="noStrike">
              <a:solidFill>
                <a:srgbClr val="EFB41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con&#10;&#10;Description automatically generated" id="185" name="Google Shape;185;g22177188b76_0_1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 rot="854799">
            <a:off x="8962487" y="-1056471"/>
            <a:ext cx="5445043" cy="544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2177188b76_0_1"/>
          <p:cNvSpPr/>
          <p:nvPr/>
        </p:nvSpPr>
        <p:spPr>
          <a:xfrm>
            <a:off x="0" y="0"/>
            <a:ext cx="9592220" cy="6858000"/>
          </a:xfrm>
          <a:custGeom>
            <a:rect b="b" l="l" r="r" t="t"/>
            <a:pathLst>
              <a:path extrusionOk="0" h="6858000" w="9592220">
                <a:moveTo>
                  <a:pt x="0" y="0"/>
                </a:moveTo>
                <a:lnTo>
                  <a:pt x="9592220" y="0"/>
                </a:lnTo>
                <a:lnTo>
                  <a:pt x="56194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22177188b76_0_1"/>
          <p:cNvCxnSpPr>
            <a:stCxn id="183" idx="1"/>
          </p:cNvCxnSpPr>
          <p:nvPr/>
        </p:nvCxnSpPr>
        <p:spPr>
          <a:xfrm flipH="1" rot="10800000">
            <a:off x="5456812" y="-260521"/>
            <a:ext cx="4263600" cy="7336200"/>
          </a:xfrm>
          <a:prstGeom prst="straightConnector1">
            <a:avLst/>
          </a:prstGeom>
          <a:noFill/>
          <a:ln cap="flat" cmpd="sng" w="190500">
            <a:solidFill>
              <a:srgbClr val="83CE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g22177188b76_0_1"/>
          <p:cNvSpPr txBox="1"/>
          <p:nvPr/>
        </p:nvSpPr>
        <p:spPr>
          <a:xfrm>
            <a:off x="640322" y="2151456"/>
            <a:ext cx="606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CLONE REPO </a:t>
            </a:r>
            <a:b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8000">
                <a:solidFill>
                  <a:srgbClr val="005985"/>
                </a:solidFill>
                <a:latin typeface="Oswald"/>
                <a:ea typeface="Oswald"/>
                <a:cs typeface="Oswald"/>
                <a:sym typeface="Oswald"/>
              </a:rPr>
              <a:t>TO 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2023-02-17T17:43:31Z</dcterms:created>
  <dc:creator>A K</dc:creator>
</cp:coreProperties>
</file>