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6858000" cx="12192000"/>
  <p:notesSz cx="6858000" cy="9144000"/>
  <p:embeddedFontLst>
    <p:embeddedFont>
      <p:font typeface="Oswald Light"/>
      <p:regular r:id="rId54"/>
      <p:bold r:id="rId55"/>
    </p:embeddedFont>
    <p:embeddedFont>
      <p:font typeface="Oswald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8" roundtripDataSignature="AMtx7mjXjF4xtM0BaAuP3xRkTvYmZsn2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OswaldLight-bold.fntdata"/><Relationship Id="rId10" Type="http://schemas.openxmlformats.org/officeDocument/2006/relationships/slide" Target="slides/slide6.xml"/><Relationship Id="rId54" Type="http://schemas.openxmlformats.org/officeDocument/2006/relationships/font" Target="fonts/OswaldLight-regular.fntdata"/><Relationship Id="rId13" Type="http://schemas.openxmlformats.org/officeDocument/2006/relationships/slide" Target="slides/slide9.xml"/><Relationship Id="rId57" Type="http://schemas.openxmlformats.org/officeDocument/2006/relationships/font" Target="fonts/Oswald-bold.fntdata"/><Relationship Id="rId12" Type="http://schemas.openxmlformats.org/officeDocument/2006/relationships/slide" Target="slides/slide8.xml"/><Relationship Id="rId56" Type="http://schemas.openxmlformats.org/officeDocument/2006/relationships/font" Target="fonts/Oswald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Survey &amp; Food - 12:20 - 12:35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Ice breakers - 12:35 - 12:45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- 12:45 - 1:00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&amp; A: 1:00 - 1:05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a113d08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28a113d0855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b5a188c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29b5a188c93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f216e29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29f216e29d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b5a188c9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29b5a188c93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f216e29d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29f216e29de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9f216e29d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29f216e29de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9f216e29d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g29f216e29de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9f216e29de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g29f216e29de_0_2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9f216e29de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g29f216e29de_0_2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9b5a188c9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g29b5a188c93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bd01a937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g22bd01a937c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9f216e29d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g29f216e29de_0_1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9b5a188c9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g29b5a188c93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9b5a188c9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5" name="Google Shape;325;g29b5a188c93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9f216e29d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7" name="Google Shape;337;g29f216e29de_0_2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9b5a188c9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9" name="Google Shape;349;g29b5a188c93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9f216e29d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1" name="Google Shape;361;g29f216e29de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9f216e29d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3" name="Google Shape;373;g29f216e29de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9b5a188c9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5" name="Google Shape;385;g29b5a188c93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9f216e29de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7" name="Google Shape;397;g29f216e29de_0_2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9f216e29de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9" name="Google Shape;409;g29f216e29de_0_2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a113d085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28a113d0855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9b5a188c9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1" name="Google Shape;421;g29b5a188c93_0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9b5a188c9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2" name="Google Shape;432;g29b5a188c93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9f216e29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2" name="Google Shape;442;g29f216e29de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9b5a188c9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C0D0E"/>
                </a:solidFill>
              </a:rPr>
              <a:t>mvn org.springframework.boot:spring-boot-maven-plugin:run</a:t>
            </a:r>
            <a:endParaRPr>
              <a:solidFill>
                <a:srgbClr val="0C0D0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2" name="Google Shape;452;g29b5a188c93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9b5a188c9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3" name="Google Shape;463;g29b5a188c93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9b5a188c9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4" name="Google Shape;474;g29b5a188c93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b5a188c9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5" name="Google Shape;485;g29b5a188c93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9f216e29d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6" name="Google Shape;496;g29f216e29de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9f216e29d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6" name="Google Shape;506;g29f216e29de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9f216e29d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8" name="Google Shape;518;g29f216e29de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b5a188c9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29b5a188c93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9f216e29d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1" name="Google Shape;531;g29f216e29de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9f216e29d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3" name="Google Shape;543;g29f216e29de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9f216e29d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5" name="Google Shape;555;g29f216e29de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9f216e29d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7" name="Google Shape;567;g29f216e29de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9f216e29d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8" name="Google Shape;578;g29f216e29de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9f216e29d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2" name="Google Shape;592;g29f216e29de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9f216e29d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4" name="Google Shape;604;g29f216e29de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9b5a188c9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6" name="Google Shape;616;g29b5a188c93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8a113d08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6" name="Google Shape;626;g28a113d085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9b5a188c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7" name="Google Shape;637;g29b5a188c9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b5a188c9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29b5a188c93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b5a188c9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29b5a188c93_0_1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b5a188c9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29b5a188c93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f216e29d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29f216e29de_0_2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hyperlink" Target="https://start.spring.io/" TargetMode="External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0.png"/><Relationship Id="rId6" Type="http://schemas.openxmlformats.org/officeDocument/2006/relationships/image" Target="../media/image2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Relationship Id="rId4" Type="http://schemas.openxmlformats.org/officeDocument/2006/relationships/hyperlink" Target="https://www.javaguides.net/2021/07/spring-boot-tutorial-for-beginners.html" TargetMode="External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98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" id="84" name="Google Shape;84;p2"/>
          <p:cNvPicPr preferRelativeResize="0"/>
          <p:nvPr/>
        </p:nvPicPr>
        <p:blipFill rotWithShape="1">
          <a:blip r:embed="rId3">
            <a:alphaModFix amt="20000"/>
          </a:blip>
          <a:srcRect b="43863" l="22800" r="22556" t="14107"/>
          <a:stretch/>
        </p:blipFill>
        <p:spPr>
          <a:xfrm rot="-1482957">
            <a:off x="4403693" y="578159"/>
            <a:ext cx="10476852" cy="80591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2"/>
          <p:cNvGrpSpPr/>
          <p:nvPr/>
        </p:nvGrpSpPr>
        <p:grpSpPr>
          <a:xfrm>
            <a:off x="636894" y="1041313"/>
            <a:ext cx="9444251" cy="4582212"/>
            <a:chOff x="636894" y="691486"/>
            <a:chExt cx="9444251" cy="4582212"/>
          </a:xfrm>
        </p:grpSpPr>
        <p:sp>
          <p:nvSpPr>
            <p:cNvPr id="86" name="Google Shape;86;p2"/>
            <p:cNvSpPr txBox="1"/>
            <p:nvPr/>
          </p:nvSpPr>
          <p:spPr>
            <a:xfrm>
              <a:off x="636894" y="691486"/>
              <a:ext cx="9444251" cy="3570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0" i="0" lang="en-US" sz="8000" u="none" cap="none" strike="noStrike">
                  <a:solidFill>
                    <a:schemeClr val="lt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Kettering</a:t>
              </a:r>
              <a:r>
                <a:rPr b="0" i="0" lang="en-US" sz="8000" u="none" cap="none" strike="noStrike">
                  <a:solidFill>
                    <a:srgbClr val="EFB41B"/>
                  </a:solidFill>
                  <a:latin typeface="Oswald"/>
                  <a:ea typeface="Oswald"/>
                  <a:cs typeface="Oswald"/>
                  <a:sym typeface="Oswald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0" i="0" lang="en-US" sz="8000" u="none" cap="none" strike="noStrike">
                  <a:solidFill>
                    <a:srgbClr val="83CEE2"/>
                  </a:solidFill>
                  <a:latin typeface="Oswald"/>
                  <a:ea typeface="Oswald"/>
                  <a:cs typeface="Oswald"/>
                  <a:sym typeface="Oswald"/>
                </a:rPr>
                <a:t>Association for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400"/>
                <a:buFont typeface="Arial"/>
                <a:buNone/>
              </a:pPr>
              <a:r>
                <a:rPr b="0" i="0" lang="en-US" sz="6400" u="none" cap="none" strike="noStrike">
                  <a:solidFill>
                    <a:srgbClr val="83CEE2"/>
                  </a:solidFill>
                  <a:latin typeface="Oswald"/>
                  <a:ea typeface="Oswald"/>
                  <a:cs typeface="Oswald"/>
                  <a:sym typeface="Oswald"/>
                </a:rPr>
                <a:t>Computing Machinery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 txBox="1"/>
            <p:nvPr/>
          </p:nvSpPr>
          <p:spPr>
            <a:xfrm>
              <a:off x="636902" y="4257898"/>
              <a:ext cx="37350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0" i="0" lang="en-US" sz="6000" u="none" cap="none" strike="noStrike">
                  <a:solidFill>
                    <a:srgbClr val="19A5D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Meeting </a:t>
              </a:r>
              <a:r>
                <a:rPr lang="en-US" sz="6000">
                  <a:solidFill>
                    <a:srgbClr val="19A5D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2"/>
          <p:cNvSpPr/>
          <p:nvPr/>
        </p:nvSpPr>
        <p:spPr>
          <a:xfrm>
            <a:off x="7813319" y="1600200"/>
            <a:ext cx="3657600" cy="36576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064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tree QR Code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1512" y="1718400"/>
            <a:ext cx="3421201" cy="342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985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yellow and black logo&#10;&#10;Description automatically generated with low confidence" id="188" name="Google Shape;188;g28a113d0855_0_10"/>
          <p:cNvPicPr preferRelativeResize="0"/>
          <p:nvPr/>
        </p:nvPicPr>
        <p:blipFill rotWithShape="1">
          <a:blip r:embed="rId3">
            <a:alphaModFix amt="6000"/>
          </a:blip>
          <a:srcRect b="0" l="0" r="0" t="0"/>
          <a:stretch/>
        </p:blipFill>
        <p:spPr>
          <a:xfrm rot="-1467935">
            <a:off x="5172817" y="3594249"/>
            <a:ext cx="6325768" cy="43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28a113d0855_0_10"/>
          <p:cNvSpPr txBox="1"/>
          <p:nvPr/>
        </p:nvSpPr>
        <p:spPr>
          <a:xfrm>
            <a:off x="-299383" y="1711479"/>
            <a:ext cx="9444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Ice Breakers</a:t>
            </a:r>
            <a:endParaRPr b="0" i="0" sz="8000" u="none" cap="none" strike="noStrike">
              <a:solidFill>
                <a:srgbClr val="EFB41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Icon&#10;&#10;Description automatically generated" id="190" name="Google Shape;190;g28a113d0855_0_10"/>
          <p:cNvPicPr preferRelativeResize="0"/>
          <p:nvPr/>
        </p:nvPicPr>
        <p:blipFill rotWithShape="1">
          <a:blip r:embed="rId4">
            <a:alphaModFix amt="7000"/>
          </a:blip>
          <a:srcRect b="0" l="0" r="0" t="0"/>
          <a:stretch/>
        </p:blipFill>
        <p:spPr>
          <a:xfrm rot="854799">
            <a:off x="8962487" y="-1056471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28a113d0855_0_10"/>
          <p:cNvSpPr/>
          <p:nvPr/>
        </p:nvSpPr>
        <p:spPr>
          <a:xfrm>
            <a:off x="0" y="0"/>
            <a:ext cx="9592220" cy="6858000"/>
          </a:xfrm>
          <a:custGeom>
            <a:rect b="b" l="l" r="r" t="t"/>
            <a:pathLst>
              <a:path extrusionOk="0" h="6858000" w="9592220">
                <a:moveTo>
                  <a:pt x="0" y="0"/>
                </a:moveTo>
                <a:lnTo>
                  <a:pt x="9592220" y="0"/>
                </a:lnTo>
                <a:lnTo>
                  <a:pt x="56194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g28a113d0855_0_10"/>
          <p:cNvCxnSpPr>
            <a:stCxn id="188" idx="1"/>
          </p:cNvCxnSpPr>
          <p:nvPr/>
        </p:nvCxnSpPr>
        <p:spPr>
          <a:xfrm flipH="1" rot="10800000">
            <a:off x="5456812" y="-260521"/>
            <a:ext cx="4263600" cy="7336200"/>
          </a:xfrm>
          <a:prstGeom prst="straightConnector1">
            <a:avLst/>
          </a:prstGeom>
          <a:noFill/>
          <a:ln cap="flat" cmpd="sng" w="190500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g28a113d0855_0_10"/>
          <p:cNvSpPr txBox="1"/>
          <p:nvPr/>
        </p:nvSpPr>
        <p:spPr>
          <a:xfrm>
            <a:off x="612672" y="2130031"/>
            <a:ext cx="60606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APPLICATION </a:t>
            </a:r>
            <a:r>
              <a:rPr lang="en-US" sz="73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IMPLEMENTATION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b5a188c93_0_11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199" name="Google Shape;199;g29b5a188c93_0_11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29b5a188c93_0_11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29b5a188c93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WHAT YOU NEED</a:t>
            </a:r>
            <a:endParaRPr/>
          </a:p>
        </p:txBody>
      </p:sp>
      <p:sp>
        <p:nvSpPr>
          <p:cNvPr id="202" name="Google Shape;202;g29b5a188c93_0_11"/>
          <p:cNvSpPr txBox="1"/>
          <p:nvPr>
            <p:ph idx="1" type="body"/>
          </p:nvPr>
        </p:nvSpPr>
        <p:spPr>
          <a:xfrm>
            <a:off x="838200" y="1825625"/>
            <a:ext cx="6755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You need to install the following software. Due to time constraints, this presentation will not show how to do so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Source Sans Pro"/>
              <a:buAutoNum type="arabicPeriod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IntelliJ or another IDE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AutoNum type="arabicPeriod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Java Development Kit (JDK)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Apache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 Maven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AutoNum type="arabicPeriod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MySQL Workbench and Server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AutoNum type="arabicPeriod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Postman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203" name="Google Shape;203;g29b5a188c93_0_11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g29b5a188c93_0_11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f216e29de_0_0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210" name="Google Shape;210;g29f216e29de_0_0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29f216e29de_0_0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29f216e29de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INITIALIZE SPRING BOOT</a:t>
            </a:r>
            <a:endParaRPr/>
          </a:p>
        </p:txBody>
      </p:sp>
      <p:sp>
        <p:nvSpPr>
          <p:cNvPr id="213" name="Google Shape;213;g29f216e29de_0_0"/>
          <p:cNvSpPr txBox="1"/>
          <p:nvPr>
            <p:ph idx="1" type="body"/>
          </p:nvPr>
        </p:nvSpPr>
        <p:spPr>
          <a:xfrm>
            <a:off x="838200" y="1825625"/>
            <a:ext cx="6755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Source Sans Pro"/>
              <a:buAutoNum type="arabicPeriod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Navigate to </a:t>
            </a:r>
            <a:r>
              <a:rPr lang="en-US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https://start.spring.io/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AutoNum type="arabicPeriod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Input the following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AutoNum type="alphaLcPeriod"/>
            </a:pPr>
            <a:r>
              <a:rPr lang="en-US" sz="2800">
                <a:latin typeface="Source Sans Pro"/>
                <a:ea typeface="Source Sans Pro"/>
                <a:cs typeface="Source Sans Pro"/>
                <a:sym typeface="Source Sans Pro"/>
              </a:rPr>
              <a:t>Project: Maven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AutoNum type="alphaLcPeriod"/>
            </a:pPr>
            <a:r>
              <a:rPr lang="en-US" sz="2800">
                <a:latin typeface="Source Sans Pro"/>
                <a:ea typeface="Source Sans Pro"/>
                <a:cs typeface="Source Sans Pro"/>
                <a:sym typeface="Source Sans Pro"/>
              </a:rPr>
              <a:t>Language: Java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AutoNum type="alphaLcPeriod"/>
            </a:pPr>
            <a:r>
              <a:rPr lang="en-US" sz="2800">
                <a:latin typeface="Source Sans Pro"/>
                <a:ea typeface="Source Sans Pro"/>
                <a:cs typeface="Source Sans Pro"/>
                <a:sym typeface="Source Sans Pro"/>
              </a:rPr>
              <a:t>Dependencies: Spring Web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AutoNum type="arabicPeriod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Generate project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AutoNum type="arabicPeriod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Download and unzip generated folder in desired location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214" name="Google Shape;214;g29f216e29de_0_0"/>
          <p:cNvPicPr preferRelativeResize="0"/>
          <p:nvPr/>
        </p:nvPicPr>
        <p:blipFill rotWithShape="1">
          <a:blip r:embed="rId5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g29f216e29de_0_0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b5a188c93_0_87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221" name="Google Shape;221;g29b5a188c93_0_87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29b5a188c93_0_87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29b5a188c93_0_8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CONNECT MySQL</a:t>
            </a:r>
            <a:endParaRPr/>
          </a:p>
        </p:txBody>
      </p:sp>
      <p:sp>
        <p:nvSpPr>
          <p:cNvPr id="224" name="Google Shape;224;g29b5a188c93_0_87"/>
          <p:cNvSpPr txBox="1"/>
          <p:nvPr>
            <p:ph idx="1" type="body"/>
          </p:nvPr>
        </p:nvSpPr>
        <p:spPr>
          <a:xfrm>
            <a:off x="838200" y="1825625"/>
            <a:ext cx="6755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1. 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Add the following to the application.properties file found under the Resources folder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225" name="Google Shape;225;g29b5a188c93_0_87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g29b5a188c93_0_87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7" name="Google Shape;227;g29b5a188c93_0_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860" y="3299522"/>
            <a:ext cx="7019976" cy="29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9f216e29de_0_150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233" name="Google Shape;233;g29f216e29de_0_150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29f216e29de_0_150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29f216e29de_0_1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CONNECT MySQL</a:t>
            </a:r>
            <a:endParaRPr/>
          </a:p>
        </p:txBody>
      </p:sp>
      <p:sp>
        <p:nvSpPr>
          <p:cNvPr id="236" name="Google Shape;236;g29f216e29de_0_150"/>
          <p:cNvSpPr txBox="1"/>
          <p:nvPr>
            <p:ph idx="1" type="body"/>
          </p:nvPr>
        </p:nvSpPr>
        <p:spPr>
          <a:xfrm>
            <a:off x="838200" y="1825625"/>
            <a:ext cx="6755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. Add the following to the pom.xml file under the dependencies tag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237" name="Google Shape;237;g29f216e29de_0_150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g29f216e29de_0_150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9" name="Google Shape;239;g29f216e29de_0_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763" y="3068401"/>
            <a:ext cx="7138175" cy="2225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9f216e29de_0_162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245" name="Google Shape;245;g29f216e29de_0_162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9f216e29de_0_162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29f216e29de_0_16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MAKE THE DATABASE</a:t>
            </a:r>
            <a:endParaRPr/>
          </a:p>
        </p:txBody>
      </p:sp>
      <p:sp>
        <p:nvSpPr>
          <p:cNvPr id="248" name="Google Shape;248;g29f216e29de_0_162"/>
          <p:cNvSpPr txBox="1"/>
          <p:nvPr>
            <p:ph idx="1" type="body"/>
          </p:nvPr>
        </p:nvSpPr>
        <p:spPr>
          <a:xfrm>
            <a:off x="838200" y="1825625"/>
            <a:ext cx="6755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In MySQL Workbench, click the + icon next to MySQL Connections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Enter a connection name and click OK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249" name="Google Shape;249;g29f216e29de_0_162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g29f216e29de_0_162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1" name="Google Shape;251;g29f216e29de_0_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588" y="4216638"/>
            <a:ext cx="728662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9f216e29de_0_174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257" name="Google Shape;257;g29f216e29de_0_174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29f216e29de_0_174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29f216e29de_0_17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MAKE THE DATABASE</a:t>
            </a:r>
            <a:endParaRPr/>
          </a:p>
        </p:txBody>
      </p:sp>
      <p:sp>
        <p:nvSpPr>
          <p:cNvPr id="260" name="Google Shape;260;g29f216e29de_0_174"/>
          <p:cNvSpPr txBox="1"/>
          <p:nvPr>
            <p:ph idx="1" type="body"/>
          </p:nvPr>
        </p:nvSpPr>
        <p:spPr>
          <a:xfrm>
            <a:off x="838200" y="1825625"/>
            <a:ext cx="6755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In the new connection, enter the following queries and execute by clicking the lightning bolt icon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261" name="Google Shape;261;g29f216e29de_0_174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g29f216e29de_0_174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63" name="Google Shape;263;g29f216e29de_0_174"/>
          <p:cNvPicPr preferRelativeResize="0"/>
          <p:nvPr/>
        </p:nvPicPr>
        <p:blipFill rotWithShape="1">
          <a:blip r:embed="rId5">
            <a:alphaModFix/>
          </a:blip>
          <a:srcRect b="37311" l="0" r="0" t="0"/>
          <a:stretch/>
        </p:blipFill>
        <p:spPr>
          <a:xfrm>
            <a:off x="407500" y="3177000"/>
            <a:ext cx="7096125" cy="31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9f216e29de_0_262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269" name="Google Shape;269;g29f216e29de_0_262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29f216e29de_0_262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29f216e29de_0_26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POM FILE</a:t>
            </a:r>
            <a:endParaRPr/>
          </a:p>
        </p:txBody>
      </p:sp>
      <p:sp>
        <p:nvSpPr>
          <p:cNvPr id="272" name="Google Shape;272;g29f216e29de_0_262"/>
          <p:cNvSpPr txBox="1"/>
          <p:nvPr>
            <p:ph idx="1" type="body"/>
          </p:nvPr>
        </p:nvSpPr>
        <p:spPr>
          <a:xfrm>
            <a:off x="838200" y="1825625"/>
            <a:ext cx="6755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Add the following dependencies in the pom.xml file: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273" name="Google Shape;273;g29f216e29de_0_262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g29f216e29de_0_262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5" name="Google Shape;275;g29f216e29de_0_2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5325" y="2860975"/>
            <a:ext cx="5275050" cy="35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f216e29de_0_275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281" name="Google Shape;281;g29f216e29de_0_275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29f216e29de_0_275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29f216e29de_0_27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POM FILE</a:t>
            </a:r>
            <a:endParaRPr/>
          </a:p>
        </p:txBody>
      </p:sp>
      <p:sp>
        <p:nvSpPr>
          <p:cNvPr id="284" name="Google Shape;284;g29f216e29de_0_275"/>
          <p:cNvSpPr txBox="1"/>
          <p:nvPr>
            <p:ph idx="1" type="body"/>
          </p:nvPr>
        </p:nvSpPr>
        <p:spPr>
          <a:xfrm>
            <a:off x="838200" y="1825625"/>
            <a:ext cx="6755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(continued)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285" name="Google Shape;285;g29f216e29de_0_275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g29f216e29de_0_275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87" name="Google Shape;287;g29f216e29de_0_2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2421025"/>
            <a:ext cx="8477076" cy="39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9b5a188c93_0_97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293" name="Google Shape;293;g29b5a188c93_0_97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29b5a188c93_0_97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29b5a188c93_0_9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STUDENT CLASS</a:t>
            </a:r>
            <a:endParaRPr/>
          </a:p>
        </p:txBody>
      </p:sp>
      <p:sp>
        <p:nvSpPr>
          <p:cNvPr id="296" name="Google Shape;296;g29b5a188c93_0_97"/>
          <p:cNvSpPr txBox="1"/>
          <p:nvPr>
            <p:ph idx="1" type="body"/>
          </p:nvPr>
        </p:nvSpPr>
        <p:spPr>
          <a:xfrm>
            <a:off x="838200" y="1825625"/>
            <a:ext cx="6755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In IntelliJ, make a new folder/package titled “student” under the com folder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Add a file called “Student.java”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297" name="Google Shape;297;g29b5a188c93_0_97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g29b5a188c93_0_97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985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yellow and black logo&#10;&#10;Description automatically generated with low confidence" id="94" name="Google Shape;94;g22bd01a937c_1_34"/>
          <p:cNvPicPr preferRelativeResize="0"/>
          <p:nvPr/>
        </p:nvPicPr>
        <p:blipFill rotWithShape="1">
          <a:blip r:embed="rId3">
            <a:alphaModFix amt="6000"/>
          </a:blip>
          <a:srcRect b="0" l="0" r="0" t="0"/>
          <a:stretch/>
        </p:blipFill>
        <p:spPr>
          <a:xfrm rot="-1467935">
            <a:off x="5172817" y="3594249"/>
            <a:ext cx="6325768" cy="43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2bd01a937c_1_34"/>
          <p:cNvSpPr txBox="1"/>
          <p:nvPr/>
        </p:nvSpPr>
        <p:spPr>
          <a:xfrm>
            <a:off x="-299383" y="1711479"/>
            <a:ext cx="9444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Ice Breakers</a:t>
            </a:r>
            <a:endParaRPr b="0" i="0" sz="8000" u="none" cap="none" strike="noStrike">
              <a:solidFill>
                <a:srgbClr val="EFB41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Icon&#10;&#10;Description automatically generated" id="96" name="Google Shape;96;g22bd01a937c_1_34"/>
          <p:cNvPicPr preferRelativeResize="0"/>
          <p:nvPr/>
        </p:nvPicPr>
        <p:blipFill rotWithShape="1">
          <a:blip r:embed="rId4">
            <a:alphaModFix amt="7000"/>
          </a:blip>
          <a:srcRect b="0" l="0" r="0" t="0"/>
          <a:stretch/>
        </p:blipFill>
        <p:spPr>
          <a:xfrm rot="854799">
            <a:off x="8962487" y="-1056471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22bd01a937c_1_34"/>
          <p:cNvSpPr/>
          <p:nvPr/>
        </p:nvSpPr>
        <p:spPr>
          <a:xfrm>
            <a:off x="0" y="0"/>
            <a:ext cx="9592220" cy="6858000"/>
          </a:xfrm>
          <a:custGeom>
            <a:rect b="b" l="l" r="r" t="t"/>
            <a:pathLst>
              <a:path extrusionOk="0" h="6858000" w="9592220">
                <a:moveTo>
                  <a:pt x="0" y="0"/>
                </a:moveTo>
                <a:lnTo>
                  <a:pt x="9592220" y="0"/>
                </a:lnTo>
                <a:lnTo>
                  <a:pt x="56194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g22bd01a937c_1_34"/>
          <p:cNvCxnSpPr>
            <a:stCxn id="94" idx="1"/>
          </p:cNvCxnSpPr>
          <p:nvPr/>
        </p:nvCxnSpPr>
        <p:spPr>
          <a:xfrm flipH="1" rot="10800000">
            <a:off x="5456812" y="-260521"/>
            <a:ext cx="4263600" cy="7336200"/>
          </a:xfrm>
          <a:prstGeom prst="straightConnector1">
            <a:avLst/>
          </a:prstGeom>
          <a:noFill/>
          <a:ln cap="flat" cmpd="sng" w="190500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g22bd01a937c_1_34"/>
          <p:cNvSpPr txBox="1"/>
          <p:nvPr/>
        </p:nvSpPr>
        <p:spPr>
          <a:xfrm>
            <a:off x="612672" y="2767281"/>
            <a:ext cx="6060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WORKSHOP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9f216e29de_0_187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304" name="Google Shape;304;g29f216e29de_0_187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29f216e29de_0_187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29f216e29de_0_18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STUDENT CLASS</a:t>
            </a:r>
            <a:endParaRPr/>
          </a:p>
        </p:txBody>
      </p:sp>
      <p:sp>
        <p:nvSpPr>
          <p:cNvPr id="307" name="Google Shape;307;g29f216e29de_0_187"/>
          <p:cNvSpPr txBox="1"/>
          <p:nvPr>
            <p:ph idx="1" type="body"/>
          </p:nvPr>
        </p:nvSpPr>
        <p:spPr>
          <a:xfrm>
            <a:off x="838200" y="1825625"/>
            <a:ext cx="6755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Enter the following in 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“Student.java”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308" name="Google Shape;308;g29f216e29de_0_187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g29f216e29de_0_187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0" name="Google Shape;310;g29f216e29de_0_1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088" y="2463675"/>
            <a:ext cx="7077525" cy="411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9b5a188c93_0_107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316" name="Google Shape;316;g29b5a188c93_0_107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29b5a188c93_0_107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29b5a188c93_0_10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STUDENT REPOSITORY</a:t>
            </a:r>
            <a:endParaRPr/>
          </a:p>
        </p:txBody>
      </p:sp>
      <p:sp>
        <p:nvSpPr>
          <p:cNvPr id="319" name="Google Shape;319;g29b5a188c93_0_107"/>
          <p:cNvSpPr txBox="1"/>
          <p:nvPr>
            <p:ph idx="1" type="body"/>
          </p:nvPr>
        </p:nvSpPr>
        <p:spPr>
          <a:xfrm>
            <a:off x="838200" y="1825625"/>
            <a:ext cx="6755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Under the springboot.app folder, make a file called “StudentRepository.java”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320" name="Google Shape;320;g29b5a188c93_0_107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g29b5a188c93_0_107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22" name="Google Shape;322;g29b5a188c93_0_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3120588"/>
            <a:ext cx="851535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9b5a188c93_0_117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328" name="Google Shape;328;g29b5a188c93_0_117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29b5a188c93_0_117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29b5a188c93_0_1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CUSTOM EXCEPTION</a:t>
            </a:r>
            <a:endParaRPr/>
          </a:p>
        </p:txBody>
      </p:sp>
      <p:sp>
        <p:nvSpPr>
          <p:cNvPr id="331" name="Google Shape;331;g29b5a188c93_0_117"/>
          <p:cNvSpPr txBox="1"/>
          <p:nvPr>
            <p:ph idx="1" type="body"/>
          </p:nvPr>
        </p:nvSpPr>
        <p:spPr>
          <a:xfrm>
            <a:off x="838200" y="1825625"/>
            <a:ext cx="6755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Under the same springboot.app folder, make another file called “ResourceNotFoundException.java”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332" name="Google Shape;332;g29b5a188c93_0_117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g29b5a188c93_0_117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34" name="Google Shape;334;g29b5a188c93_0_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138" y="3172269"/>
            <a:ext cx="7107426" cy="3290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9f216e29de_0_200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340" name="Google Shape;340;g29f216e29de_0_200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29f216e29de_0_200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29f216e29de_0_20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CUSTOM EXCEPTION</a:t>
            </a:r>
            <a:endParaRPr/>
          </a:p>
        </p:txBody>
      </p:sp>
      <p:sp>
        <p:nvSpPr>
          <p:cNvPr id="343" name="Google Shape;343;g29f216e29de_0_200"/>
          <p:cNvSpPr txBox="1"/>
          <p:nvPr>
            <p:ph idx="1" type="body"/>
          </p:nvPr>
        </p:nvSpPr>
        <p:spPr>
          <a:xfrm>
            <a:off x="838200" y="1825625"/>
            <a:ext cx="6755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(continued)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344" name="Google Shape;344;g29f216e29de_0_200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5" name="Google Shape;345;g29f216e29de_0_200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46" name="Google Shape;346;g29f216e29de_0_2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2441528"/>
            <a:ext cx="8352750" cy="404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9b5a188c93_0_127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352" name="Google Shape;352;g29b5a188c93_0_127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29b5a188c93_0_127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29b5a188c93_0_1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STUDENT SERVICE</a:t>
            </a:r>
            <a:endParaRPr/>
          </a:p>
        </p:txBody>
      </p:sp>
      <p:sp>
        <p:nvSpPr>
          <p:cNvPr id="355" name="Google Shape;355;g29b5a188c93_0_127"/>
          <p:cNvSpPr txBox="1"/>
          <p:nvPr>
            <p:ph idx="1" type="body"/>
          </p:nvPr>
        </p:nvSpPr>
        <p:spPr>
          <a:xfrm>
            <a:off x="838200" y="1825625"/>
            <a:ext cx="6755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Under the com folder, make a folder named “service” and add a file called “StudentService.java”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356" name="Google Shape;356;g29b5a188c93_0_127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" name="Google Shape;357;g29b5a188c93_0_127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58" name="Google Shape;358;g29b5a188c93_0_127"/>
          <p:cNvPicPr preferRelativeResize="0"/>
          <p:nvPr/>
        </p:nvPicPr>
        <p:blipFill rotWithShape="1">
          <a:blip r:embed="rId5">
            <a:alphaModFix/>
          </a:blip>
          <a:srcRect b="17580" l="0" r="0" t="0"/>
          <a:stretch/>
        </p:blipFill>
        <p:spPr>
          <a:xfrm>
            <a:off x="838200" y="3175375"/>
            <a:ext cx="8766875" cy="34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9f216e29de_0_213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364" name="Google Shape;364;g29f216e29de_0_213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29f216e29de_0_213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29f216e29de_0_2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STUDENT SERVICE</a:t>
            </a:r>
            <a:endParaRPr/>
          </a:p>
        </p:txBody>
      </p:sp>
      <p:sp>
        <p:nvSpPr>
          <p:cNvPr id="367" name="Google Shape;367;g29f216e29de_0_213"/>
          <p:cNvSpPr txBox="1"/>
          <p:nvPr>
            <p:ph idx="1" type="body"/>
          </p:nvPr>
        </p:nvSpPr>
        <p:spPr>
          <a:xfrm>
            <a:off x="838200" y="1825625"/>
            <a:ext cx="6755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(continued)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368" name="Google Shape;368;g29f216e29de_0_213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9" name="Google Shape;369;g29f216e29de_0_213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70" name="Google Shape;370;g29f216e29de_0_2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875" y="2483786"/>
            <a:ext cx="6755400" cy="4088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9f216e29de_0_225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376" name="Google Shape;376;g29f216e29de_0_225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29f216e29de_0_225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29f216e29de_0_2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STUDENT SERVICE</a:t>
            </a:r>
            <a:endParaRPr/>
          </a:p>
        </p:txBody>
      </p:sp>
      <p:sp>
        <p:nvSpPr>
          <p:cNvPr id="379" name="Google Shape;379;g29f216e29de_0_225"/>
          <p:cNvSpPr txBox="1"/>
          <p:nvPr>
            <p:ph idx="1" type="body"/>
          </p:nvPr>
        </p:nvSpPr>
        <p:spPr>
          <a:xfrm>
            <a:off x="838200" y="1825625"/>
            <a:ext cx="6755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(continued)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380" name="Google Shape;380;g29f216e29de_0_225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1" name="Google Shape;381;g29f216e29de_0_225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82" name="Google Shape;382;g29f216e29de_0_2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874" y="2704906"/>
            <a:ext cx="6755400" cy="3175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9b5a188c93_0_137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388" name="Google Shape;388;g29b5a188c93_0_137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29b5a188c93_0_137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29b5a188c93_0_1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STUDENT CONTROLLER</a:t>
            </a:r>
            <a:endParaRPr/>
          </a:p>
        </p:txBody>
      </p:sp>
      <p:sp>
        <p:nvSpPr>
          <p:cNvPr id="391" name="Google Shape;391;g29b5a188c93_0_137"/>
          <p:cNvSpPr txBox="1"/>
          <p:nvPr>
            <p:ph idx="1" type="body"/>
          </p:nvPr>
        </p:nvSpPr>
        <p:spPr>
          <a:xfrm>
            <a:off x="838200" y="1825625"/>
            <a:ext cx="6755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Under the com folder, make a folder named “controller” with the file “StudentController.java”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392" name="Google Shape;392;g29b5a188c93_0_137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3" name="Google Shape;393;g29b5a188c93_0_137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94" name="Google Shape;394;g29b5a188c93_0_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0812" y="3127175"/>
            <a:ext cx="5064074" cy="35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9f216e29de_0_238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400" name="Google Shape;400;g29f216e29de_0_238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g29f216e29de_0_238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g29f216e29de_0_2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STUDENT CONTROLLER</a:t>
            </a:r>
            <a:endParaRPr/>
          </a:p>
        </p:txBody>
      </p:sp>
      <p:sp>
        <p:nvSpPr>
          <p:cNvPr id="403" name="Google Shape;403;g29f216e29de_0_238"/>
          <p:cNvSpPr txBox="1"/>
          <p:nvPr>
            <p:ph idx="1" type="body"/>
          </p:nvPr>
        </p:nvSpPr>
        <p:spPr>
          <a:xfrm>
            <a:off x="838200" y="1825625"/>
            <a:ext cx="6755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(continued)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404" name="Google Shape;404;g29f216e29de_0_238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g29f216e29de_0_238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06" name="Google Shape;406;g29f216e29de_0_2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225" y="2399225"/>
            <a:ext cx="9154450" cy="4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9f216e29de_0_250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412" name="Google Shape;412;g29f216e29de_0_250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g29f216e29de_0_250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29f216e29de_0_2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STUDENT CONTROLLER</a:t>
            </a:r>
            <a:endParaRPr/>
          </a:p>
        </p:txBody>
      </p:sp>
      <p:sp>
        <p:nvSpPr>
          <p:cNvPr id="415" name="Google Shape;415;g29f216e29de_0_250"/>
          <p:cNvSpPr txBox="1"/>
          <p:nvPr>
            <p:ph idx="1" type="body"/>
          </p:nvPr>
        </p:nvSpPr>
        <p:spPr>
          <a:xfrm>
            <a:off x="838200" y="1825625"/>
            <a:ext cx="6755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(continued)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416" name="Google Shape;416;g29f216e29de_0_250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7" name="Google Shape;417;g29f216e29de_0_250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18" name="Google Shape;418;g29f216e29de_0_2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225" y="2465825"/>
            <a:ext cx="9727600" cy="38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a113d0855_0_19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105" name="Google Shape;105;g28a113d0855_0_19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8a113d0855_0_19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28a113d0855_0_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CONTENTS</a:t>
            </a:r>
            <a:endParaRPr/>
          </a:p>
        </p:txBody>
      </p:sp>
      <p:sp>
        <p:nvSpPr>
          <p:cNvPr id="108" name="Google Shape;108;g28a113d0855_0_19"/>
          <p:cNvSpPr txBox="1"/>
          <p:nvPr>
            <p:ph idx="1" type="body"/>
          </p:nvPr>
        </p:nvSpPr>
        <p:spPr>
          <a:xfrm>
            <a:off x="838200" y="1825625"/>
            <a:ext cx="6755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Source Sans Pro"/>
              <a:buAutoNum type="arabicPeriod"/>
            </a:pPr>
            <a:r>
              <a:rPr lang="en-US" sz="2400">
                <a:latin typeface="Source Sans Pro"/>
                <a:ea typeface="Source Sans Pro"/>
                <a:cs typeface="Source Sans Pro"/>
                <a:sym typeface="Source Sans Pro"/>
              </a:rPr>
              <a:t>Application Introduction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AutoNum type="arabicPeriod"/>
            </a:pPr>
            <a:r>
              <a:rPr lang="en-US" sz="2400">
                <a:latin typeface="Source Sans Pro"/>
                <a:ea typeface="Source Sans Pro"/>
                <a:cs typeface="Source Sans Pro"/>
                <a:sym typeface="Source Sans Pro"/>
              </a:rPr>
              <a:t>Application Structure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AutoNum type="arabicPeriod"/>
            </a:pPr>
            <a:r>
              <a:rPr lang="en-US" sz="2400">
                <a:latin typeface="Source Sans Pro"/>
                <a:ea typeface="Source Sans Pro"/>
                <a:cs typeface="Source Sans Pro"/>
                <a:sym typeface="Source Sans Pro"/>
              </a:rPr>
              <a:t>Back End with Spring Boot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AutoNum type="arabicPeriod"/>
            </a:pPr>
            <a:r>
              <a:rPr lang="en-US" sz="2400">
                <a:latin typeface="Source Sans Pro"/>
                <a:ea typeface="Source Sans Pro"/>
                <a:cs typeface="Source Sans Pro"/>
                <a:sym typeface="Source Sans Pro"/>
              </a:rPr>
              <a:t>Layers of Spring Boot Application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AutoNum type="arabicPeriod"/>
            </a:pPr>
            <a:r>
              <a:rPr lang="en-US" sz="2400">
                <a:latin typeface="Source Sans Pro"/>
                <a:ea typeface="Source Sans Pro"/>
                <a:cs typeface="Source Sans Pro"/>
                <a:sym typeface="Source Sans Pro"/>
              </a:rPr>
              <a:t>Application Implementation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AutoNum type="alphaLcPeriod"/>
            </a:pPr>
            <a:r>
              <a:rPr lang="en-US" sz="2400">
                <a:latin typeface="Source Sans Pro"/>
                <a:ea typeface="Source Sans Pro"/>
                <a:cs typeface="Source Sans Pro"/>
                <a:sym typeface="Source Sans Pro"/>
              </a:rPr>
              <a:t>Initialize Spring Boot Project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AutoNum type="alphaLcPeriod"/>
            </a:pPr>
            <a:r>
              <a:rPr lang="en-US" sz="2400">
                <a:latin typeface="Source Sans Pro"/>
                <a:ea typeface="Source Sans Pro"/>
                <a:cs typeface="Source Sans Pro"/>
                <a:sym typeface="Source Sans Pro"/>
              </a:rPr>
              <a:t>Connect MySQL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AutoNum type="alphaLcPeriod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Student Class Implementation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AutoNum type="alphaLcPeriod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Student Repository Implementation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AutoNum type="alphaLcPeriod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Custom Exception Implementation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AutoNum type="alphaLcPeriod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Student Service Implementation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AutoNum type="alphaLcPeriod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Student Controller Implementation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AutoNum type="arabicPeriod"/>
            </a:pPr>
            <a:r>
              <a:rPr lang="en-US" sz="2400">
                <a:latin typeface="Source Sans Pro"/>
                <a:ea typeface="Source Sans Pro"/>
                <a:cs typeface="Source Sans Pro"/>
                <a:sym typeface="Source Sans Pro"/>
              </a:rPr>
              <a:t>Running Application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109" name="Google Shape;109;g28a113d0855_0_19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g28a113d0855_0_19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9b5a188c93_0_147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424" name="Google Shape;424;g29b5a188c93_0_147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g29b5a188c93_0_147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29b5a188c93_0_1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HTTP REQUEST METHODS</a:t>
            </a:r>
            <a:endParaRPr/>
          </a:p>
        </p:txBody>
      </p:sp>
      <p:sp>
        <p:nvSpPr>
          <p:cNvPr id="427" name="Google Shape;427;g29b5a188c93_0_147"/>
          <p:cNvSpPr txBox="1"/>
          <p:nvPr>
            <p:ph idx="1" type="body"/>
          </p:nvPr>
        </p:nvSpPr>
        <p:spPr>
          <a:xfrm>
            <a:off x="838200" y="1825625"/>
            <a:ext cx="6755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HTTP Request Methods tell the backend what action is being taken when modifying databases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Although there are more HTTP Request Methods, here are the most common: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POST - add entry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PUT - modify entry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DELETE - delete entry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GET - get entry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428" name="Google Shape;428;g29b5a188c93_0_147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g29b5a188c93_0_147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985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yellow and black logo&#10;&#10;Description automatically generated with low confidence" id="434" name="Google Shape;434;g29b5a188c93_0_22"/>
          <p:cNvPicPr preferRelativeResize="0"/>
          <p:nvPr/>
        </p:nvPicPr>
        <p:blipFill rotWithShape="1">
          <a:blip r:embed="rId3">
            <a:alphaModFix amt="6000"/>
          </a:blip>
          <a:srcRect b="0" l="0" r="0" t="0"/>
          <a:stretch/>
        </p:blipFill>
        <p:spPr>
          <a:xfrm rot="-1467935">
            <a:off x="5172817" y="3594249"/>
            <a:ext cx="6325768" cy="43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g29b5a188c93_0_22"/>
          <p:cNvSpPr txBox="1"/>
          <p:nvPr/>
        </p:nvSpPr>
        <p:spPr>
          <a:xfrm>
            <a:off x="-299383" y="1711479"/>
            <a:ext cx="9444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Ice Breakers</a:t>
            </a:r>
            <a:endParaRPr b="0" i="0" sz="8000" u="none" cap="none" strike="noStrike">
              <a:solidFill>
                <a:srgbClr val="EFB41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Icon&#10;&#10;Description automatically generated" id="436" name="Google Shape;436;g29b5a188c93_0_22"/>
          <p:cNvPicPr preferRelativeResize="0"/>
          <p:nvPr/>
        </p:nvPicPr>
        <p:blipFill rotWithShape="1">
          <a:blip r:embed="rId4">
            <a:alphaModFix amt="7000"/>
          </a:blip>
          <a:srcRect b="0" l="0" r="0" t="0"/>
          <a:stretch/>
        </p:blipFill>
        <p:spPr>
          <a:xfrm rot="854799">
            <a:off x="8962487" y="-1056471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g29b5a188c93_0_22"/>
          <p:cNvSpPr/>
          <p:nvPr/>
        </p:nvSpPr>
        <p:spPr>
          <a:xfrm>
            <a:off x="0" y="0"/>
            <a:ext cx="9592220" cy="6858000"/>
          </a:xfrm>
          <a:custGeom>
            <a:rect b="b" l="l" r="r" t="t"/>
            <a:pathLst>
              <a:path extrusionOk="0" h="6858000" w="9592220">
                <a:moveTo>
                  <a:pt x="0" y="0"/>
                </a:moveTo>
                <a:lnTo>
                  <a:pt x="9592220" y="0"/>
                </a:lnTo>
                <a:lnTo>
                  <a:pt x="56194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8" name="Google Shape;438;g29b5a188c93_0_22"/>
          <p:cNvCxnSpPr>
            <a:stCxn id="434" idx="1"/>
          </p:cNvCxnSpPr>
          <p:nvPr/>
        </p:nvCxnSpPr>
        <p:spPr>
          <a:xfrm flipH="1" rot="10800000">
            <a:off x="5456812" y="-260521"/>
            <a:ext cx="4263600" cy="7336200"/>
          </a:xfrm>
          <a:prstGeom prst="straightConnector1">
            <a:avLst/>
          </a:prstGeom>
          <a:noFill/>
          <a:ln cap="flat" cmpd="sng" w="190500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9" name="Google Shape;439;g29b5a188c93_0_22"/>
          <p:cNvSpPr txBox="1"/>
          <p:nvPr/>
        </p:nvSpPr>
        <p:spPr>
          <a:xfrm>
            <a:off x="612672" y="2130031"/>
            <a:ext cx="606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RUNNING THE 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985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yellow and black logo&#10;&#10;Description automatically generated with low confidence" id="444" name="Google Shape;444;g29f216e29de_0_10"/>
          <p:cNvPicPr preferRelativeResize="0"/>
          <p:nvPr/>
        </p:nvPicPr>
        <p:blipFill rotWithShape="1">
          <a:blip r:embed="rId3">
            <a:alphaModFix amt="6000"/>
          </a:blip>
          <a:srcRect b="0" l="0" r="0" t="0"/>
          <a:stretch/>
        </p:blipFill>
        <p:spPr>
          <a:xfrm rot="-1467935">
            <a:off x="5172817" y="3594249"/>
            <a:ext cx="6325768" cy="43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g29f216e29de_0_10"/>
          <p:cNvSpPr txBox="1"/>
          <p:nvPr/>
        </p:nvSpPr>
        <p:spPr>
          <a:xfrm>
            <a:off x="-299383" y="1711479"/>
            <a:ext cx="9444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Ice Breakers</a:t>
            </a:r>
            <a:endParaRPr b="0" i="0" sz="8000" u="none" cap="none" strike="noStrike">
              <a:solidFill>
                <a:srgbClr val="EFB41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Icon&#10;&#10;Description automatically generated" id="446" name="Google Shape;446;g29f216e29de_0_10"/>
          <p:cNvPicPr preferRelativeResize="0"/>
          <p:nvPr/>
        </p:nvPicPr>
        <p:blipFill rotWithShape="1">
          <a:blip r:embed="rId4">
            <a:alphaModFix amt="7000"/>
          </a:blip>
          <a:srcRect b="0" l="0" r="0" t="0"/>
          <a:stretch/>
        </p:blipFill>
        <p:spPr>
          <a:xfrm rot="854799">
            <a:off x="8962487" y="-1056471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g29f216e29de_0_10"/>
          <p:cNvSpPr/>
          <p:nvPr/>
        </p:nvSpPr>
        <p:spPr>
          <a:xfrm>
            <a:off x="0" y="0"/>
            <a:ext cx="9592220" cy="6858000"/>
          </a:xfrm>
          <a:custGeom>
            <a:rect b="b" l="l" r="r" t="t"/>
            <a:pathLst>
              <a:path extrusionOk="0" h="6858000" w="9592220">
                <a:moveTo>
                  <a:pt x="0" y="0"/>
                </a:moveTo>
                <a:lnTo>
                  <a:pt x="9592220" y="0"/>
                </a:lnTo>
                <a:lnTo>
                  <a:pt x="56194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g29f216e29de_0_10"/>
          <p:cNvCxnSpPr>
            <a:stCxn id="444" idx="1"/>
          </p:cNvCxnSpPr>
          <p:nvPr/>
        </p:nvCxnSpPr>
        <p:spPr>
          <a:xfrm flipH="1" rot="10800000">
            <a:off x="5456812" y="-260521"/>
            <a:ext cx="4263600" cy="7336200"/>
          </a:xfrm>
          <a:prstGeom prst="straightConnector1">
            <a:avLst/>
          </a:prstGeom>
          <a:noFill/>
          <a:ln cap="flat" cmpd="sng" w="190500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9" name="Google Shape;449;g29f216e29de_0_10"/>
          <p:cNvSpPr txBox="1"/>
          <p:nvPr/>
        </p:nvSpPr>
        <p:spPr>
          <a:xfrm>
            <a:off x="612672" y="2745781"/>
            <a:ext cx="6060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TERMINAL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9b5a188c93_0_166"/>
          <p:cNvSpPr/>
          <p:nvPr/>
        </p:nvSpPr>
        <p:spPr>
          <a:xfrm>
            <a:off x="-7677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455" name="Google Shape;455;g29b5a188c93_0_166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29b5a188c93_0_166"/>
          <p:cNvSpPr/>
          <p:nvPr/>
        </p:nvSpPr>
        <p:spPr>
          <a:xfrm>
            <a:off x="420624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g29b5a188c93_0_166"/>
          <p:cNvSpPr txBox="1"/>
          <p:nvPr>
            <p:ph type="title"/>
          </p:nvPr>
        </p:nvSpPr>
        <p:spPr>
          <a:xfrm>
            <a:off x="4857503" y="-15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 sz="43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RUNNING THE APPLICATION</a:t>
            </a:r>
            <a:endParaRPr sz="4300"/>
          </a:p>
        </p:txBody>
      </p:sp>
      <p:pic>
        <p:nvPicPr>
          <p:cNvPr descr="A yellow and black logo&#10;&#10;Description automatically generated with low confidence" id="458" name="Google Shape;458;g29b5a188c93_0_166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9" name="Google Shape;459;g29b5a188c93_0_166"/>
          <p:cNvCxnSpPr/>
          <p:nvPr/>
        </p:nvCxnSpPr>
        <p:spPr>
          <a:xfrm>
            <a:off x="4885936" y="1097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0" name="Google Shape;460;g29b5a188c93_0_166"/>
          <p:cNvSpPr txBox="1"/>
          <p:nvPr>
            <p:ph idx="1" type="body"/>
          </p:nvPr>
        </p:nvSpPr>
        <p:spPr>
          <a:xfrm>
            <a:off x="4885925" y="1157425"/>
            <a:ext cx="63588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To run, type the following in the application terminal: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mvn clean spring-boot:run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This runs the application in your local host (default is 8080)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To see the students, type: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curl -v localhost:8080/students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The output will be an array of students in JSON format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9b5a188c93_0_46"/>
          <p:cNvSpPr/>
          <p:nvPr/>
        </p:nvSpPr>
        <p:spPr>
          <a:xfrm>
            <a:off x="-7677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466" name="Google Shape;466;g29b5a188c93_0_46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g29b5a188c93_0_46"/>
          <p:cNvSpPr/>
          <p:nvPr/>
        </p:nvSpPr>
        <p:spPr>
          <a:xfrm>
            <a:off x="420624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g29b5a188c93_0_46"/>
          <p:cNvSpPr txBox="1"/>
          <p:nvPr>
            <p:ph type="title"/>
          </p:nvPr>
        </p:nvSpPr>
        <p:spPr>
          <a:xfrm>
            <a:off x="4857503" y="-15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 sz="43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ADDING/EDITING STUDENTS</a:t>
            </a:r>
            <a:endParaRPr sz="4300"/>
          </a:p>
        </p:txBody>
      </p:sp>
      <p:pic>
        <p:nvPicPr>
          <p:cNvPr descr="A yellow and black logo&#10;&#10;Description automatically generated with low confidence" id="469" name="Google Shape;469;g29b5a188c93_0_46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0" name="Google Shape;470;g29b5a188c93_0_46"/>
          <p:cNvCxnSpPr/>
          <p:nvPr/>
        </p:nvCxnSpPr>
        <p:spPr>
          <a:xfrm>
            <a:off x="4885936" y="1097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1" name="Google Shape;471;g29b5a188c93_0_46"/>
          <p:cNvSpPr txBox="1"/>
          <p:nvPr>
            <p:ph idx="1" type="body"/>
          </p:nvPr>
        </p:nvSpPr>
        <p:spPr>
          <a:xfrm>
            <a:off x="4885925" y="1157425"/>
            <a:ext cx="63588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To add and modify a student, type: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curl -X &lt;POST/PUT&gt; localhost:8080/students&lt;/id&gt; -H 'Content-type:application/json' -d '{"firstName": "&lt;first&gt;", "lastName": "&lt;last&gt;"}'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Where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&lt;POST/PUT&gt;</a:t>
            </a: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 is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&lt;/id&gt;</a:t>
            </a: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 is the id of the student being modified, and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&lt;first&gt;</a:t>
            </a: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&lt;last&gt;</a:t>
            </a: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 are the first and last names for the student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ource Sans Pro"/>
              <a:buChar char="●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POST </a:t>
            </a: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adds a new student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ource Sans Pro"/>
              <a:buChar char="●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PUT </a:t>
            </a: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modifies student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9b5a188c93_0_77"/>
          <p:cNvSpPr/>
          <p:nvPr/>
        </p:nvSpPr>
        <p:spPr>
          <a:xfrm>
            <a:off x="-7677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477" name="Google Shape;477;g29b5a188c93_0_77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g29b5a188c93_0_77"/>
          <p:cNvSpPr/>
          <p:nvPr/>
        </p:nvSpPr>
        <p:spPr>
          <a:xfrm>
            <a:off x="420624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g29b5a188c93_0_77"/>
          <p:cNvSpPr txBox="1"/>
          <p:nvPr>
            <p:ph type="title"/>
          </p:nvPr>
        </p:nvSpPr>
        <p:spPr>
          <a:xfrm>
            <a:off x="4857503" y="-15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 sz="43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ADDING/EDITING STUDENTS</a:t>
            </a:r>
            <a:endParaRPr sz="4300"/>
          </a:p>
        </p:txBody>
      </p:sp>
      <p:pic>
        <p:nvPicPr>
          <p:cNvPr descr="A yellow and black logo&#10;&#10;Description automatically generated with low confidence" id="480" name="Google Shape;480;g29b5a188c93_0_77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1" name="Google Shape;481;g29b5a188c93_0_77"/>
          <p:cNvCxnSpPr/>
          <p:nvPr/>
        </p:nvCxnSpPr>
        <p:spPr>
          <a:xfrm>
            <a:off x="4885936" y="1097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2" name="Google Shape;482;g29b5a188c93_0_77"/>
          <p:cNvSpPr txBox="1"/>
          <p:nvPr>
            <p:ph idx="1" type="body"/>
          </p:nvPr>
        </p:nvSpPr>
        <p:spPr>
          <a:xfrm>
            <a:off x="4885925" y="1157425"/>
            <a:ext cx="63588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Adding a student example</a:t>
            </a: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curl -X POST localhost:8080/students -H 'Content-type:application/json' -d '{"firstName": "John", "lastName": "Doe"}'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Modifying </a:t>
            </a: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a student example: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curl -X PuT localhost:8080/students/1 -H 'Content-type:application/json' -d '{"firstName": "Jill", "lastName": "Doe"}'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9b5a188c93_0_56"/>
          <p:cNvSpPr/>
          <p:nvPr/>
        </p:nvSpPr>
        <p:spPr>
          <a:xfrm>
            <a:off x="-7677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488" name="Google Shape;488;g29b5a188c93_0_56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g29b5a188c93_0_56"/>
          <p:cNvSpPr/>
          <p:nvPr/>
        </p:nvSpPr>
        <p:spPr>
          <a:xfrm>
            <a:off x="420624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g29b5a188c93_0_56"/>
          <p:cNvSpPr txBox="1"/>
          <p:nvPr>
            <p:ph type="title"/>
          </p:nvPr>
        </p:nvSpPr>
        <p:spPr>
          <a:xfrm>
            <a:off x="4857503" y="-15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 sz="43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DELETING A STUDENT</a:t>
            </a:r>
            <a:endParaRPr sz="4300"/>
          </a:p>
        </p:txBody>
      </p:sp>
      <p:pic>
        <p:nvPicPr>
          <p:cNvPr descr="A yellow and black logo&#10;&#10;Description automatically generated with low confidence" id="491" name="Google Shape;491;g29b5a188c93_0_56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2" name="Google Shape;492;g29b5a188c93_0_56"/>
          <p:cNvCxnSpPr/>
          <p:nvPr/>
        </p:nvCxnSpPr>
        <p:spPr>
          <a:xfrm>
            <a:off x="4885936" y="1097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3" name="Google Shape;493;g29b5a188c93_0_56"/>
          <p:cNvSpPr txBox="1"/>
          <p:nvPr>
            <p:ph idx="1" type="body"/>
          </p:nvPr>
        </p:nvSpPr>
        <p:spPr>
          <a:xfrm>
            <a:off x="4885925" y="1157425"/>
            <a:ext cx="6358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To delete a student, type: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curl -X DELETE localhost:8080/students/&lt;id&gt;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Where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&lt;id&gt;</a:t>
            </a: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 is the id of the student to be deleted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985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yellow and black logo&#10;&#10;Description automatically generated with low confidence" id="498" name="Google Shape;498;g29f216e29de_0_19"/>
          <p:cNvPicPr preferRelativeResize="0"/>
          <p:nvPr/>
        </p:nvPicPr>
        <p:blipFill rotWithShape="1">
          <a:blip r:embed="rId3">
            <a:alphaModFix amt="6000"/>
          </a:blip>
          <a:srcRect b="0" l="0" r="0" t="0"/>
          <a:stretch/>
        </p:blipFill>
        <p:spPr>
          <a:xfrm rot="-1467935">
            <a:off x="5172817" y="3594249"/>
            <a:ext cx="6325768" cy="43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g29f216e29de_0_19"/>
          <p:cNvSpPr txBox="1"/>
          <p:nvPr/>
        </p:nvSpPr>
        <p:spPr>
          <a:xfrm>
            <a:off x="-299383" y="1711479"/>
            <a:ext cx="9444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Ice Breakers</a:t>
            </a:r>
            <a:endParaRPr b="0" i="0" sz="8000" u="none" cap="none" strike="noStrike">
              <a:solidFill>
                <a:srgbClr val="EFB41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Icon&#10;&#10;Description automatically generated" id="500" name="Google Shape;500;g29f216e29de_0_19"/>
          <p:cNvPicPr preferRelativeResize="0"/>
          <p:nvPr/>
        </p:nvPicPr>
        <p:blipFill rotWithShape="1">
          <a:blip r:embed="rId4">
            <a:alphaModFix amt="7000"/>
          </a:blip>
          <a:srcRect b="0" l="0" r="0" t="0"/>
          <a:stretch/>
        </p:blipFill>
        <p:spPr>
          <a:xfrm rot="854799">
            <a:off x="8962487" y="-1056471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g29f216e29de_0_19"/>
          <p:cNvSpPr/>
          <p:nvPr/>
        </p:nvSpPr>
        <p:spPr>
          <a:xfrm>
            <a:off x="0" y="0"/>
            <a:ext cx="9592220" cy="6858000"/>
          </a:xfrm>
          <a:custGeom>
            <a:rect b="b" l="l" r="r" t="t"/>
            <a:pathLst>
              <a:path extrusionOk="0" h="6858000" w="9592220">
                <a:moveTo>
                  <a:pt x="0" y="0"/>
                </a:moveTo>
                <a:lnTo>
                  <a:pt x="9592220" y="0"/>
                </a:lnTo>
                <a:lnTo>
                  <a:pt x="56194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2" name="Google Shape;502;g29f216e29de_0_19"/>
          <p:cNvCxnSpPr>
            <a:stCxn id="498" idx="1"/>
          </p:cNvCxnSpPr>
          <p:nvPr/>
        </p:nvCxnSpPr>
        <p:spPr>
          <a:xfrm flipH="1" rot="10800000">
            <a:off x="5456812" y="-260521"/>
            <a:ext cx="4263600" cy="7336200"/>
          </a:xfrm>
          <a:prstGeom prst="straightConnector1">
            <a:avLst/>
          </a:prstGeom>
          <a:noFill/>
          <a:ln cap="flat" cmpd="sng" w="190500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3" name="Google Shape;503;g29f216e29de_0_19"/>
          <p:cNvSpPr txBox="1"/>
          <p:nvPr/>
        </p:nvSpPr>
        <p:spPr>
          <a:xfrm>
            <a:off x="652197" y="2151456"/>
            <a:ext cx="606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INTELLIJ + POSTMAN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9f216e29de_0_28"/>
          <p:cNvSpPr/>
          <p:nvPr/>
        </p:nvSpPr>
        <p:spPr>
          <a:xfrm>
            <a:off x="-7677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509" name="Google Shape;509;g29f216e29de_0_28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g29f216e29de_0_28"/>
          <p:cNvSpPr/>
          <p:nvPr/>
        </p:nvSpPr>
        <p:spPr>
          <a:xfrm>
            <a:off x="420624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g29f216e29de_0_28"/>
          <p:cNvSpPr txBox="1"/>
          <p:nvPr>
            <p:ph type="title"/>
          </p:nvPr>
        </p:nvSpPr>
        <p:spPr>
          <a:xfrm>
            <a:off x="4857503" y="-15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 sz="43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RUNNING THE APPLICATION</a:t>
            </a:r>
            <a:endParaRPr sz="4300"/>
          </a:p>
        </p:txBody>
      </p:sp>
      <p:pic>
        <p:nvPicPr>
          <p:cNvPr descr="A yellow and black logo&#10;&#10;Description automatically generated with low confidence" id="512" name="Google Shape;512;g29f216e29de_0_28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3" name="Google Shape;513;g29f216e29de_0_28"/>
          <p:cNvCxnSpPr/>
          <p:nvPr/>
        </p:nvCxnSpPr>
        <p:spPr>
          <a:xfrm>
            <a:off x="4885936" y="1097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4" name="Google Shape;514;g29f216e29de_0_28"/>
          <p:cNvSpPr txBox="1"/>
          <p:nvPr>
            <p:ph idx="1" type="body"/>
          </p:nvPr>
        </p:nvSpPr>
        <p:spPr>
          <a:xfrm>
            <a:off x="4885925" y="1157425"/>
            <a:ext cx="63588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Open run configurations in IntelliJ and enter the following in the command line input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clean spring-boot:run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Run the configuration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15" name="Google Shape;515;g29f216e29de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5337" y="3483700"/>
            <a:ext cx="7047525" cy="31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9f216e29de_0_40"/>
          <p:cNvSpPr/>
          <p:nvPr/>
        </p:nvSpPr>
        <p:spPr>
          <a:xfrm>
            <a:off x="-7677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521" name="Google Shape;521;g29f216e29de_0_40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g29f216e29de_0_40"/>
          <p:cNvSpPr/>
          <p:nvPr/>
        </p:nvSpPr>
        <p:spPr>
          <a:xfrm>
            <a:off x="420624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g29f216e29de_0_40"/>
          <p:cNvSpPr txBox="1"/>
          <p:nvPr>
            <p:ph type="title"/>
          </p:nvPr>
        </p:nvSpPr>
        <p:spPr>
          <a:xfrm>
            <a:off x="4857503" y="-15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 sz="43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GETTING THE STUDENTS</a:t>
            </a:r>
            <a:endParaRPr sz="4300"/>
          </a:p>
        </p:txBody>
      </p:sp>
      <p:pic>
        <p:nvPicPr>
          <p:cNvPr descr="A yellow and black logo&#10;&#10;Description automatically generated with low confidence" id="524" name="Google Shape;524;g29f216e29de_0_40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5" name="Google Shape;525;g29f216e29de_0_40"/>
          <p:cNvCxnSpPr/>
          <p:nvPr/>
        </p:nvCxnSpPr>
        <p:spPr>
          <a:xfrm>
            <a:off x="4885936" y="1097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6" name="Google Shape;526;g29f216e29de_0_40"/>
          <p:cNvSpPr txBox="1"/>
          <p:nvPr>
            <p:ph idx="1" type="body"/>
          </p:nvPr>
        </p:nvSpPr>
        <p:spPr>
          <a:xfrm>
            <a:off x="4885925" y="1157425"/>
            <a:ext cx="6358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In Postman, make a new tab, set it to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, and enter the following: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http://localhost:8080/students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Click send to see the students in the database (will be an empty list)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27" name="Google Shape;527;g29f216e29de_0_40"/>
          <p:cNvPicPr preferRelativeResize="0"/>
          <p:nvPr/>
        </p:nvPicPr>
        <p:blipFill rotWithShape="1">
          <a:blip r:embed="rId5">
            <a:alphaModFix/>
          </a:blip>
          <a:srcRect b="71021" l="0" r="0" t="0"/>
          <a:stretch/>
        </p:blipFill>
        <p:spPr>
          <a:xfrm>
            <a:off x="4411625" y="3801926"/>
            <a:ext cx="7431300" cy="4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g29f216e29de_0_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1625" y="4452800"/>
            <a:ext cx="7431300" cy="1991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985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yellow and black logo&#10;&#10;Description automatically generated with low confidence" id="115" name="Google Shape;115;g29b5a188c93_0_157"/>
          <p:cNvPicPr preferRelativeResize="0"/>
          <p:nvPr/>
        </p:nvPicPr>
        <p:blipFill rotWithShape="1">
          <a:blip r:embed="rId3">
            <a:alphaModFix amt="6000"/>
          </a:blip>
          <a:srcRect b="0" l="0" r="0" t="0"/>
          <a:stretch/>
        </p:blipFill>
        <p:spPr>
          <a:xfrm rot="-1467935">
            <a:off x="5172817" y="3594249"/>
            <a:ext cx="6325768" cy="43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9b5a188c93_0_157"/>
          <p:cNvSpPr txBox="1"/>
          <p:nvPr/>
        </p:nvSpPr>
        <p:spPr>
          <a:xfrm>
            <a:off x="-299383" y="1711479"/>
            <a:ext cx="9444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Ice Breakers</a:t>
            </a:r>
            <a:endParaRPr b="0" i="0" sz="8000" u="none" cap="none" strike="noStrike">
              <a:solidFill>
                <a:srgbClr val="EFB41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Icon&#10;&#10;Description automatically generated" id="117" name="Google Shape;117;g29b5a188c93_0_157"/>
          <p:cNvPicPr preferRelativeResize="0"/>
          <p:nvPr/>
        </p:nvPicPr>
        <p:blipFill rotWithShape="1">
          <a:blip r:embed="rId4">
            <a:alphaModFix amt="7000"/>
          </a:blip>
          <a:srcRect b="0" l="0" r="0" t="0"/>
          <a:stretch/>
        </p:blipFill>
        <p:spPr>
          <a:xfrm rot="854799">
            <a:off x="8962487" y="-1056471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29b5a188c93_0_157"/>
          <p:cNvSpPr/>
          <p:nvPr/>
        </p:nvSpPr>
        <p:spPr>
          <a:xfrm>
            <a:off x="0" y="0"/>
            <a:ext cx="9592220" cy="6858000"/>
          </a:xfrm>
          <a:custGeom>
            <a:rect b="b" l="l" r="r" t="t"/>
            <a:pathLst>
              <a:path extrusionOk="0" h="6858000" w="9592220">
                <a:moveTo>
                  <a:pt x="0" y="0"/>
                </a:moveTo>
                <a:lnTo>
                  <a:pt x="9592220" y="0"/>
                </a:lnTo>
                <a:lnTo>
                  <a:pt x="56194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g29b5a188c93_0_157"/>
          <p:cNvCxnSpPr>
            <a:stCxn id="115" idx="1"/>
          </p:cNvCxnSpPr>
          <p:nvPr/>
        </p:nvCxnSpPr>
        <p:spPr>
          <a:xfrm flipH="1" rot="10800000">
            <a:off x="5456812" y="-260521"/>
            <a:ext cx="4263600" cy="7336200"/>
          </a:xfrm>
          <a:prstGeom prst="straightConnector1">
            <a:avLst/>
          </a:prstGeom>
          <a:noFill/>
          <a:ln cap="flat" cmpd="sng" w="190500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g29b5a188c93_0_157"/>
          <p:cNvSpPr txBox="1"/>
          <p:nvPr/>
        </p:nvSpPr>
        <p:spPr>
          <a:xfrm>
            <a:off x="630422" y="2274606"/>
            <a:ext cx="6060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APPLICATION 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9f216e29de_0_55"/>
          <p:cNvSpPr/>
          <p:nvPr/>
        </p:nvSpPr>
        <p:spPr>
          <a:xfrm>
            <a:off x="-7677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534" name="Google Shape;534;g29f216e29de_0_55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g29f216e29de_0_55"/>
          <p:cNvSpPr/>
          <p:nvPr/>
        </p:nvSpPr>
        <p:spPr>
          <a:xfrm>
            <a:off x="420624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g29f216e29de_0_55"/>
          <p:cNvSpPr txBox="1"/>
          <p:nvPr>
            <p:ph type="title"/>
          </p:nvPr>
        </p:nvSpPr>
        <p:spPr>
          <a:xfrm>
            <a:off x="4857503" y="-15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 sz="43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ADDING A STUDENT</a:t>
            </a:r>
            <a:endParaRPr sz="4300"/>
          </a:p>
        </p:txBody>
      </p:sp>
      <p:pic>
        <p:nvPicPr>
          <p:cNvPr descr="A yellow and black logo&#10;&#10;Description automatically generated with low confidence" id="537" name="Google Shape;537;g29f216e29de_0_55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8" name="Google Shape;538;g29f216e29de_0_55"/>
          <p:cNvCxnSpPr/>
          <p:nvPr/>
        </p:nvCxnSpPr>
        <p:spPr>
          <a:xfrm>
            <a:off x="4885936" y="1097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9" name="Google Shape;539;g29f216e29de_0_55"/>
          <p:cNvSpPr txBox="1"/>
          <p:nvPr>
            <p:ph idx="1" type="body"/>
          </p:nvPr>
        </p:nvSpPr>
        <p:spPr>
          <a:xfrm>
            <a:off x="4885925" y="1157425"/>
            <a:ext cx="63588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In Postman, make a new tab, set it to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, and enter the following: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http://localhost:8080/students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Under the Body tab, click the raw radio button and change the blue dropdown from text to JSON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40" name="Google Shape;540;g29f216e29de_0_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7925" y="4427700"/>
            <a:ext cx="7342326" cy="10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9f216e29de_0_70"/>
          <p:cNvSpPr/>
          <p:nvPr/>
        </p:nvSpPr>
        <p:spPr>
          <a:xfrm>
            <a:off x="-7677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546" name="Google Shape;546;g29f216e29de_0_70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g29f216e29de_0_70"/>
          <p:cNvSpPr/>
          <p:nvPr/>
        </p:nvSpPr>
        <p:spPr>
          <a:xfrm>
            <a:off x="420624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g29f216e29de_0_70"/>
          <p:cNvSpPr txBox="1"/>
          <p:nvPr>
            <p:ph type="title"/>
          </p:nvPr>
        </p:nvSpPr>
        <p:spPr>
          <a:xfrm>
            <a:off x="4857503" y="-15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 sz="43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ADDING A STUDENT</a:t>
            </a:r>
            <a:endParaRPr sz="4300"/>
          </a:p>
        </p:txBody>
      </p:sp>
      <p:pic>
        <p:nvPicPr>
          <p:cNvPr descr="A yellow and black logo&#10;&#10;Description automatically generated with low confidence" id="549" name="Google Shape;549;g29f216e29de_0_70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0" name="Google Shape;550;g29f216e29de_0_70"/>
          <p:cNvCxnSpPr/>
          <p:nvPr/>
        </p:nvCxnSpPr>
        <p:spPr>
          <a:xfrm>
            <a:off x="4885936" y="1097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1" name="Google Shape;551;g29f216e29de_0_70"/>
          <p:cNvSpPr txBox="1"/>
          <p:nvPr>
            <p:ph idx="1" type="body"/>
          </p:nvPr>
        </p:nvSpPr>
        <p:spPr>
          <a:xfrm>
            <a:off x="4885925" y="1157425"/>
            <a:ext cx="6358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In the body, type: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{"firstName": "John", "lastName": "Doe"}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Click send to add a new student named John Doe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52" name="Google Shape;552;g29f216e29de_0_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0870" y="3847746"/>
            <a:ext cx="7556450" cy="1359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9f216e29de_0_83"/>
          <p:cNvSpPr/>
          <p:nvPr/>
        </p:nvSpPr>
        <p:spPr>
          <a:xfrm>
            <a:off x="-7677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558" name="Google Shape;558;g29f216e29de_0_83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g29f216e29de_0_83"/>
          <p:cNvSpPr/>
          <p:nvPr/>
        </p:nvSpPr>
        <p:spPr>
          <a:xfrm>
            <a:off x="420624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g29f216e29de_0_83"/>
          <p:cNvSpPr txBox="1"/>
          <p:nvPr>
            <p:ph type="title"/>
          </p:nvPr>
        </p:nvSpPr>
        <p:spPr>
          <a:xfrm>
            <a:off x="4857503" y="-15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 sz="43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SEEING THE ADDED STUDENT</a:t>
            </a:r>
            <a:endParaRPr sz="4300"/>
          </a:p>
        </p:txBody>
      </p:sp>
      <p:pic>
        <p:nvPicPr>
          <p:cNvPr descr="A yellow and black logo&#10;&#10;Description automatically generated with low confidence" id="561" name="Google Shape;561;g29f216e29de_0_83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2" name="Google Shape;562;g29f216e29de_0_83"/>
          <p:cNvCxnSpPr/>
          <p:nvPr/>
        </p:nvCxnSpPr>
        <p:spPr>
          <a:xfrm>
            <a:off x="4885936" y="1097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3" name="Google Shape;563;g29f216e29de_0_83"/>
          <p:cNvSpPr txBox="1"/>
          <p:nvPr>
            <p:ph idx="1" type="body"/>
          </p:nvPr>
        </p:nvSpPr>
        <p:spPr>
          <a:xfrm>
            <a:off x="4885925" y="1157425"/>
            <a:ext cx="6358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If you run the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 request again, you will see that John Doe has been added to the students database: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64" name="Google Shape;564;g29f216e29de_0_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7450" y="2633225"/>
            <a:ext cx="7263300" cy="36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9f216e29de_0_96"/>
          <p:cNvSpPr/>
          <p:nvPr/>
        </p:nvSpPr>
        <p:spPr>
          <a:xfrm>
            <a:off x="-7677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570" name="Google Shape;570;g29f216e29de_0_96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g29f216e29de_0_96"/>
          <p:cNvSpPr/>
          <p:nvPr/>
        </p:nvSpPr>
        <p:spPr>
          <a:xfrm>
            <a:off x="420624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g29f216e29de_0_96"/>
          <p:cNvSpPr txBox="1"/>
          <p:nvPr>
            <p:ph type="title"/>
          </p:nvPr>
        </p:nvSpPr>
        <p:spPr>
          <a:xfrm>
            <a:off x="4857503" y="-15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 sz="43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EDITING THE STUDENT</a:t>
            </a:r>
            <a:endParaRPr sz="4300"/>
          </a:p>
        </p:txBody>
      </p:sp>
      <p:pic>
        <p:nvPicPr>
          <p:cNvPr descr="A yellow and black logo&#10;&#10;Description automatically generated with low confidence" id="573" name="Google Shape;573;g29f216e29de_0_96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4" name="Google Shape;574;g29f216e29de_0_96"/>
          <p:cNvCxnSpPr/>
          <p:nvPr/>
        </p:nvCxnSpPr>
        <p:spPr>
          <a:xfrm>
            <a:off x="4885936" y="1097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5" name="Google Shape;575;g29f216e29de_0_96"/>
          <p:cNvSpPr txBox="1"/>
          <p:nvPr>
            <p:ph idx="1" type="body"/>
          </p:nvPr>
        </p:nvSpPr>
        <p:spPr>
          <a:xfrm>
            <a:off x="4885925" y="1157425"/>
            <a:ext cx="63588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Duplicate the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 tab to copy over the JSON body and URL. Then, add the id of the new student (3 is used as an example):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http://localhost:8080/students/3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Change the request to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Modify the JSON body to the new first and/or last name: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{"firstName": "Jill", "lastName": "Doe"}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9f216e29de_0_109"/>
          <p:cNvSpPr/>
          <p:nvPr/>
        </p:nvSpPr>
        <p:spPr>
          <a:xfrm>
            <a:off x="-7677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581" name="Google Shape;581;g29f216e29de_0_109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g29f216e29de_0_109"/>
          <p:cNvSpPr/>
          <p:nvPr/>
        </p:nvSpPr>
        <p:spPr>
          <a:xfrm>
            <a:off x="420624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g29f216e29de_0_109"/>
          <p:cNvSpPr txBox="1"/>
          <p:nvPr>
            <p:ph type="title"/>
          </p:nvPr>
        </p:nvSpPr>
        <p:spPr>
          <a:xfrm>
            <a:off x="4857503" y="-15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 sz="43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EDITING THE STUDENT</a:t>
            </a:r>
            <a:endParaRPr sz="4300"/>
          </a:p>
        </p:txBody>
      </p:sp>
      <p:pic>
        <p:nvPicPr>
          <p:cNvPr descr="A yellow and black logo&#10;&#10;Description automatically generated with low confidence" id="584" name="Google Shape;584;g29f216e29de_0_109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5" name="Google Shape;585;g29f216e29de_0_109"/>
          <p:cNvCxnSpPr/>
          <p:nvPr/>
        </p:nvCxnSpPr>
        <p:spPr>
          <a:xfrm>
            <a:off x="4885936" y="1097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6" name="Google Shape;586;g29f216e29de_0_109"/>
          <p:cNvSpPr txBox="1"/>
          <p:nvPr>
            <p:ph idx="1" type="body"/>
          </p:nvPr>
        </p:nvSpPr>
        <p:spPr>
          <a:xfrm>
            <a:off x="4885925" y="1157425"/>
            <a:ext cx="6358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Click send to edit the student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87" name="Google Shape;587;g29f216e29de_0_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1513" y="1793300"/>
            <a:ext cx="7375185" cy="19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g29f216e29de_0_109"/>
          <p:cNvSpPr txBox="1"/>
          <p:nvPr>
            <p:ph idx="1" type="body"/>
          </p:nvPr>
        </p:nvSpPr>
        <p:spPr>
          <a:xfrm>
            <a:off x="5019713" y="3845925"/>
            <a:ext cx="6358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Go back to the GET tab and send the GET request again to see the changes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89" name="Google Shape;589;g29f216e29de_0_109"/>
          <p:cNvPicPr preferRelativeResize="0"/>
          <p:nvPr/>
        </p:nvPicPr>
        <p:blipFill rotWithShape="1">
          <a:blip r:embed="rId6">
            <a:alphaModFix/>
          </a:blip>
          <a:srcRect b="0" l="0" r="0" t="34912"/>
          <a:stretch/>
        </p:blipFill>
        <p:spPr>
          <a:xfrm>
            <a:off x="5577513" y="4894800"/>
            <a:ext cx="5099525" cy="16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9f216e29de_0_122"/>
          <p:cNvSpPr/>
          <p:nvPr/>
        </p:nvSpPr>
        <p:spPr>
          <a:xfrm>
            <a:off x="-7677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595" name="Google Shape;595;g29f216e29de_0_122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g29f216e29de_0_122"/>
          <p:cNvSpPr/>
          <p:nvPr/>
        </p:nvSpPr>
        <p:spPr>
          <a:xfrm>
            <a:off x="420624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g29f216e29de_0_122"/>
          <p:cNvSpPr txBox="1"/>
          <p:nvPr>
            <p:ph type="title"/>
          </p:nvPr>
        </p:nvSpPr>
        <p:spPr>
          <a:xfrm>
            <a:off x="4857503" y="-15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 sz="43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DELETING </a:t>
            </a:r>
            <a:r>
              <a:rPr lang="en-US" sz="43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THE STUDENT</a:t>
            </a:r>
            <a:endParaRPr sz="4300"/>
          </a:p>
        </p:txBody>
      </p:sp>
      <p:pic>
        <p:nvPicPr>
          <p:cNvPr descr="A yellow and black logo&#10;&#10;Description automatically generated with low confidence" id="598" name="Google Shape;598;g29f216e29de_0_122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9" name="Google Shape;599;g29f216e29de_0_122"/>
          <p:cNvCxnSpPr/>
          <p:nvPr/>
        </p:nvCxnSpPr>
        <p:spPr>
          <a:xfrm>
            <a:off x="4885936" y="1097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0" name="Google Shape;600;g29f216e29de_0_122"/>
          <p:cNvSpPr txBox="1"/>
          <p:nvPr>
            <p:ph idx="1" type="body"/>
          </p:nvPr>
        </p:nvSpPr>
        <p:spPr>
          <a:xfrm>
            <a:off x="4885925" y="1157425"/>
            <a:ext cx="63588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Make a new tab and enter the same URL used to edit the student in the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 request: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http://localhost:8080/students/3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Change the request to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DELETE </a:t>
            </a: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and send the request to delete the student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01" name="Google Shape;601;g29f216e29de_0_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8791" y="4531814"/>
            <a:ext cx="5773059" cy="207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9f216e29de_0_137"/>
          <p:cNvSpPr/>
          <p:nvPr/>
        </p:nvSpPr>
        <p:spPr>
          <a:xfrm>
            <a:off x="-7677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607" name="Google Shape;607;g29f216e29de_0_137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g29f216e29de_0_137"/>
          <p:cNvSpPr/>
          <p:nvPr/>
        </p:nvSpPr>
        <p:spPr>
          <a:xfrm>
            <a:off x="420624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g29f216e29de_0_137"/>
          <p:cNvSpPr txBox="1"/>
          <p:nvPr>
            <p:ph type="title"/>
          </p:nvPr>
        </p:nvSpPr>
        <p:spPr>
          <a:xfrm>
            <a:off x="4857503" y="-15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 sz="43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SEEING THE </a:t>
            </a:r>
            <a:r>
              <a:rPr lang="en-US" sz="43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DELETED STUDENT</a:t>
            </a:r>
            <a:endParaRPr sz="4300"/>
          </a:p>
        </p:txBody>
      </p:sp>
      <p:pic>
        <p:nvPicPr>
          <p:cNvPr descr="A yellow and black logo&#10;&#10;Description automatically generated with low confidence" id="610" name="Google Shape;610;g29f216e29de_0_137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1" name="Google Shape;611;g29f216e29de_0_137"/>
          <p:cNvCxnSpPr/>
          <p:nvPr/>
        </p:nvCxnSpPr>
        <p:spPr>
          <a:xfrm>
            <a:off x="4885936" y="1097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2" name="Google Shape;612;g29f216e29de_0_137"/>
          <p:cNvSpPr txBox="1"/>
          <p:nvPr>
            <p:ph idx="1" type="body"/>
          </p:nvPr>
        </p:nvSpPr>
        <p:spPr>
          <a:xfrm>
            <a:off x="4885925" y="1157425"/>
            <a:ext cx="6358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Run the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 request once more to see the student deleted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13" name="Google Shape;613;g29f216e29de_0_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4375" y="2450425"/>
            <a:ext cx="7029449" cy="293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985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yellow and black logo&#10;&#10;Description automatically generated with low confidence" id="618" name="Google Shape;618;g29b5a188c93_0_68"/>
          <p:cNvPicPr preferRelativeResize="0"/>
          <p:nvPr/>
        </p:nvPicPr>
        <p:blipFill rotWithShape="1">
          <a:blip r:embed="rId3">
            <a:alphaModFix amt="6000"/>
          </a:blip>
          <a:srcRect b="0" l="0" r="0" t="0"/>
          <a:stretch/>
        </p:blipFill>
        <p:spPr>
          <a:xfrm rot="-1467935">
            <a:off x="5172817" y="3594249"/>
            <a:ext cx="6325768" cy="43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g29b5a188c93_0_68"/>
          <p:cNvSpPr txBox="1"/>
          <p:nvPr/>
        </p:nvSpPr>
        <p:spPr>
          <a:xfrm>
            <a:off x="-299383" y="1711479"/>
            <a:ext cx="9444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Ice Breakers</a:t>
            </a:r>
            <a:endParaRPr b="0" i="0" sz="8000" u="none" cap="none" strike="noStrike">
              <a:solidFill>
                <a:srgbClr val="EFB41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Icon&#10;&#10;Description automatically generated" id="620" name="Google Shape;620;g29b5a188c93_0_68"/>
          <p:cNvPicPr preferRelativeResize="0"/>
          <p:nvPr/>
        </p:nvPicPr>
        <p:blipFill rotWithShape="1">
          <a:blip r:embed="rId4">
            <a:alphaModFix amt="7000"/>
          </a:blip>
          <a:srcRect b="0" l="0" r="0" t="0"/>
          <a:stretch/>
        </p:blipFill>
        <p:spPr>
          <a:xfrm rot="854799">
            <a:off x="8962487" y="-1056471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g29b5a188c93_0_68"/>
          <p:cNvSpPr/>
          <p:nvPr/>
        </p:nvSpPr>
        <p:spPr>
          <a:xfrm>
            <a:off x="0" y="0"/>
            <a:ext cx="9592220" cy="6858000"/>
          </a:xfrm>
          <a:custGeom>
            <a:rect b="b" l="l" r="r" t="t"/>
            <a:pathLst>
              <a:path extrusionOk="0" h="6858000" w="9592220">
                <a:moveTo>
                  <a:pt x="0" y="0"/>
                </a:moveTo>
                <a:lnTo>
                  <a:pt x="9592220" y="0"/>
                </a:lnTo>
                <a:lnTo>
                  <a:pt x="56194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2" name="Google Shape;622;g29b5a188c93_0_68"/>
          <p:cNvCxnSpPr>
            <a:stCxn id="618" idx="1"/>
          </p:cNvCxnSpPr>
          <p:nvPr/>
        </p:nvCxnSpPr>
        <p:spPr>
          <a:xfrm flipH="1" rot="10800000">
            <a:off x="5456812" y="-260521"/>
            <a:ext cx="4263600" cy="7336200"/>
          </a:xfrm>
          <a:prstGeom prst="straightConnector1">
            <a:avLst/>
          </a:prstGeom>
          <a:noFill/>
          <a:ln cap="flat" cmpd="sng" w="190500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3" name="Google Shape;623;g29b5a188c93_0_68"/>
          <p:cNvSpPr txBox="1"/>
          <p:nvPr/>
        </p:nvSpPr>
        <p:spPr>
          <a:xfrm>
            <a:off x="612672" y="2130031"/>
            <a:ext cx="606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FURTHER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8a113d0855_0_0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629" name="Google Shape;629;g28a113d0855_0_0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g28a113d0855_0_0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g28a113d0855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TOPICS NOT COVERED</a:t>
            </a:r>
            <a:endParaRPr/>
          </a:p>
        </p:txBody>
      </p:sp>
      <p:sp>
        <p:nvSpPr>
          <p:cNvPr id="632" name="Google Shape;632;g28a113d0855_0_0"/>
          <p:cNvSpPr txBox="1"/>
          <p:nvPr>
            <p:ph idx="1" type="body"/>
          </p:nvPr>
        </p:nvSpPr>
        <p:spPr>
          <a:xfrm>
            <a:off x="838200" y="1825625"/>
            <a:ext cx="6755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Not all topics could be covered, but for more useful information, we recommend to look into the following: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Spring Boot unit testing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Frontend/Backend communication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Communication testing with Postman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Gradle and Maven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Offered Spring Boot dependencies and builds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633" name="Google Shape;633;g28a113d0855_0_0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4" name="Google Shape;634;g28a113d0855_0_0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9b5a188c93_0_0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640" name="Google Shape;640;g29b5a188c93_0_0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g29b5a188c93_0_0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g29b5a188c93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WORKS CITED</a:t>
            </a:r>
            <a:endParaRPr/>
          </a:p>
        </p:txBody>
      </p:sp>
      <p:sp>
        <p:nvSpPr>
          <p:cNvPr id="643" name="Google Shape;643;g29b5a188c93_0_0"/>
          <p:cNvSpPr txBox="1"/>
          <p:nvPr>
            <p:ph idx="1" type="body"/>
          </p:nvPr>
        </p:nvSpPr>
        <p:spPr>
          <a:xfrm>
            <a:off x="838200" y="1825625"/>
            <a:ext cx="6755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US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https://www.javaguides.net/2021/07/spring-boot-tutorial-for-beginners.html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644" name="Google Shape;644;g29b5a188c93_0_0"/>
          <p:cNvPicPr preferRelativeResize="0"/>
          <p:nvPr/>
        </p:nvPicPr>
        <p:blipFill rotWithShape="1">
          <a:blip r:embed="rId5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5" name="Google Shape;645;g29b5a188c93_0_0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-7677" y="0"/>
            <a:ext cx="420624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126" name="Google Shape;126;p4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4206240" y="-1"/>
            <a:ext cx="798576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>
            <p:ph type="title"/>
          </p:nvPr>
        </p:nvSpPr>
        <p:spPr>
          <a:xfrm>
            <a:off x="4857503" y="-15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 sz="43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STUDENT DATABASE</a:t>
            </a:r>
            <a:endParaRPr sz="4300"/>
          </a:p>
        </p:txBody>
      </p:sp>
      <p:pic>
        <p:nvPicPr>
          <p:cNvPr descr="A yellow and black logo&#10;&#10;Description automatically generated with low confidence" id="129" name="Google Shape;129;p4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4"/>
          <p:cNvCxnSpPr/>
          <p:nvPr/>
        </p:nvCxnSpPr>
        <p:spPr>
          <a:xfrm>
            <a:off x="4885936" y="1097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4885925" y="1157425"/>
            <a:ext cx="63588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The application we are implementing for the Spring Boot workshop is a student database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Features: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Add a student to student database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Modify a student in 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student 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database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Delete a student in 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student 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database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Get all of the students in the 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student database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b5a188c93_0_176"/>
          <p:cNvSpPr/>
          <p:nvPr/>
        </p:nvSpPr>
        <p:spPr>
          <a:xfrm>
            <a:off x="-7677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137" name="Google Shape;137;g29b5a188c93_0_176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9b5a188c93_0_176"/>
          <p:cNvSpPr/>
          <p:nvPr/>
        </p:nvSpPr>
        <p:spPr>
          <a:xfrm>
            <a:off x="420624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29b5a188c93_0_176"/>
          <p:cNvSpPr txBox="1"/>
          <p:nvPr>
            <p:ph type="title"/>
          </p:nvPr>
        </p:nvSpPr>
        <p:spPr>
          <a:xfrm>
            <a:off x="4857503" y="-15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 sz="43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APPLICATION STRUCTURE	</a:t>
            </a:r>
            <a:endParaRPr sz="4300"/>
          </a:p>
        </p:txBody>
      </p:sp>
      <p:pic>
        <p:nvPicPr>
          <p:cNvPr descr="A yellow and black logo&#10;&#10;Description automatically generated with low confidence" id="140" name="Google Shape;140;g29b5a188c93_0_176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g29b5a188c93_0_176"/>
          <p:cNvCxnSpPr/>
          <p:nvPr/>
        </p:nvCxnSpPr>
        <p:spPr>
          <a:xfrm>
            <a:off x="4885936" y="1097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g29b5a188c93_0_176"/>
          <p:cNvSpPr/>
          <p:nvPr/>
        </p:nvSpPr>
        <p:spPr>
          <a:xfrm>
            <a:off x="5498350" y="1723400"/>
            <a:ext cx="5401500" cy="9771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Frontend</a:t>
            </a:r>
            <a:endParaRPr sz="3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Terminal</a:t>
            </a:r>
            <a:endParaRPr sz="19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" name="Google Shape;143;g29b5a188c93_0_176"/>
          <p:cNvSpPr/>
          <p:nvPr/>
        </p:nvSpPr>
        <p:spPr>
          <a:xfrm>
            <a:off x="5498350" y="3306038"/>
            <a:ext cx="5401500" cy="9771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Backend</a:t>
            </a:r>
            <a:endParaRPr sz="3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Sprint Boot</a:t>
            </a:r>
            <a:endParaRPr sz="19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" name="Google Shape;144;g29b5a188c93_0_176"/>
          <p:cNvSpPr/>
          <p:nvPr/>
        </p:nvSpPr>
        <p:spPr>
          <a:xfrm>
            <a:off x="5498350" y="4888675"/>
            <a:ext cx="5401500" cy="9771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Database</a:t>
            </a:r>
            <a:endParaRPr sz="3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MySQL</a:t>
            </a:r>
            <a:endParaRPr sz="19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5" name="Google Shape;145;g29b5a188c93_0_176"/>
          <p:cNvCxnSpPr>
            <a:stCxn id="142" idx="2"/>
            <a:endCxn id="143" idx="0"/>
          </p:cNvCxnSpPr>
          <p:nvPr/>
        </p:nvCxnSpPr>
        <p:spPr>
          <a:xfrm>
            <a:off x="8199100" y="2700500"/>
            <a:ext cx="0" cy="605400"/>
          </a:xfrm>
          <a:prstGeom prst="straightConnector1">
            <a:avLst/>
          </a:prstGeom>
          <a:noFill/>
          <a:ln cap="flat" cmpd="sng" w="38100">
            <a:solidFill>
              <a:srgbClr val="005985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6" name="Google Shape;146;g29b5a188c93_0_176"/>
          <p:cNvCxnSpPr>
            <a:stCxn id="143" idx="2"/>
            <a:endCxn id="144" idx="0"/>
          </p:cNvCxnSpPr>
          <p:nvPr/>
        </p:nvCxnSpPr>
        <p:spPr>
          <a:xfrm>
            <a:off x="8199100" y="4283138"/>
            <a:ext cx="0" cy="605400"/>
          </a:xfrm>
          <a:prstGeom prst="straightConnector1">
            <a:avLst/>
          </a:prstGeom>
          <a:noFill/>
          <a:ln cap="flat" cmpd="sng" w="38100">
            <a:solidFill>
              <a:srgbClr val="005985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b5a188c93_0_191"/>
          <p:cNvSpPr/>
          <p:nvPr/>
        </p:nvSpPr>
        <p:spPr>
          <a:xfrm>
            <a:off x="-7677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152" name="Google Shape;152;g29b5a188c93_0_191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9b5a188c93_0_191"/>
          <p:cNvSpPr/>
          <p:nvPr/>
        </p:nvSpPr>
        <p:spPr>
          <a:xfrm>
            <a:off x="420624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9b5a188c93_0_191"/>
          <p:cNvSpPr txBox="1"/>
          <p:nvPr>
            <p:ph type="title"/>
          </p:nvPr>
        </p:nvSpPr>
        <p:spPr>
          <a:xfrm>
            <a:off x="4857503" y="-15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 sz="43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STUDENT DATABASE</a:t>
            </a:r>
            <a:endParaRPr sz="4300"/>
          </a:p>
        </p:txBody>
      </p:sp>
      <p:pic>
        <p:nvPicPr>
          <p:cNvPr descr="A yellow and black logo&#10;&#10;Description automatically generated with low confidence" id="155" name="Google Shape;155;g29b5a188c93_0_191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g29b5a188c93_0_191"/>
          <p:cNvCxnSpPr/>
          <p:nvPr/>
        </p:nvCxnSpPr>
        <p:spPr>
          <a:xfrm>
            <a:off x="4885936" y="1097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Google Shape;157;g29b5a188c93_0_191"/>
          <p:cNvSpPr txBox="1"/>
          <p:nvPr>
            <p:ph idx="1" type="body"/>
          </p:nvPr>
        </p:nvSpPr>
        <p:spPr>
          <a:xfrm>
            <a:off x="4885925" y="1157425"/>
            <a:ext cx="63588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598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Spring Boot?</a:t>
            </a:r>
            <a:endParaRPr sz="2700">
              <a:solidFill>
                <a:srgbClr val="00598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●"/>
            </a:pP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A tool that provides the framework and template for stand-alone applications</a:t>
            </a:r>
            <a:endParaRPr sz="2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●"/>
            </a:pP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It has a lot of support for different uses and has a lot of resources</a:t>
            </a:r>
            <a:endParaRPr sz="2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598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Why we are using Spring Boot?</a:t>
            </a:r>
            <a:endParaRPr sz="2700">
              <a:solidFill>
                <a:srgbClr val="00598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●"/>
            </a:pP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Spring Boot is widely used for backend implementation in big and small companies including Ford</a:t>
            </a:r>
            <a:endParaRPr sz="2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●"/>
            </a:pP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Java is a commonly known language with a moderate learning curve</a:t>
            </a:r>
            <a:endParaRPr sz="2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b5a188c93_0_201"/>
          <p:cNvSpPr/>
          <p:nvPr/>
        </p:nvSpPr>
        <p:spPr>
          <a:xfrm>
            <a:off x="-7677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163" name="Google Shape;163;g29b5a188c93_0_201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29b5a188c93_0_201"/>
          <p:cNvSpPr/>
          <p:nvPr/>
        </p:nvSpPr>
        <p:spPr>
          <a:xfrm>
            <a:off x="420624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29b5a188c93_0_201"/>
          <p:cNvSpPr txBox="1"/>
          <p:nvPr>
            <p:ph type="title"/>
          </p:nvPr>
        </p:nvSpPr>
        <p:spPr>
          <a:xfrm>
            <a:off x="4857503" y="-15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 sz="43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SPRING BOOT LAYERS</a:t>
            </a:r>
            <a:endParaRPr sz="4300"/>
          </a:p>
        </p:txBody>
      </p:sp>
      <p:pic>
        <p:nvPicPr>
          <p:cNvPr descr="A yellow and black logo&#10;&#10;Description automatically generated with low confidence" id="166" name="Google Shape;166;g29b5a188c93_0_201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g29b5a188c93_0_201"/>
          <p:cNvCxnSpPr/>
          <p:nvPr/>
        </p:nvCxnSpPr>
        <p:spPr>
          <a:xfrm>
            <a:off x="4885936" y="1097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g29b5a188c93_0_201"/>
          <p:cNvSpPr/>
          <p:nvPr/>
        </p:nvSpPr>
        <p:spPr>
          <a:xfrm>
            <a:off x="5498350" y="1319975"/>
            <a:ext cx="5401500" cy="870300"/>
          </a:xfrm>
          <a:prstGeom prst="rect">
            <a:avLst/>
          </a:prstGeom>
          <a:solidFill>
            <a:srgbClr val="19A5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Frontend</a:t>
            </a:r>
            <a:endParaRPr sz="19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" name="Google Shape;169;g29b5a188c93_0_201"/>
          <p:cNvSpPr/>
          <p:nvPr/>
        </p:nvSpPr>
        <p:spPr>
          <a:xfrm>
            <a:off x="5498350" y="2379049"/>
            <a:ext cx="5401500" cy="8703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Controller</a:t>
            </a:r>
            <a:endParaRPr sz="19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0" name="Google Shape;170;g29b5a188c93_0_201"/>
          <p:cNvSpPr/>
          <p:nvPr/>
        </p:nvSpPr>
        <p:spPr>
          <a:xfrm>
            <a:off x="5498350" y="5617300"/>
            <a:ext cx="5401500" cy="870300"/>
          </a:xfrm>
          <a:prstGeom prst="rect">
            <a:avLst/>
          </a:prstGeom>
          <a:solidFill>
            <a:srgbClr val="19A5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Database</a:t>
            </a:r>
            <a:endParaRPr sz="19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1" name="Google Shape;171;g29b5a188c93_0_201"/>
          <p:cNvSpPr/>
          <p:nvPr/>
        </p:nvSpPr>
        <p:spPr>
          <a:xfrm>
            <a:off x="5498350" y="3458474"/>
            <a:ext cx="5401500" cy="8703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Service/Business</a:t>
            </a:r>
            <a:endParaRPr sz="19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2" name="Google Shape;172;g29b5a188c93_0_201"/>
          <p:cNvSpPr/>
          <p:nvPr/>
        </p:nvSpPr>
        <p:spPr>
          <a:xfrm>
            <a:off x="5498350" y="4537899"/>
            <a:ext cx="5401500" cy="8703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Repository</a:t>
            </a:r>
            <a:endParaRPr sz="19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f216e29de_0_287"/>
          <p:cNvSpPr/>
          <p:nvPr/>
        </p:nvSpPr>
        <p:spPr>
          <a:xfrm>
            <a:off x="-7677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178" name="Google Shape;178;g29f216e29de_0_287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9f216e29de_0_287"/>
          <p:cNvSpPr/>
          <p:nvPr/>
        </p:nvSpPr>
        <p:spPr>
          <a:xfrm>
            <a:off x="420624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29f216e29de_0_287"/>
          <p:cNvSpPr txBox="1"/>
          <p:nvPr>
            <p:ph type="title"/>
          </p:nvPr>
        </p:nvSpPr>
        <p:spPr>
          <a:xfrm>
            <a:off x="4857503" y="-15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 sz="43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SPRING BOOT LAYERS</a:t>
            </a:r>
            <a:endParaRPr sz="4300"/>
          </a:p>
        </p:txBody>
      </p:sp>
      <p:pic>
        <p:nvPicPr>
          <p:cNvPr descr="A yellow and black logo&#10;&#10;Description automatically generated with low confidence" id="181" name="Google Shape;181;g29f216e29de_0_287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g29f216e29de_0_287"/>
          <p:cNvCxnSpPr/>
          <p:nvPr/>
        </p:nvCxnSpPr>
        <p:spPr>
          <a:xfrm>
            <a:off x="4885936" y="1097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g29f216e29de_0_287"/>
          <p:cNvSpPr txBox="1"/>
          <p:nvPr>
            <p:ph idx="1" type="body"/>
          </p:nvPr>
        </p:nvSpPr>
        <p:spPr>
          <a:xfrm>
            <a:off x="4885925" y="1157425"/>
            <a:ext cx="6358800" cy="4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598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Controller</a:t>
            </a:r>
            <a:endParaRPr sz="2700">
              <a:solidFill>
                <a:srgbClr val="00598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●"/>
            </a:pP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Contains the methods that can be called from the frontend</a:t>
            </a:r>
            <a:endParaRPr sz="2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598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Service</a:t>
            </a:r>
            <a:endParaRPr sz="2700">
              <a:solidFill>
                <a:srgbClr val="00598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●"/>
            </a:pP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Does all the calculations and indirectly adds data to the database</a:t>
            </a:r>
            <a:endParaRPr sz="2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598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Repository</a:t>
            </a:r>
            <a:endParaRPr sz="2700">
              <a:solidFill>
                <a:srgbClr val="00598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●"/>
            </a:pP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Adds the data from the service layer to the database</a:t>
            </a:r>
            <a:endParaRPr sz="2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2023-02-17T17:43:31Z</dcterms:created>
  <dc:creator>A K</dc:creator>
</cp:coreProperties>
</file>