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9144000"/>
  <p:notesSz cx="6797675" cy="98742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5659" cy="493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0443" y="0"/>
            <a:ext cx="2945659" cy="493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378824"/>
            <a:ext cx="2945659" cy="49371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sl-SI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92" name="Google Shape;92;p4:notes"/>
          <p:cNvSpPr txBox="1"/>
          <p:nvPr>
            <p:ph idx="1" type="body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:notes"/>
          <p:cNvSpPr txBox="1"/>
          <p:nvPr>
            <p:ph idx="12" type="sldNum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sl-SI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d44a5e853_2_0:notes"/>
          <p:cNvSpPr/>
          <p:nvPr>
            <p:ph idx="2" type="sldImg"/>
          </p:nvPr>
        </p:nvSpPr>
        <p:spPr>
          <a:xfrm>
            <a:off x="931863" y="741363"/>
            <a:ext cx="4933800" cy="37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d44a5e853_2_0:notes"/>
          <p:cNvSpPr txBox="1"/>
          <p:nvPr>
            <p:ph idx="1" type="body"/>
          </p:nvPr>
        </p:nvSpPr>
        <p:spPr>
          <a:xfrm>
            <a:off x="679768" y="4690269"/>
            <a:ext cx="5438100" cy="44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ad44a5e853_2_0:notes"/>
          <p:cNvSpPr txBox="1"/>
          <p:nvPr>
            <p:ph idx="12" type="sldNum"/>
          </p:nvPr>
        </p:nvSpPr>
        <p:spPr>
          <a:xfrm>
            <a:off x="3850443" y="9378824"/>
            <a:ext cx="2945700" cy="49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l-SI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529eb6ce6_2_0:notes"/>
          <p:cNvSpPr/>
          <p:nvPr>
            <p:ph idx="2" type="sldImg"/>
          </p:nvPr>
        </p:nvSpPr>
        <p:spPr>
          <a:xfrm>
            <a:off x="931863" y="741363"/>
            <a:ext cx="4933800" cy="37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529eb6ce6_2_0:notes"/>
          <p:cNvSpPr txBox="1"/>
          <p:nvPr>
            <p:ph idx="1" type="body"/>
          </p:nvPr>
        </p:nvSpPr>
        <p:spPr>
          <a:xfrm>
            <a:off x="679768" y="4690269"/>
            <a:ext cx="5438100" cy="44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b529eb6ce6_2_0:notes"/>
          <p:cNvSpPr txBox="1"/>
          <p:nvPr>
            <p:ph idx="12" type="sldNum"/>
          </p:nvPr>
        </p:nvSpPr>
        <p:spPr>
          <a:xfrm>
            <a:off x="3850443" y="9378824"/>
            <a:ext cx="2945700" cy="49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l-SI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9c7ab438b_0_10:notes"/>
          <p:cNvSpPr/>
          <p:nvPr>
            <p:ph idx="2" type="sldImg"/>
          </p:nvPr>
        </p:nvSpPr>
        <p:spPr>
          <a:xfrm>
            <a:off x="931863" y="741363"/>
            <a:ext cx="4933800" cy="37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9c7ab438b_0_10:notes"/>
          <p:cNvSpPr txBox="1"/>
          <p:nvPr>
            <p:ph idx="1" type="body"/>
          </p:nvPr>
        </p:nvSpPr>
        <p:spPr>
          <a:xfrm>
            <a:off x="679768" y="4690269"/>
            <a:ext cx="5438100" cy="44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d9c7ab438b_0_10:notes"/>
          <p:cNvSpPr txBox="1"/>
          <p:nvPr>
            <p:ph idx="12" type="sldNum"/>
          </p:nvPr>
        </p:nvSpPr>
        <p:spPr>
          <a:xfrm>
            <a:off x="3850443" y="9378824"/>
            <a:ext cx="2945700" cy="49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l-SI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529eb6ce6_2_14:notes"/>
          <p:cNvSpPr/>
          <p:nvPr>
            <p:ph idx="2" type="sldImg"/>
          </p:nvPr>
        </p:nvSpPr>
        <p:spPr>
          <a:xfrm>
            <a:off x="931863" y="741363"/>
            <a:ext cx="4933800" cy="37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529eb6ce6_2_14:notes"/>
          <p:cNvSpPr txBox="1"/>
          <p:nvPr>
            <p:ph idx="1" type="body"/>
          </p:nvPr>
        </p:nvSpPr>
        <p:spPr>
          <a:xfrm>
            <a:off x="679768" y="4690269"/>
            <a:ext cx="5438100" cy="44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b529eb6ce6_2_14:notes"/>
          <p:cNvSpPr txBox="1"/>
          <p:nvPr>
            <p:ph idx="12" type="sldNum"/>
          </p:nvPr>
        </p:nvSpPr>
        <p:spPr>
          <a:xfrm>
            <a:off x="3850443" y="9378824"/>
            <a:ext cx="2945700" cy="49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l-SI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9c7ab438b_0_3:notes"/>
          <p:cNvSpPr/>
          <p:nvPr>
            <p:ph idx="2" type="sldImg"/>
          </p:nvPr>
        </p:nvSpPr>
        <p:spPr>
          <a:xfrm>
            <a:off x="931863" y="741363"/>
            <a:ext cx="4933800" cy="37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9c7ab438b_0_3:notes"/>
          <p:cNvSpPr txBox="1"/>
          <p:nvPr>
            <p:ph idx="1" type="body"/>
          </p:nvPr>
        </p:nvSpPr>
        <p:spPr>
          <a:xfrm>
            <a:off x="679768" y="4690269"/>
            <a:ext cx="5438100" cy="44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d9c7ab438b_0_3:notes"/>
          <p:cNvSpPr txBox="1"/>
          <p:nvPr>
            <p:ph idx="12" type="sldNum"/>
          </p:nvPr>
        </p:nvSpPr>
        <p:spPr>
          <a:xfrm>
            <a:off x="3850443" y="9378824"/>
            <a:ext cx="2945700" cy="49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l-SI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529eb6ce6_2_85:notes"/>
          <p:cNvSpPr/>
          <p:nvPr>
            <p:ph idx="2" type="sldImg"/>
          </p:nvPr>
        </p:nvSpPr>
        <p:spPr>
          <a:xfrm>
            <a:off x="931863" y="741363"/>
            <a:ext cx="4933800" cy="37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529eb6ce6_2_85:notes"/>
          <p:cNvSpPr txBox="1"/>
          <p:nvPr>
            <p:ph idx="1" type="body"/>
          </p:nvPr>
        </p:nvSpPr>
        <p:spPr>
          <a:xfrm>
            <a:off x="679768" y="4690269"/>
            <a:ext cx="5438100" cy="44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b529eb6ce6_2_85:notes"/>
          <p:cNvSpPr txBox="1"/>
          <p:nvPr>
            <p:ph idx="12" type="sldNum"/>
          </p:nvPr>
        </p:nvSpPr>
        <p:spPr>
          <a:xfrm>
            <a:off x="3850443" y="9378824"/>
            <a:ext cx="2945700" cy="49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l-SI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9c7ab438b_0_19:notes"/>
          <p:cNvSpPr/>
          <p:nvPr>
            <p:ph idx="2" type="sldImg"/>
          </p:nvPr>
        </p:nvSpPr>
        <p:spPr>
          <a:xfrm>
            <a:off x="931863" y="741363"/>
            <a:ext cx="4933800" cy="37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9c7ab438b_0_19:notes"/>
          <p:cNvSpPr txBox="1"/>
          <p:nvPr>
            <p:ph idx="1" type="body"/>
          </p:nvPr>
        </p:nvSpPr>
        <p:spPr>
          <a:xfrm>
            <a:off x="679768" y="4690269"/>
            <a:ext cx="5438100" cy="44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d9c7ab438b_0_19:notes"/>
          <p:cNvSpPr txBox="1"/>
          <p:nvPr>
            <p:ph idx="12" type="sldNum"/>
          </p:nvPr>
        </p:nvSpPr>
        <p:spPr>
          <a:xfrm>
            <a:off x="3850443" y="9378824"/>
            <a:ext cx="2945700" cy="49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l-SI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slovni diapozitiv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564563" y="6308725"/>
            <a:ext cx="504825" cy="401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-S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slov in slika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564563" y="6308725"/>
            <a:ext cx="504825" cy="401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-S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slov in navpično besedilo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>
            <a:off x="1038225" y="274638"/>
            <a:ext cx="7648575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2179637" y="-381000"/>
            <a:ext cx="478472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68300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68300" lvl="3" marL="18288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68300" lvl="4" marL="22860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564563" y="6308725"/>
            <a:ext cx="504825" cy="401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-S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vpični naslov in besedilo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68300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68300" lvl="3" marL="18288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68300" lvl="4" marL="22860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564563" y="6308725"/>
            <a:ext cx="504825" cy="401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-S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sebina - Slo">
  <p:cSld name="Vsebina - Slo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08725" y="939800"/>
            <a:ext cx="7955838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08725" y="1897063"/>
            <a:ext cx="7955838" cy="42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68300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68300" lvl="3" marL="18288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68300" lvl="4" marL="22860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564563" y="6308725"/>
            <a:ext cx="504825" cy="401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-SI"/>
              <a:t>‹#›</a:t>
            </a:fld>
            <a:endParaRPr/>
          </a:p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608013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85750" lvl="1" marL="74295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slov in vsebina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1038225" y="274638"/>
            <a:ext cx="7648575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57200" y="1341438"/>
            <a:ext cx="8229600" cy="4784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68300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68300" lvl="3" marL="18288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68300" lvl="4" marL="22860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564563" y="6308725"/>
            <a:ext cx="504825" cy="401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-S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lava odseka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564563" y="6308725"/>
            <a:ext cx="504825" cy="401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-S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ve vsebini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1038225" y="274638"/>
            <a:ext cx="7648575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564563" y="6308725"/>
            <a:ext cx="504825" cy="401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-S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imerjava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1038225" y="274638"/>
            <a:ext cx="7648575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64563" y="6308725"/>
            <a:ext cx="504825" cy="401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-S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mo naslov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1038225" y="274638"/>
            <a:ext cx="7648575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564563" y="6308725"/>
            <a:ext cx="504825" cy="401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-S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aze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564563" y="6308725"/>
            <a:ext cx="504825" cy="401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-S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slov in vsebina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8564563" y="6308725"/>
            <a:ext cx="504825" cy="401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-S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038225" y="274638"/>
            <a:ext cx="7648575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341438"/>
            <a:ext cx="8229600" cy="4784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68300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68300" lvl="3" marL="18288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68300" lvl="4" marL="22860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564563" y="6308725"/>
            <a:ext cx="504825" cy="401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-S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/>
        </p:nvSpPr>
        <p:spPr>
          <a:xfrm>
            <a:off x="1241425" y="5611813"/>
            <a:ext cx="1319213" cy="430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sl-SI" sz="105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14.5.</a:t>
            </a:r>
            <a:r>
              <a:rPr lang="sl-SI" sz="105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2021</a:t>
            </a:r>
            <a:endParaRPr sz="105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6" name="Google Shape;96;p14"/>
          <p:cNvSpPr txBox="1"/>
          <p:nvPr>
            <p:ph type="ctrTitle"/>
          </p:nvPr>
        </p:nvSpPr>
        <p:spPr>
          <a:xfrm>
            <a:off x="3991793" y="2836632"/>
            <a:ext cx="5152200" cy="3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l-SI" sz="3100">
                <a:solidFill>
                  <a:schemeClr val="lt2"/>
                </a:solidFill>
              </a:rPr>
              <a:t>Testing BME680 sensor for air quality</a:t>
            </a:r>
            <a:br>
              <a:rPr b="0" i="0" lang="sl-SI" sz="34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sl-SI" sz="3400">
                <a:solidFill>
                  <a:schemeClr val="lt2"/>
                </a:solidFill>
              </a:rPr>
              <a:t>s</a:t>
            </a:r>
            <a:r>
              <a:rPr b="1" lang="sl-SI" sz="2400">
                <a:solidFill>
                  <a:schemeClr val="lt2"/>
                </a:solidFill>
              </a:rPr>
              <a:t>eminar work</a:t>
            </a:r>
            <a:br>
              <a:rPr b="0" i="0" lang="sl-SI" sz="20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0" i="0" lang="sl-SI" sz="20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sl-SI" sz="20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lang="sl-SI" sz="2000">
                <a:solidFill>
                  <a:schemeClr val="lt2"/>
                </a:solidFill>
              </a:rPr>
              <a:t>uthors: 	Metodija Bucevski, </a:t>
            </a:r>
            <a:br>
              <a:rPr lang="sl-SI" sz="2000">
                <a:solidFill>
                  <a:schemeClr val="lt2"/>
                </a:solidFill>
              </a:rPr>
            </a:br>
            <a:r>
              <a:rPr lang="sl-SI" sz="2000">
                <a:solidFill>
                  <a:schemeClr val="lt2"/>
                </a:solidFill>
              </a:rPr>
              <a:t>			</a:t>
            </a:r>
            <a:r>
              <a:rPr b="0" i="0" lang="sl-SI" sz="20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Jernej Koželj</a:t>
            </a:r>
            <a:r>
              <a:rPr lang="sl-SI" sz="2000">
                <a:solidFill>
                  <a:schemeClr val="lt2"/>
                </a:solidFill>
              </a:rPr>
              <a:t>		</a:t>
            </a:r>
            <a:endParaRPr sz="2000">
              <a:solidFill>
                <a:schemeClr val="lt2"/>
              </a:solidFill>
            </a:endParaRPr>
          </a:p>
          <a:p>
            <a:pPr indent="45720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sl-SI" sz="20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0" i="0" lang="sl-SI" sz="20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0" i="0" lang="sl-SI" sz="20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b="0" i="0" sz="2000" u="none" cap="none" strike="noStrike">
              <a:solidFill>
                <a:schemeClr val="lt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608725" y="939800"/>
            <a:ext cx="79557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l-SI"/>
              <a:t>Introduction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608725" y="1897063"/>
            <a:ext cx="7955700" cy="42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sl-SI" sz="2300"/>
              <a:t>BME680 is an environmental digital sensor,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sl-SI" sz="2300"/>
              <a:t>Great for indoor air quality control,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sl-SI" sz="2300"/>
              <a:t>Temperature, humidity, air pressure and gases.</a:t>
            </a:r>
            <a:endParaRPr sz="2300"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564563" y="6308725"/>
            <a:ext cx="504900" cy="401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l-SI"/>
              <a:t>‹#›</a:t>
            </a:fld>
            <a:endParaRPr/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725" y="4125725"/>
            <a:ext cx="3288576" cy="185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608725" y="939800"/>
            <a:ext cx="79557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l-SI"/>
              <a:t>BME680 Gas sensor</a:t>
            </a:r>
            <a:endParaRPr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608725" y="1897063"/>
            <a:ext cx="7955700" cy="42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sl-SI" sz="2300"/>
              <a:t>Can detect VOCs in the air,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sl-SI" sz="2300"/>
              <a:t>VOC (Volatile organic compounds),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sl-SI" sz="2300"/>
              <a:t>Gives qualitative idea of VOCs in the air.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8564563" y="6308725"/>
            <a:ext cx="504900" cy="401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l-SI"/>
              <a:t>‹#›</a:t>
            </a:fld>
            <a:endParaRPr/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650" y="3573503"/>
            <a:ext cx="3917450" cy="255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4550" y="4252650"/>
            <a:ext cx="4604926" cy="188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608725" y="939800"/>
            <a:ext cx="79557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l-SI"/>
              <a:t>Experiments</a:t>
            </a:r>
            <a:endParaRPr/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608725" y="1897063"/>
            <a:ext cx="7955700" cy="42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sl-SI"/>
              <a:t>Testing the sensor for air quality,</a:t>
            </a:r>
            <a:br>
              <a:rPr lang="sl-SI"/>
            </a:b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sl-SI"/>
              <a:t>Using the I2C protocol for communication,</a:t>
            </a:r>
            <a:br>
              <a:rPr lang="sl-SI"/>
            </a:b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sl-SI"/>
              <a:t>Using nRF24L01 low power near distance </a:t>
            </a:r>
            <a:br>
              <a:rPr lang="sl-SI"/>
            </a:br>
            <a:r>
              <a:rPr lang="sl-SI"/>
              <a:t>communication for data transfer to MQTT server,</a:t>
            </a:r>
            <a:br>
              <a:rPr lang="sl-SI"/>
            </a:b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sl-SI"/>
              <a:t>Lighting the LED if air quality above/below threshold.</a:t>
            </a:r>
            <a:endParaRPr/>
          </a:p>
        </p:txBody>
      </p:sp>
      <p:sp>
        <p:nvSpPr>
          <p:cNvPr id="123" name="Google Shape;123;p17"/>
          <p:cNvSpPr txBox="1"/>
          <p:nvPr>
            <p:ph idx="12" type="sldNum"/>
          </p:nvPr>
        </p:nvSpPr>
        <p:spPr>
          <a:xfrm>
            <a:off x="8564563" y="6308725"/>
            <a:ext cx="504900" cy="401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l-SI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608725" y="939800"/>
            <a:ext cx="79557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l-SI"/>
              <a:t>Air Quality Index</a:t>
            </a:r>
            <a:endParaRPr/>
          </a:p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608725" y="1897063"/>
            <a:ext cx="7955700" cy="42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131" name="Google Shape;131;p18"/>
          <p:cNvSpPr txBox="1"/>
          <p:nvPr>
            <p:ph idx="12" type="sldNum"/>
          </p:nvPr>
        </p:nvSpPr>
        <p:spPr>
          <a:xfrm>
            <a:off x="8564563" y="6308725"/>
            <a:ext cx="504900" cy="401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l-SI"/>
              <a:t>‹#›</a:t>
            </a:fld>
            <a:endParaRPr/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575" y="1739900"/>
            <a:ext cx="7284825" cy="498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608725" y="939800"/>
            <a:ext cx="79557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l-SI"/>
              <a:t>Future work</a:t>
            </a:r>
            <a:endParaRPr/>
          </a:p>
        </p:txBody>
      </p:sp>
      <p:sp>
        <p:nvSpPr>
          <p:cNvPr id="139" name="Google Shape;139;p19"/>
          <p:cNvSpPr txBox="1"/>
          <p:nvPr>
            <p:ph idx="1" type="body"/>
          </p:nvPr>
        </p:nvSpPr>
        <p:spPr>
          <a:xfrm>
            <a:off x="608725" y="1897063"/>
            <a:ext cx="7955700" cy="42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sl-SI"/>
              <a:t>Implementing BME680 sensor in real life scenario in a smart home,</a:t>
            </a:r>
            <a:br>
              <a:rPr lang="sl-SI"/>
            </a:b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sl-SI"/>
              <a:t>Using other technologies (Raspberry Pi, Docker, Grafana, Python,...).</a:t>
            </a:r>
            <a:endParaRPr/>
          </a:p>
        </p:txBody>
      </p:sp>
      <p:sp>
        <p:nvSpPr>
          <p:cNvPr id="140" name="Google Shape;140;p19"/>
          <p:cNvSpPr txBox="1"/>
          <p:nvPr>
            <p:ph idx="12" type="sldNum"/>
          </p:nvPr>
        </p:nvSpPr>
        <p:spPr>
          <a:xfrm>
            <a:off x="8564563" y="6308725"/>
            <a:ext cx="504900" cy="401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l-SI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608725" y="939800"/>
            <a:ext cx="79557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l-SI"/>
              <a:t>Conclusions</a:t>
            </a:r>
            <a:endParaRPr/>
          </a:p>
        </p:txBody>
      </p:sp>
      <p:sp>
        <p:nvSpPr>
          <p:cNvPr id="147" name="Google Shape;147;p20"/>
          <p:cNvSpPr txBox="1"/>
          <p:nvPr>
            <p:ph idx="1" type="body"/>
          </p:nvPr>
        </p:nvSpPr>
        <p:spPr>
          <a:xfrm>
            <a:off x="608725" y="1897063"/>
            <a:ext cx="7955700" cy="42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sl-SI"/>
              <a:t>Problems with Eclipse...,</a:t>
            </a:r>
            <a:br>
              <a:rPr lang="sl-SI"/>
            </a:b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sl-SI"/>
              <a:t>BME680 makes a good air quality indicator for home use,</a:t>
            </a:r>
            <a:br>
              <a:rPr lang="sl-SI"/>
            </a:b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sl-SI"/>
              <a:t>Air quality is pretty good in our home environment.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0"/>
          <p:cNvSpPr txBox="1"/>
          <p:nvPr>
            <p:ph idx="12" type="sldNum"/>
          </p:nvPr>
        </p:nvSpPr>
        <p:spPr>
          <a:xfrm>
            <a:off x="8564563" y="6308725"/>
            <a:ext cx="504900" cy="401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l-SI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608725" y="939800"/>
            <a:ext cx="79557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1"/>
          <p:cNvSpPr txBox="1"/>
          <p:nvPr>
            <p:ph idx="1" type="body"/>
          </p:nvPr>
        </p:nvSpPr>
        <p:spPr>
          <a:xfrm>
            <a:off x="608725" y="1897063"/>
            <a:ext cx="7955700" cy="42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440"/>
              </a:spcBef>
              <a:spcAft>
                <a:spcPts val="0"/>
              </a:spcAft>
              <a:buNone/>
            </a:pPr>
            <a:r>
              <a:rPr lang="sl-SI"/>
              <a:t>	Thank you for your time.</a:t>
            </a:r>
            <a:endParaRPr/>
          </a:p>
        </p:txBody>
      </p:sp>
      <p:sp>
        <p:nvSpPr>
          <p:cNvPr id="156" name="Google Shape;156;p21"/>
          <p:cNvSpPr txBox="1"/>
          <p:nvPr>
            <p:ph idx="12" type="sldNum"/>
          </p:nvPr>
        </p:nvSpPr>
        <p:spPr>
          <a:xfrm>
            <a:off x="8564563" y="6308725"/>
            <a:ext cx="504900" cy="401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l-SI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RI-1profesor">
  <a:themeElements>
    <a:clrScheme name="FRIbarve">
      <a:dk1>
        <a:srgbClr val="000000"/>
      </a:dk1>
      <a:lt1>
        <a:srgbClr val="FFFFFF"/>
      </a:lt1>
      <a:dk2>
        <a:srgbClr val="B4162C"/>
      </a:dk2>
      <a:lt2>
        <a:srgbClr val="FFFFFF"/>
      </a:lt2>
      <a:accent1>
        <a:srgbClr val="ED1C24"/>
      </a:accent1>
      <a:accent2>
        <a:srgbClr val="F04923"/>
      </a:accent2>
      <a:accent3>
        <a:srgbClr val="92278F"/>
      </a:accent3>
      <a:accent4>
        <a:srgbClr val="2E3192"/>
      </a:accent4>
      <a:accent5>
        <a:srgbClr val="00ACD9"/>
      </a:accent5>
      <a:accent6>
        <a:srgbClr val="6CBE4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