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73DDF-E079-4FFD-BCAC-CA35A6C6E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D4D115-2BE5-4F2D-B57B-BFDD05653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154196-7C8D-4865-BC56-5E1B82EC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1122-55DE-4563-A48C-F7A6A2FD77D7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4BF1FD-A4F6-4F08-B53D-6FFD557F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CE1DBE-0309-483D-ACE4-AD6BE1EC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2489-F025-465F-8E1B-4F4766ADF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20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30C49-473E-46AA-9B23-7AC1FE57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C68E96-3487-4B7D-9080-5D222ABD7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DE665A-D220-4420-A244-59C0A14D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1122-55DE-4563-A48C-F7A6A2FD77D7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DADCDF-E5AF-479F-9A86-6098DC06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83FF78-1C8A-4980-ACAA-8587BAFA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2489-F025-465F-8E1B-4F4766ADF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02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C025BE-FC00-4442-99A6-C40C55179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F00390-A8AF-4799-BBA2-64F8F412A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40F5AC-12AC-4662-AEA6-321D61F6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1122-55DE-4563-A48C-F7A6A2FD77D7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E5E49A-E926-46FA-A992-65BED10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9EA12A-A9F8-443B-991A-2BFCF777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2489-F025-465F-8E1B-4F4766ADF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75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29A97-5969-42D2-956F-5469F7D8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58B97B-7381-4148-BF36-27FA8B96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8B3DC3-14EC-46DA-9F07-A895057C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1122-55DE-4563-A48C-F7A6A2FD77D7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7BC904-4929-4B05-A8E2-5139AA79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7B1791-15A0-4B24-87A6-FA06CDA1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2489-F025-465F-8E1B-4F4766ADF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123BB-A997-43B0-9B9E-74178214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BCA1E8-A0F1-40F2-AA80-82B227578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A2D88B-CB49-431C-B0A4-8251613E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1122-55DE-4563-A48C-F7A6A2FD77D7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2A800-6915-4F01-A078-BBE83CB1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E6DDB0-5864-4561-B131-30F3873D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2489-F025-465F-8E1B-4F4766ADF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76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C1892-C288-4B12-B989-1C7324C8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7EA103-06B2-4256-A870-91E05B5B6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5016B9-A672-4421-81B6-8AC5AAEA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502089-5E62-47A7-8DEB-421692D1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1122-55DE-4563-A48C-F7A6A2FD77D7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170311-7029-474E-98CB-9ACD7E4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A99E15-285B-414F-ABBB-B102C338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2489-F025-465F-8E1B-4F4766ADF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24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62D50-AEEA-463B-8966-8B05794E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3643AD-582F-4DEF-8781-139AB9047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E6883C-F4A2-4F05-8152-139EA8C11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69F826-C40B-4669-A1FF-7707CEFBC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E5B427-D317-4B04-AE90-FADDB6226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2E6BC8-0770-4DA7-8DA4-42E39586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1122-55DE-4563-A48C-F7A6A2FD77D7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A10A09-83F9-4C32-87C0-2C3A5A53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9020C4-E645-46F6-99D8-400FD792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2489-F025-465F-8E1B-4F4766ADF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26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2834C-4B5A-47A1-92EB-628AEDE6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9D09A6-2A02-4BC2-A141-B261CE5D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1122-55DE-4563-A48C-F7A6A2FD77D7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E5BFC9-A45B-4671-AE33-BAA247B8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570F9E-300C-4F67-986D-D8E5A71C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2489-F025-465F-8E1B-4F4766ADF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B2EF66-B5D0-45F4-A6C7-303D88F9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1122-55DE-4563-A48C-F7A6A2FD77D7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B897D9E-A71E-4B2E-A3E1-92C60B74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B82F7E-DA39-46F2-BA96-B78F6B84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2489-F025-465F-8E1B-4F4766ADF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95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1BFE8-DC9F-442A-A365-918CD708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5AB63D-AE7D-444B-B984-5DD5F96C6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4E5DE4-18B6-4C33-B473-F4E675432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2A9931-3348-45D3-98B9-95EC5952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1122-55DE-4563-A48C-F7A6A2FD77D7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0C93AE-3877-441B-98E1-8F5285CF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13D274-9630-456A-A328-2594A078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2489-F025-465F-8E1B-4F4766ADF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5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E9853-CA47-461E-81CC-300C6967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D06D87-706B-4914-A8BB-C90438F50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BE80B3-1B72-4B58-9747-4250AFEB3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3FD2D7-7EAB-46D9-A3DF-3F2877D8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1122-55DE-4563-A48C-F7A6A2FD77D7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A55FCA-A314-4B45-9298-72F354A7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AED523-61CB-4BD5-8EEF-0457E132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2489-F025-465F-8E1B-4F4766ADF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49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DBF09-4261-44F3-B6A7-61EC3B2F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40FD3C-294F-4F97-AADB-6FD203ADB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451C96-F52D-47CA-9498-5BA4F1707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31122-55DE-4563-A48C-F7A6A2FD77D7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4F3AA3-8851-4CF0-9248-C0701DB5F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AED612-C646-4A3B-B892-D9AA9A218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92489-F025-465F-8E1B-4F4766ADF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91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56C7B-901D-4C11-BF34-C595645EF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080" y="1127443"/>
            <a:ext cx="9641840" cy="1838960"/>
          </a:xfrm>
        </p:spPr>
        <p:txBody>
          <a:bodyPr>
            <a:norm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ПРОФЕССИОНАЛЬНОГО ОБРАЗОВАНИ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«РОССИЙСКИЙ ГОСУДАРСТВЕННЫЙ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ПЕДАГОГИЧЕСКИЙ УНИВЕРСИТЕТ им. А. И. ГЕРЦЕНА»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06CC86-0A0D-4A6B-9B03-760CDF395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3958"/>
            <a:ext cx="9144000" cy="125444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компьютерных наук и технологического образования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компьютерных технологий и электронного обучения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6858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E0F30-BA02-487C-B675-5461C2D1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626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в общем виде получим следующую формулу: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2F326F81-6CDD-4F60-8B50-D65B48F5EA67}"/>
                  </a:ext>
                </a:extLst>
              </p:cNvPr>
              <p:cNvSpPr/>
              <p:nvPr/>
            </p:nvSpPr>
            <p:spPr>
              <a:xfrm>
                <a:off x="2249530" y="3001187"/>
                <a:ext cx="7692940" cy="1212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ru-RU" sz="2400" i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2F326F81-6CDD-4F60-8B50-D65B48F5E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530" y="3001187"/>
                <a:ext cx="7692940" cy="1212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22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DA079-CF10-4152-B65F-91217137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воспользуемся формулой  на практике, подставив в нее исходные данные своей физической задачи.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B80027-BDE1-43F9-A2AD-733F22F982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98754" y="1809550"/>
            <a:ext cx="7194492" cy="42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5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1ACC9-C1A9-487B-8071-5B5C3C6B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идентификаторов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CB9AA9-5B97-4A6F-ABF4-94E8A1635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53" t="33544" r="25158" b="23368"/>
          <a:stretch/>
        </p:blipFill>
        <p:spPr>
          <a:xfrm>
            <a:off x="2389146" y="1953928"/>
            <a:ext cx="7413708" cy="392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54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85D38F-D50B-4D84-A72D-0324F271955C}"/>
              </a:ext>
            </a:extLst>
          </p:cNvPr>
          <p:cNvSpPr txBox="1"/>
          <p:nvPr/>
        </p:nvSpPr>
        <p:spPr>
          <a:xfrm>
            <a:off x="1750193" y="428178"/>
            <a:ext cx="86916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Округлим полученный результат до сотых, тогда площадь криволинейной трапеции, которая в свою очередь определенному интегралу, который в свою очередь равен перемещению, равна 9,64.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Полученный результат в 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– 9,65</a:t>
            </a:r>
          </a:p>
          <a:p>
            <a:pPr marL="342900" lvl="0" indent="-342900" algn="just"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Полученный результат методом трапеций при разбиении исходной фигуры на 1000 частей – 9,64</a:t>
            </a:r>
          </a:p>
          <a:p>
            <a:pPr marL="342900" lvl="0" indent="-342900" algn="just">
              <a:buFont typeface="Courier New" panose="02070309020205020404" pitchFamily="49" charset="0"/>
              <a:buChar char="o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Расхождение между результатами в 0,01 объясняется погрешностью вычислений методом трапеций. Погрешность возникает из-за того, что не все изменения графика попадают под измерения в ходе выполнения программы. Для достижения еще большей точности необходимо увеличить количество разбиений.</a:t>
            </a:r>
          </a:p>
        </p:txBody>
      </p:sp>
    </p:spTree>
    <p:extLst>
      <p:ext uri="{BB962C8B-B14F-4D97-AF65-F5344CB8AC3E}">
        <p14:creationId xmlns:p14="http://schemas.microsoft.com/office/powerpoint/2010/main" val="3648161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4FA6E-6B34-439E-853D-B27C866A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822" y="182246"/>
            <a:ext cx="10346356" cy="89578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 до 100000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9393EA-0857-466E-B584-946F093623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04882" y="1255177"/>
            <a:ext cx="6182235" cy="3595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117B35-661E-4A83-86D3-8BDCCF9B0BE5}"/>
              </a:ext>
            </a:extLst>
          </p:cNvPr>
          <p:cNvSpPr txBox="1"/>
          <p:nvPr/>
        </p:nvSpPr>
        <p:spPr>
          <a:xfrm>
            <a:off x="1511166" y="5197642"/>
            <a:ext cx="85183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Округлим выведенное число до сотых, получим 9,65. Заметим, что данный ответ совпадает с ответом, полученным при вычислении в «</a:t>
            </a:r>
            <a:r>
              <a:rPr lang="en-US" sz="2000" dirty="0"/>
              <a:t>Maxima</a:t>
            </a:r>
            <a:r>
              <a:rPr lang="ru-RU" sz="2000" dirty="0"/>
              <a:t>».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41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6CB4D-6F5D-45B9-8AAB-6F1C6C54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A535D-2B0A-4811-A7BE-049D5D8BC154}"/>
              </a:ext>
            </a:extLst>
          </p:cNvPr>
          <p:cNvSpPr txBox="1"/>
          <p:nvPr/>
        </p:nvSpPr>
        <p:spPr>
          <a:xfrm>
            <a:off x="1485499" y="1690688"/>
            <a:ext cx="9221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решения поставленных задач удалось определить перемещения материальной точки с использованием ПО 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оно равно 9,65. Также, перемещение всё той же материальной точки удалось определить с использованием метода трапеций, при чем с разным количеством разбиений исходной фигуры. Для этого был создан алгоритм в виде блок схемы, а затем написан код программы на языке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FreePascal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исследования зависимости точности вычисления от количества разбиений, при решении поставленной задачи методом трапеций, получилось установить закономерность: чем больше разбиений, тем более точным будет полученный ответ.</a:t>
            </a:r>
          </a:p>
        </p:txBody>
      </p:sp>
    </p:spTree>
    <p:extLst>
      <p:ext uri="{BB962C8B-B14F-4D97-AF65-F5344CB8AC3E}">
        <p14:creationId xmlns:p14="http://schemas.microsoft.com/office/powerpoint/2010/main" val="639284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FB6F3-C4ED-4839-87DD-BC54B8E8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0F0B0-B601-4195-9891-7C40377E1C36}"/>
              </a:ext>
            </a:extLst>
          </p:cNvPr>
          <p:cNvSpPr txBox="1"/>
          <p:nvPr/>
        </p:nvSpPr>
        <p:spPr>
          <a:xfrm>
            <a:off x="1665171" y="1925052"/>
            <a:ext cx="96886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выполнение поставленных исследовательских задач позволило получить следующие основные результаты исследования: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Доказана целесообразность использования информационных технологий при решении задач по физике.</a:t>
            </a:r>
          </a:p>
          <a:p>
            <a:pPr marL="342900" lvl="0" indent="-342900" algn="just"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Продемонстрирован один из способов визуализации зависимости физических величин друг от друга с помощью ПО 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342900" lvl="0" indent="-342900" algn="just"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Получены ответы на поставленную задачу, с разной точностью вычислений.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58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7AD02-A969-4880-8DFA-7A64C73F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60919-CC25-49F5-B723-49922DEE7030}"/>
              </a:ext>
            </a:extLst>
          </p:cNvPr>
          <p:cNvSpPr txBox="1"/>
          <p:nvPr/>
        </p:nvSpPr>
        <p:spPr>
          <a:xfrm>
            <a:off x="1803400" y="1798320"/>
            <a:ext cx="858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кинематических характеристик движения материальной точки с использованием средств информационных технологий.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«Информатика и вычислительная техника»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928CF-E3F8-4334-899B-2672DC6E18B5}"/>
              </a:ext>
            </a:extLst>
          </p:cNvPr>
          <p:cNvSpPr txBox="1"/>
          <p:nvPr/>
        </p:nvSpPr>
        <p:spPr>
          <a:xfrm>
            <a:off x="6680200" y="3545433"/>
            <a:ext cx="551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Доктор педагогических наук, профессор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Власова Е.З.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работы: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1 ИВТ 1 курса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Косоруков Р.С.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60545-397C-4DF5-BB6E-4BDE8F3DD736}"/>
              </a:ext>
            </a:extLst>
          </p:cNvPr>
          <p:cNvSpPr txBox="1"/>
          <p:nvPr/>
        </p:nvSpPr>
        <p:spPr>
          <a:xfrm>
            <a:off x="5120640" y="5846544"/>
            <a:ext cx="195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67291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2058B-B84B-482F-BA82-15EB6E38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7EE3F8-4EA6-4F20-96CB-C84AE90CD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Показать, что целесообразно использовать информационные технологии при решении некоторых задач по физике.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Доказать, что, обращаясь к информационным технологиям при решении поставленных задач по предмету, мы можем визуализировать множество процессов, протекающих в окружающем мире. 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ответ на поставленную задачу с разной точностью вычислений.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634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66E35-6EE7-4C30-809A-3F84EC96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F3F9C0-AD62-4307-8EE7-5BDCC98B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перемещения материальной точки при помощи ПО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графика функции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 использованием ПО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формулы для нахождения перемещения материальной точки с использованием метода трапеций.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для нахождения перемещения материальной точки.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разработанного алгоритма в виде программного кода на языке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FreePascal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79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ADF4B-2FBA-4DCC-8D91-9F22017D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96F67-E227-4B92-B083-FBBD72A7AA60}"/>
              </a:ext>
            </a:extLst>
          </p:cNvPr>
          <p:cNvSpPr txBox="1"/>
          <p:nvPr/>
        </p:nvSpPr>
        <p:spPr>
          <a:xfrm>
            <a:off x="1757680" y="2598003"/>
            <a:ext cx="86766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Материальная точка движется со скоростью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Вычислить ее перемещение за промежуток времени [0; 4] секунды.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63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42FB3-933F-4B6D-BB91-D316128A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20" y="923925"/>
            <a:ext cx="11084560" cy="1737995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физическая задача подразумевает использование определенного интеграла при решении. Воспользуемся физической формулой: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1A754F-B269-4C1D-817E-CA8C81456109}"/>
                  </a:ext>
                </a:extLst>
              </p:cNvPr>
              <p:cNvSpPr txBox="1"/>
              <p:nvPr/>
            </p:nvSpPr>
            <p:spPr>
              <a:xfrm>
                <a:off x="3108960" y="3429000"/>
                <a:ext cx="5974080" cy="177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ru-RU" sz="3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3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1A754F-B269-4C1D-817E-CA8C8145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60" y="3429000"/>
                <a:ext cx="5974080" cy="1773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76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150EA-19B3-4F1F-BD04-6F1AC3B5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84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Решим поставленную задачу по этой формуле с использованием ПО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»: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64DF6C-686A-49E0-A2BF-6A7977995B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12003" y="2039144"/>
            <a:ext cx="6167993" cy="2779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AC98C5-E9F0-44DC-8866-6968BAD016B1}"/>
              </a:ext>
            </a:extLst>
          </p:cNvPr>
          <p:cNvSpPr txBox="1"/>
          <p:nvPr/>
        </p:nvSpPr>
        <p:spPr>
          <a:xfrm>
            <a:off x="838199" y="511982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Полученный результат является искомым перемещением материальной точки, данной по условию задачи.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4367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D2071-52E9-4042-A3AA-A4355F67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1049000" cy="2581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Определенный интеграл численно равен площади криволинейной трапеции, ограниченной осью абсцисс, графиком функции и перпендикулярными прямыми к оси ОХ, проходящими через концы графика соответственно.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0C8644-54D9-4836-A3AA-DBA190F9F2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4" y="2773680"/>
            <a:ext cx="4964432" cy="3307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12DD82-3490-41C0-A396-CEB421439C29}"/>
              </a:ext>
            </a:extLst>
          </p:cNvPr>
          <p:cNvSpPr txBox="1"/>
          <p:nvPr/>
        </p:nvSpPr>
        <p:spPr>
          <a:xfrm>
            <a:off x="6481445" y="2667238"/>
            <a:ext cx="48723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Фигура, площади которой равен определенный интеграл функции </a:t>
            </a:r>
            <a:r>
              <a:rPr lang="en-US" sz="2400" dirty="0"/>
              <a:t>v</a:t>
            </a:r>
            <a:r>
              <a:rPr lang="ru-RU" sz="2400" dirty="0"/>
              <a:t>(</a:t>
            </a:r>
            <a:r>
              <a:rPr lang="en-US" sz="2400" dirty="0"/>
              <a:t>t</a:t>
            </a:r>
            <a:r>
              <a:rPr lang="ru-RU" sz="2400" dirty="0"/>
              <a:t>)=</a:t>
            </a:r>
            <a:r>
              <a:rPr lang="en-US" sz="2400" dirty="0"/>
              <a:t>sin</a:t>
            </a:r>
            <a:r>
              <a:rPr lang="ru-RU" sz="2400" dirty="0"/>
              <a:t>(</a:t>
            </a:r>
            <a:r>
              <a:rPr lang="en-US" sz="2400" dirty="0"/>
              <a:t>t</a:t>
            </a:r>
            <a:r>
              <a:rPr lang="ru-RU" sz="2400" dirty="0"/>
              <a:t>)+</a:t>
            </a:r>
            <a:r>
              <a:rPr lang="en-US" sz="2400" dirty="0"/>
              <a:t>t</a:t>
            </a:r>
            <a:r>
              <a:rPr lang="ru-RU" sz="2400" dirty="0"/>
              <a:t> на отрезке [0; 4], заштрихована синим цветом. То есть, ссылаясь на свои предыдущие вычисления в «</a:t>
            </a:r>
            <a:r>
              <a:rPr lang="en-US" sz="2400" dirty="0"/>
              <a:t>Maxima</a:t>
            </a:r>
            <a:r>
              <a:rPr lang="ru-RU" sz="2400" dirty="0"/>
              <a:t>», я могу утверждать, что площадь данной криволинейной трапеции приблизительно равна 9,65.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67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84F08-1A21-4667-96AC-BA8A0EB9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11" y="548005"/>
            <a:ext cx="10506777" cy="2118193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Вспомним из школьного курса математики, что площадь трапеции равна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полусумме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ее оснований, умноженной на высоту. Исходя из этого утверждения выведем формулу для нахождения определенного интеграла методом трапеций, где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значение подынтегральной функции в точках разбиения интервала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на равные участки с шагом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значения подынтегральной функции соответственно в точках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DC5CCAF5-2F0F-4B0C-8797-73494F53873D}"/>
                  </a:ext>
                </a:extLst>
              </p:cNvPr>
              <p:cNvSpPr/>
              <p:nvPr/>
            </p:nvSpPr>
            <p:spPr>
              <a:xfrm>
                <a:off x="1741069" y="2942848"/>
                <a:ext cx="8709862" cy="2992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ru-RU" sz="2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60475" algn="just">
                  <a:lnSpc>
                    <a:spcPct val="150000"/>
                  </a:lnSpc>
                  <a:spcAft>
                    <a:spcPts val="0"/>
                  </a:spcAft>
                  <a:tabLst>
                    <a:tab pos="5671185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ru-RU" sz="2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DC5CCAF5-2F0F-4B0C-8797-73494F538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069" y="2942848"/>
                <a:ext cx="8709862" cy="29920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3727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734</Words>
  <Application>Microsoft Office PowerPoint</Application>
  <PresentationFormat>Широкоэкранный</PresentationFormat>
  <Paragraphs>59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Times New Roman</vt:lpstr>
      <vt:lpstr>Тема Office</vt:lpstr>
      <vt:lpstr>МИНИСТЕРСТВО ОБРАЗОВАНИЯ И НАУКИ РОССИЙСКОЙ ФЕДЕРАЦИИ  ФЕДЕРАЛЬНОЕ ГОСУДАРСТВЕННОЕ БЮДЖЕТНОЕ ОБРАЗОВАТЕЛЬНОЕ УЧРЕЖДЕНИЕ ВЫСШЕГО ПРОФЕССИОНАЛЬНОГО ОБРАЗОВАНИ «РОССИЙСКИЙ ГОСУДАРСТВЕННЫЙ ПЕДАГОГИЧЕСКИЙ УНИВЕРСИТЕТ им. А. И. ГЕРЦЕНА»</vt:lpstr>
      <vt:lpstr>Курсовая работа</vt:lpstr>
      <vt:lpstr>Цели курсовой работы</vt:lpstr>
      <vt:lpstr>Задачи курсовой работы</vt:lpstr>
      <vt:lpstr>Постановка задачи</vt:lpstr>
      <vt:lpstr>Данная физическая задача подразумевает использование определенного интеграла при решении. Воспользуемся физической формулой: </vt:lpstr>
      <vt:lpstr>Решим поставленную задачу по этой формуле с использованием ПО «Maxima»: </vt:lpstr>
      <vt:lpstr>Определенный интеграл численно равен площади криволинейной трапеции, ограниченной осью абсцисс, графиком функции и перпендикулярными прямыми к оси ОХ, проходящими через концы графика соответственно. </vt:lpstr>
      <vt:lpstr>Вспомним из школьного курса математики, что площадь трапеции равна полусумме ее оснований, умноженной на высоту. Исходя из этого утверждения выведем формулу для нахождения определенного интеграла методом трапеций, где fi - значение подынтегральной функции в точках разбиения интервала (a; b) на равные участки с шагом h; f0 и fn – значения подынтегральной функции соответственно в точках a и b. </vt:lpstr>
      <vt:lpstr>Тогда в общем виде получим следующую формулу: </vt:lpstr>
      <vt:lpstr>Теперь воспользуемся формулой  на практике, подставив в нее исходные данные своей физической задачи. </vt:lpstr>
      <vt:lpstr>Список идентификаторов</vt:lpstr>
      <vt:lpstr>Презентация PowerPoint</vt:lpstr>
      <vt:lpstr>Например до 100000</vt:lpstr>
      <vt:lpstr>Вывод: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РОССИЙСКОЙ ФЕДЕРАЦИИ  ФЕДЕРАЛЬНОЕ ГОСУДАРСТВЕННОЕ БЮДЖЕТНОЕ ОБРАЗОВАТЕЛЬНОЕ УЧРЕЖДЕНИЕ ВЫСШЕГО ПРОФЕССИОНАЛЬНОГО ОБРАЗОВАНИ «РОССИЙСКИЙ ГОСУДАРСТВЕННЫЙ ПЕДАГОГИЧЕСКИЙ УНИВЕРСИТЕТ им. А. И. ГЕРЦЕНА»</dc:title>
  <dc:creator>Роман Косоруков</dc:creator>
  <cp:lastModifiedBy>Роман Косоруков</cp:lastModifiedBy>
  <cp:revision>8</cp:revision>
  <dcterms:created xsi:type="dcterms:W3CDTF">2017-12-21T00:17:04Z</dcterms:created>
  <dcterms:modified xsi:type="dcterms:W3CDTF">2017-12-21T05:34:58Z</dcterms:modified>
</cp:coreProperties>
</file>