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  <p:sldMasterId id="2147483656" r:id="rId2"/>
  </p:sldMasterIdLst>
  <p:notesMasterIdLst>
    <p:notesMasterId r:id="rId21"/>
  </p:notesMasterIdLst>
  <p:handoutMasterIdLst>
    <p:handoutMasterId r:id="rId22"/>
  </p:handoutMasterIdLst>
  <p:sldIdLst>
    <p:sldId id="262" r:id="rId3"/>
    <p:sldId id="260" r:id="rId4"/>
    <p:sldId id="257" r:id="rId5"/>
    <p:sldId id="258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3" r:id="rId2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99"/>
    <a:srgbClr val="933A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8"/>
    <p:restoredTop sz="94694"/>
  </p:normalViewPr>
  <p:slideViewPr>
    <p:cSldViewPr snapToGrid="0" snapToObjects="1" showGuides="1">
      <p:cViewPr varScale="1">
        <p:scale>
          <a:sx n="125" d="100"/>
          <a:sy n="125" d="100"/>
        </p:scale>
        <p:origin x="114" y="24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A7E84B11-8086-A046-B6B7-F7A9DB5EAD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E5F8304-EF8E-7A48-A3EC-256BB4EB24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746FA-9F78-5A43-BFD1-03D27A7F3C92}" type="datetimeFigureOut">
              <a:rPr lang="cs-CZ" smtClean="0"/>
              <a:t>24.09.2020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CE85A97-9D2F-A74D-874B-B462CB8C63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B02496D-CD03-4446-AD06-43B91E1688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CC9C5-FF55-F544-A6D3-2B14C7549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421827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2D10F-BC7E-0545-A8D3-D708044527A6}" type="datetimeFigureOut">
              <a:rPr lang="cs-CZ" smtClean="0"/>
              <a:t>24.09.2020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cs-CZ"/>
              <a:t>Upravte styly předlohy textu.
Druhá úroveň
Třetí úroveň
Čtvrtá úroveň
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77E90-4C3A-1A40-BB34-28A95E688A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024213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64867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7D897E9-BC38-BB47-8EC0-73C42DD517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7734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10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7D897E9-BC38-BB47-8EC0-73C42DD517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4357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11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7D897E9-BC38-BB47-8EC0-73C42DD517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0992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12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7D897E9-BC38-BB47-8EC0-73C42DD517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0000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13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7D897E9-BC38-BB47-8EC0-73C42DD517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1104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14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7D897E9-BC38-BB47-8EC0-73C42DD517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1638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15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7D897E9-BC38-BB47-8EC0-73C42DD517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1120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16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7D897E9-BC38-BB47-8EC0-73C42DD517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2602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6981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3763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D41B701-252D-F54C-946A-532BD86221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9813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7D897E9-BC38-BB47-8EC0-73C42DD517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2080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7D897E9-BC38-BB47-8EC0-73C42DD517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267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7D897E9-BC38-BB47-8EC0-73C42DD517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8795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6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7D897E9-BC38-BB47-8EC0-73C42DD517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45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7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7D897E9-BC38-BB47-8EC0-73C42DD517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0291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7D897E9-BC38-BB47-8EC0-73C42DD517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142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2F60A5-AF07-B541-AE6A-88569EB76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45" y="1122363"/>
            <a:ext cx="11807825" cy="20542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2AB18D6-A597-8B4E-A383-BD55E7799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845" y="3602037"/>
            <a:ext cx="11797067" cy="259873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cs-CZ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EDE463D-611E-7641-BE67-E50FAADA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AFFB-D433-B047-9BA8-E42A060EB3E7}" type="datetime3">
              <a:rPr lang="cs-CZ" smtClean="0"/>
              <a:t>24/09/20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1BC9F34-E144-0247-B652-197C0707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6199" y="6356349"/>
            <a:ext cx="9896625" cy="320377"/>
          </a:xfrm>
          <a:prstGeom prst="rect">
            <a:avLst/>
          </a:prstGeom>
        </p:spPr>
        <p:txBody>
          <a:bodyPr/>
          <a:lstStyle/>
          <a:p>
            <a:r>
              <a:rPr lang="cs-CZ"/>
              <a:t>text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C838B55-B834-7B40-AB95-C477904C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392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5BBB-390C-8746-8F6D-62B6435F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52AC7-CCB6-7743-BA17-958390688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134D6-2490-5248-8BDE-DBC857FAD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26196-17B1-8245-A58A-F8CFE526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C748-752E-9E47-952B-1B6B12A8FBCB}" type="datetimeFigureOut">
              <a:rPr lang="cs-CZ" smtClean="0"/>
              <a:t>24.09.2020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613EA-3698-4344-847F-E2367A8E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66FBF-FFBF-9746-9924-D6ECC8F2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BC17-8541-E34F-8869-9598F72269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072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015BE-E091-174E-9BC7-1C1BCA6D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7750E-8FBE-E846-AB80-9F86414BC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1511B-D22A-1245-A98E-3D2AFE55B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5B39B-BFEB-134C-AB6F-4AB601CED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7821D6-D3D4-CF41-A511-5A5AC1081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C7EB4-86D6-B743-9954-71FAD9D0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C748-752E-9E47-952B-1B6B12A8FBCB}" type="datetimeFigureOut">
              <a:rPr lang="cs-CZ" smtClean="0"/>
              <a:t>24.09.2020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C364A0-F572-C149-849B-B307CD8BE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F28744-8951-9A4F-A3AA-DD575AE0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BC17-8541-E34F-8869-9598F72269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79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71551-C6A2-6D44-9A81-20B0DFB7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6EF13A-BEDD-8D40-AC6C-A39969AD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C748-752E-9E47-952B-1B6B12A8FBCB}" type="datetimeFigureOut">
              <a:rPr lang="cs-CZ" smtClean="0"/>
              <a:t>24.09.2020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FB4E8-8C55-204A-9573-634F389DE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9D78F-1EEB-F743-A9FB-1B91894C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BC17-8541-E34F-8869-9598F72269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0205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72057-05C0-D143-BA44-BD676CD9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C748-752E-9E47-952B-1B6B12A8FBCB}" type="datetimeFigureOut">
              <a:rPr lang="cs-CZ" smtClean="0"/>
              <a:t>24.09.2020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BE2FB-8405-5C4E-A05E-0DC323AF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D6ECD-2072-7649-8717-F6947C57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BC17-8541-E34F-8869-9598F72269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2331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C40A-3F5C-0E49-8F8F-6D9B29B5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7F6FE-AE6D-AA46-B7E6-274E9FEC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48ED1-3C22-CF4D-964F-6309C68D3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0880F-C387-A147-90BC-C25E5F37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C748-752E-9E47-952B-1B6B12A8FBCB}" type="datetimeFigureOut">
              <a:rPr lang="cs-CZ" smtClean="0"/>
              <a:t>24.09.2020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54222-DA1D-5942-8C32-925C8CDD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0EA64-309A-514C-86EA-FAFE5044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BC17-8541-E34F-8869-9598F72269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4901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B0C9-7B40-FA40-987F-51603A9D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2F6F5-7F35-EB4D-A1EC-863E7E34C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E35B1-C2B0-4D4B-943E-DEB98AAF2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6A77F-094E-5646-B960-EB9F6F15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C748-752E-9E47-952B-1B6B12A8FBCB}" type="datetimeFigureOut">
              <a:rPr lang="cs-CZ" smtClean="0"/>
              <a:t>24.09.2020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CD75F-2872-9748-8FDD-854012C2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6C3EB-745B-034B-8C75-CEC8F7C6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BC17-8541-E34F-8869-9598F72269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7806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99B7-157B-F045-9923-D12EED65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47F9E-6176-9946-A28B-E20C2D515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D7A46-18AB-7B43-B05D-7EC3E7A0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C748-752E-9E47-952B-1B6B12A8FBCB}" type="datetimeFigureOut">
              <a:rPr lang="cs-CZ" smtClean="0"/>
              <a:t>24.09.2020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A48DC-3CD9-9542-B18D-D6CC3077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A9E0-9FA1-6145-9530-79E7D73F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BC17-8541-E34F-8869-9598F72269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8502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34EEB-BD8A-2044-8B35-C5AE56E51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A23D1-7F69-7E47-A6BD-BB612A4E4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427B6-FD45-B74E-996A-99BB45FE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C748-752E-9E47-952B-1B6B12A8FBCB}" type="datetimeFigureOut">
              <a:rPr lang="cs-CZ" smtClean="0"/>
              <a:t>24.09.2020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53127-1CB8-1D46-8EE1-22CBD542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FF5BE-5006-9542-9F89-C97DC7BD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BC17-8541-E34F-8869-9598F72269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143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C6A7C0-0649-6040-A91B-A51D8870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A670A8E-FAF4-EB48-A95A-5A580126D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/>
            </a:lvl1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65CAB9C-0386-8B4F-99ED-91992F80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E2BD-95EA-854F-BAB8-0CF99DE8AA7D}" type="datetime3">
              <a:rPr lang="cs-CZ" smtClean="0"/>
              <a:t>24/09/20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733C643-BAC6-384B-8391-4C4A373E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5075" y="6356349"/>
            <a:ext cx="9937749" cy="309266"/>
          </a:xfrm>
          <a:prstGeom prst="rect">
            <a:avLst/>
          </a:prstGeom>
        </p:spPr>
        <p:txBody>
          <a:bodyPr/>
          <a:lstStyle/>
          <a:p>
            <a:r>
              <a:rPr lang="cs-CZ"/>
              <a:t>text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E1B1056-E9A4-E849-AFE0-99640ED4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812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501A35-F9F4-C746-910A-0AB6C44A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96" y="1052514"/>
            <a:ext cx="11796416" cy="1593868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E501E6E-0516-434B-9AFD-79C0FAE7D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497" y="2807746"/>
            <a:ext cx="11796416" cy="337790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1AAA1F3-AAB7-A046-B5C1-7E0FED02F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6486-B92A-5D40-B65E-EA3DE825AE5B}" type="datetime3">
              <a:rPr lang="cs-CZ" smtClean="0"/>
              <a:t>24/09/20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7E67D82-BA89-E943-BE3E-6FD326C1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5075" y="6347011"/>
            <a:ext cx="9937749" cy="318604"/>
          </a:xfrm>
          <a:prstGeom prst="rect">
            <a:avLst/>
          </a:prstGeom>
        </p:spPr>
        <p:txBody>
          <a:bodyPr/>
          <a:lstStyle/>
          <a:p>
            <a:r>
              <a:rPr lang="cs-CZ"/>
              <a:t>text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35E7D21-DA7F-BC4B-ADBF-66F03AA08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8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E10C0C-49DB-714B-8253-3919EEAB2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96" y="1054247"/>
            <a:ext cx="11799716" cy="1021977"/>
          </a:xfrm>
        </p:spPr>
        <p:txBody>
          <a:bodyPr/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E45FF5-CFF7-BC4B-BE44-7DE11320B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2846" y="2162287"/>
            <a:ext cx="5785204" cy="401467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E0186BD-CCF8-814D-8F98-56078DF4C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49" y="2162285"/>
            <a:ext cx="5795963" cy="403849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0C9FC7B-3212-0C45-8BA4-BD25FC40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B60A-F8EB-A649-BA02-2207FB45044B}" type="datetime3">
              <a:rPr lang="cs-CZ" smtClean="0"/>
              <a:t>24/09/20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B71C6E2-9DD7-8649-B049-1FBCF5CC8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5075" y="6352876"/>
            <a:ext cx="9937749" cy="312739"/>
          </a:xfrm>
          <a:prstGeom prst="rect">
            <a:avLst/>
          </a:prstGeom>
        </p:spPr>
        <p:txBody>
          <a:bodyPr/>
          <a:lstStyle/>
          <a:p>
            <a:r>
              <a:rPr lang="cs-CZ"/>
              <a:t>text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AD2E780-8CA4-694B-B7E2-70742E38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043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9E3C6D-02AA-BD44-84A9-B919C331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315A8E6-4C0A-AA4C-9079-37AC2872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160E-3D53-D847-9A74-1C37BCEA757F}" type="datetime3">
              <a:rPr lang="cs-CZ" smtClean="0"/>
              <a:t>24/09/20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8BB6F38-4D44-9840-89C1-FF42C22B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5075" y="6352876"/>
            <a:ext cx="9937749" cy="312739"/>
          </a:xfrm>
          <a:prstGeom prst="rect">
            <a:avLst/>
          </a:prstGeom>
        </p:spPr>
        <p:txBody>
          <a:bodyPr/>
          <a:lstStyle/>
          <a:p>
            <a:r>
              <a:rPr lang="cs-CZ"/>
              <a:t>text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03DEF9F-619E-514F-B49B-61758FC0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244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7414C914-950A-7942-B0E9-3FEB6F7F3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DC4E-A034-0F4F-963D-96AE1C40BED7}" type="datetime3">
              <a:rPr lang="cs-CZ" smtClean="0"/>
              <a:t>24/09/20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DCF0096-0579-6045-8D0F-A71D6439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5075" y="6356349"/>
            <a:ext cx="9937749" cy="309266"/>
          </a:xfrm>
          <a:prstGeom prst="rect">
            <a:avLst/>
          </a:prstGeom>
        </p:spPr>
        <p:txBody>
          <a:bodyPr/>
          <a:lstStyle/>
          <a:p>
            <a:r>
              <a:rPr lang="cs-CZ"/>
              <a:t>text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E670FDF-F365-974E-B39A-0DEC9CD4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708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A41D-18F5-2B4E-BE99-D6457D846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0582C-01B7-3F42-AD28-9B7DF4DD5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C3A37-4F77-534E-9AF3-D82BFE15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C748-752E-9E47-952B-1B6B12A8FBCB}" type="datetimeFigureOut">
              <a:rPr lang="cs-CZ" smtClean="0"/>
              <a:t>24.09.2020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DCCB8-70AD-574C-9AA9-B02DA9D9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3117F-487E-494C-9FA1-CB037C2C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BC17-8541-E34F-8869-9598F72269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916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6EA4-94EE-9E4C-9451-0C053C35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0C682-265E-EE41-A540-118A3A390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DCE98-8002-BC4F-85CF-80F1678C4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C748-752E-9E47-952B-1B6B12A8FBCB}" type="datetimeFigureOut">
              <a:rPr lang="cs-CZ" smtClean="0"/>
              <a:t>24.09.2020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00820-F6DD-5A4F-80F7-CAC42703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03D53-E799-BF42-83F0-6B6D5E02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BC17-8541-E34F-8869-9598F72269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410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D3AB-3AE5-6C49-B89B-0B3333B9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51D72-6450-1245-B950-D14EEE9BC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A13D4-2C24-4B4C-A527-271234776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C748-752E-9E47-952B-1B6B12A8FBCB}" type="datetimeFigureOut">
              <a:rPr lang="cs-CZ" smtClean="0"/>
              <a:t>24.09.2020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6D41A-5F70-D542-B768-4CA673DBA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4A22-3709-7E43-ADD3-04B31F1D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BC17-8541-E34F-8869-9598F72269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12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6D6CC12-ACA0-634F-80C9-398209300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96" y="1054247"/>
            <a:ext cx="11798620" cy="10219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cs-CZ" dirty="0"/>
              <a:t>Nadpis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7F40DBE-8FC7-7448-B1A4-0F1683F3C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294" y="2229316"/>
            <a:ext cx="11798619" cy="3973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cs-CZ" dirty="0"/>
              <a:t>Upravte styly předlohy textu.
Druhá úroveň
Třetí úroveň
Čtvrtá úroveň
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6F516F3-F99B-5944-9236-CEAA13395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3497" y="6356350"/>
            <a:ext cx="926054" cy="312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D0002-C91F-8548-89A7-9BF65FF7DADF}" type="datetime3">
              <a:rPr lang="cs-CZ" smtClean="0"/>
              <a:t>24/09/20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6D98F16-2029-8D49-91DD-2C737D88D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2213" y="6356349"/>
            <a:ext cx="612775" cy="3127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44BAA-1A06-B141-8215-9D88CF6A7203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6ECB6-BE35-5F47-9527-63BD8453A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pic>
        <p:nvPicPr>
          <p:cNvPr id="117" name="Obrázek 116" descr="Obsah obrázku objekt, hodiny, interiér&#10;&#10;&#10;&#10;Popis se vygeneroval automaticky.">
            <a:extLst>
              <a:ext uri="{FF2B5EF4-FFF2-40B4-BE49-F238E27FC236}">
                <a16:creationId xmlns:a16="http://schemas.microsoft.com/office/drawing/2014/main" id="{F769A674-0C2E-6F4A-9D0D-18FAA4C606C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00196" y="227013"/>
            <a:ext cx="6337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73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19" userDrawn="1">
          <p15:clr>
            <a:srgbClr val="F26B43"/>
          </p15:clr>
        </p15:guide>
        <p15:guide id="4" orient="horz" pos="4201" userDrawn="1">
          <p15:clr>
            <a:srgbClr val="F26B43"/>
          </p15:clr>
        </p15:guide>
        <p15:guide id="5" pos="121" userDrawn="1">
          <p15:clr>
            <a:srgbClr val="F26B43"/>
          </p15:clr>
        </p15:guide>
        <p15:guide id="6" pos="7559" userDrawn="1">
          <p15:clr>
            <a:srgbClr val="F26B43"/>
          </p15:clr>
        </p15:guide>
        <p15:guide id="7" pos="3772" userDrawn="1">
          <p15:clr>
            <a:srgbClr val="F26B43"/>
          </p15:clr>
        </p15:guide>
        <p15:guide id="8" pos="3908" userDrawn="1">
          <p15:clr>
            <a:srgbClr val="F26B43"/>
          </p15:clr>
        </p15:guide>
        <p15:guide id="9" orient="horz" pos="2001" userDrawn="1">
          <p15:clr>
            <a:srgbClr val="F26B43"/>
          </p15:clr>
        </p15:guide>
        <p15:guide id="10" pos="7151" userDrawn="1">
          <p15:clr>
            <a:srgbClr val="F26B43"/>
          </p15:clr>
        </p15:guide>
        <p15:guide id="11" pos="7038" userDrawn="1">
          <p15:clr>
            <a:srgbClr val="F26B43"/>
          </p15:clr>
        </p15:guide>
        <p15:guide id="12" orient="horz" pos="3997" userDrawn="1">
          <p15:clr>
            <a:srgbClr val="F26B43"/>
          </p15:clr>
        </p15:guide>
        <p15:guide id="13" pos="3659" userDrawn="1">
          <p15:clr>
            <a:srgbClr val="F26B43"/>
          </p15:clr>
        </p15:guide>
        <p15:guide id="14" orient="horz" pos="2432" userDrawn="1">
          <p15:clr>
            <a:srgbClr val="F26B43"/>
          </p15:clr>
        </p15:guide>
        <p15:guide id="15" orient="horz" pos="3906" userDrawn="1">
          <p15:clr>
            <a:srgbClr val="F26B43"/>
          </p15:clr>
        </p15:guide>
        <p15:guide id="16" orient="horz" pos="527" userDrawn="1">
          <p15:clr>
            <a:srgbClr val="F26B43"/>
          </p15:clr>
        </p15:guide>
        <p15:guide id="17" orient="horz" pos="663" userDrawn="1">
          <p15:clr>
            <a:srgbClr val="F26B43"/>
          </p15:clr>
        </p15:guide>
        <p15:guide id="18" pos="710" userDrawn="1">
          <p15:clr>
            <a:srgbClr val="F26B43"/>
          </p15:clr>
        </p15:guide>
        <p15:guide id="19" pos="778" userDrawn="1">
          <p15:clr>
            <a:srgbClr val="F26B43"/>
          </p15:clr>
        </p15:guide>
        <p15:guide id="20" orient="horz" pos="14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2C198-AF9F-0A41-9A82-28EC7DDD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5F5F5-E124-A54B-9981-D7FA5E3DE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942D7-B669-9940-B52D-60CF522EF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BC748-752E-9E47-952B-1B6B12A8FBCB}" type="datetimeFigureOut">
              <a:rPr lang="cs-CZ" smtClean="0"/>
              <a:t>24.09.2020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2DEF7-65E0-8647-8D41-57980F1E5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E33C7-0C21-634B-9232-89AED6692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BBC17-8541-E34F-8869-9598F72269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991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31BD6DA5-9406-D149-A9F0-945994702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0" y="6156960"/>
            <a:ext cx="1651000" cy="190500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8AA61AF7-0A68-1346-8A03-3E8C31A1B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899340"/>
            <a:ext cx="5334000" cy="111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7B8831-8F35-FF42-902D-9F4408DAA2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6650" y="2748070"/>
            <a:ext cx="73787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75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EF4B41-BB50-8241-8561-4876AA5C6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96" y="1054247"/>
            <a:ext cx="11798620" cy="1021977"/>
          </a:xfrm>
        </p:spPr>
        <p:txBody>
          <a:bodyPr>
            <a:normAutofit/>
          </a:bodyPr>
          <a:lstStyle/>
          <a:p>
            <a:r>
              <a:rPr lang="en-GB" sz="4400" dirty="0" smtClean="0">
                <a:solidFill>
                  <a:srgbClr val="00A499"/>
                </a:solidFill>
              </a:rPr>
              <a:t>Optimization problems and solutions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E8D458C-E8D2-6548-A2AB-3A6B2DCCB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94" y="2231570"/>
            <a:ext cx="11798619" cy="3971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Solution representation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E9E0A9F-6A06-914F-8AA0-3014FE5C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A0F4-BF1A-6943-90A1-C642162085CA}" type="datetime3">
              <a:rPr lang="cs-CZ" smtClean="0"/>
              <a:t>24/09/20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754BDB5-6540-C34B-8087-39B427E4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text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574110D-4796-BA41-9260-93FD77ED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9</a:t>
            </a:fld>
            <a:endParaRPr lang="cs-C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ovéPole 27"/>
              <p:cNvSpPr txBox="1"/>
              <p:nvPr/>
            </p:nvSpPr>
            <p:spPr>
              <a:xfrm>
                <a:off x="320039" y="2811780"/>
                <a:ext cx="11032173" cy="3346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Consider the following objective 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b="0" dirty="0" smtClean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r>
                  <a:rPr lang="en-US" dirty="0" smtClean="0"/>
                  <a:t>Evaluation of the objective function for solution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For minimization: Objective function is also denoted as the </a:t>
                </a:r>
                <a:r>
                  <a:rPr lang="en-US" dirty="0" smtClean="0">
                    <a:solidFill>
                      <a:srgbClr val="00A499"/>
                    </a:solidFill>
                  </a:rPr>
                  <a:t>cost function </a:t>
                </a:r>
                <a:r>
                  <a:rPr lang="en-US" dirty="0" smtClean="0"/>
                  <a:t>(we minimize the cost)</a:t>
                </a:r>
                <a:endParaRPr lang="en-US" dirty="0" smtClean="0">
                  <a:solidFill>
                    <a:srgbClr val="00A499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For maximization: Objective function is also denoted as </a:t>
                </a:r>
                <a:r>
                  <a:rPr lang="en-US" dirty="0" smtClean="0">
                    <a:solidFill>
                      <a:srgbClr val="00A499"/>
                    </a:solidFill>
                  </a:rPr>
                  <a:t>fitness function </a:t>
                </a:r>
                <a:r>
                  <a:rPr lang="en-US" dirty="0" smtClean="0"/>
                  <a:t>(we maximize the fitness)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A499"/>
                  </a:solidFill>
                </a:endParaRPr>
              </a:p>
            </p:txBody>
          </p:sp>
        </mc:Choice>
        <mc:Fallback xmlns="">
          <p:sp>
            <p:nvSpPr>
              <p:cNvPr id="28" name="TextovéPol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9" y="2811780"/>
                <a:ext cx="11032173" cy="3346814"/>
              </a:xfrm>
              <a:prstGeom prst="rect">
                <a:avLst/>
              </a:prstGeom>
              <a:blipFill>
                <a:blip r:embed="rId3"/>
                <a:stretch>
                  <a:fillRect l="-331" t="-91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409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EF4B41-BB50-8241-8561-4876AA5C6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96" y="1054247"/>
            <a:ext cx="11798620" cy="1021977"/>
          </a:xfrm>
        </p:spPr>
        <p:txBody>
          <a:bodyPr>
            <a:normAutofit/>
          </a:bodyPr>
          <a:lstStyle/>
          <a:p>
            <a:r>
              <a:rPr lang="en-GB" sz="4400" dirty="0" smtClean="0">
                <a:solidFill>
                  <a:srgbClr val="00A499"/>
                </a:solidFill>
              </a:rPr>
              <a:t>Optimization problems and solutions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E8D458C-E8D2-6548-A2AB-3A6B2DCCB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94" y="2231570"/>
            <a:ext cx="11798619" cy="3971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Solution representation in Python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E9E0A9F-6A06-914F-8AA0-3014FE5C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A0F4-BF1A-6943-90A1-C642162085CA}" type="datetime3">
              <a:rPr lang="cs-CZ" smtClean="0"/>
              <a:t>24/09/20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754BDB5-6540-C34B-8087-39B427E4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text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574110D-4796-BA41-9260-93FD77ED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10</a:t>
            </a:fld>
            <a:endParaRPr lang="cs-CZ"/>
          </a:p>
        </p:txBody>
      </p:sp>
      <p:sp>
        <p:nvSpPr>
          <p:cNvPr id="28" name="TextovéPole 27"/>
          <p:cNvSpPr txBox="1"/>
          <p:nvPr/>
        </p:nvSpPr>
        <p:spPr>
          <a:xfrm>
            <a:off x="320039" y="2811780"/>
            <a:ext cx="1103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A499"/>
              </a:solidFill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320038" y="2811780"/>
            <a:ext cx="1126236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Solution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933A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solidFill>
                  <a:srgbClr val="933A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solidFill>
                  <a:srgbClr val="933A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33A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dimension,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lower_bound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upper_bound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933A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.dimension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dimension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933A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.lB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lower_bound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# we will use the same bounds for all parameters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933A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upper_bound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933A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.parameters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#solution parameters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933A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np.inf  # objective function evaluation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Courier New" panose="02070309020205020404" pitchFamily="49" charset="0"/>
              </a:rPr>
              <a:t>We will use this class for each algorithm in BIA</a:t>
            </a:r>
            <a:r>
              <a:rPr lang="en-US" sz="2400" dirty="0">
                <a:cs typeface="Courier New" panose="02070309020205020404" pitchFamily="49" charset="0"/>
              </a:rPr>
              <a:t>	</a:t>
            </a:r>
            <a:endParaRPr lang="cs-CZ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425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EF4B41-BB50-8241-8561-4876AA5C6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96" y="1054247"/>
            <a:ext cx="11798620" cy="1021977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A499"/>
                </a:solidFill>
              </a:rPr>
              <a:t>Optimization problems and solutions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E8D458C-E8D2-6548-A2AB-3A6B2DCCB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94" y="2231570"/>
            <a:ext cx="11798619" cy="3971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Function representation in Python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E9E0A9F-6A06-914F-8AA0-3014FE5C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A0F4-BF1A-6943-90A1-C642162085CA}" type="datetime3">
              <a:rPr lang="cs-CZ" smtClean="0"/>
              <a:t>24/09/20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754BDB5-6540-C34B-8087-39B427E4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text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574110D-4796-BA41-9260-93FD77ED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11</a:t>
            </a:fld>
            <a:endParaRPr lang="cs-CZ"/>
          </a:p>
        </p:txBody>
      </p:sp>
      <p:sp>
        <p:nvSpPr>
          <p:cNvPr id="28" name="TextovéPole 27"/>
          <p:cNvSpPr txBox="1"/>
          <p:nvPr/>
        </p:nvSpPr>
        <p:spPr>
          <a:xfrm>
            <a:off x="320039" y="2811780"/>
            <a:ext cx="1103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A4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ovéPole 6"/>
              <p:cNvSpPr txBox="1"/>
              <p:nvPr/>
            </p:nvSpPr>
            <p:spPr>
              <a:xfrm>
                <a:off x="320038" y="2811780"/>
                <a:ext cx="11262361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import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numpy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as np</a:t>
                </a:r>
              </a:p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cs-CZ" altLang="cs-CZ" b="1" dirty="0" err="1">
                    <a:solidFill>
                      <a:srgbClr val="00206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def</a:t>
                </a:r>
                <a:r>
                  <a:rPr lang="cs-CZ" altLang="cs-CZ" b="1" dirty="0">
                    <a:solidFill>
                      <a:srgbClr val="00008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cs-CZ" altLang="cs-CZ" dirty="0">
                    <a:solidFill>
                      <a:srgbClr val="B200B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__</a:t>
                </a:r>
                <a:r>
                  <a:rPr lang="cs-CZ" altLang="cs-CZ" dirty="0" err="1">
                    <a:solidFill>
                      <a:srgbClr val="933A9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</a:t>
                </a:r>
                <a:r>
                  <a:rPr lang="cs-CZ" altLang="cs-CZ" dirty="0" err="1">
                    <a:solidFill>
                      <a:srgbClr val="B200B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it</a:t>
                </a:r>
                <a:r>
                  <a:rPr lang="cs-CZ" altLang="cs-CZ" dirty="0">
                    <a:solidFill>
                      <a:srgbClr val="B200B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__</a:t>
                </a:r>
                <a:r>
                  <a:rPr lang="cs-CZ" altLang="cs-CZ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cs-CZ" altLang="cs-CZ" dirty="0" err="1">
                    <a:solidFill>
                      <a:srgbClr val="94558D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self</a:t>
                </a:r>
                <a:r>
                  <a:rPr lang="cs-CZ" altLang="cs-CZ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cs-CZ" altLang="cs-CZ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name</a:t>
                </a:r>
                <a:r>
                  <a:rPr lang="cs-CZ" altLang="cs-CZ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  <a:br>
                  <a:rPr lang="cs-CZ" altLang="cs-CZ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cs-CZ" altLang="cs-CZ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cs-CZ" altLang="cs-CZ" dirty="0">
                    <a:solidFill>
                      <a:srgbClr val="94558D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self</a:t>
                </a:r>
                <a:r>
                  <a:rPr lang="cs-CZ" altLang="cs-CZ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.name = </a:t>
                </a:r>
                <a:r>
                  <a:rPr lang="cs-CZ" altLang="cs-CZ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name</a:t>
                </a:r>
                <a:endParaRPr lang="en-US" altLang="cs-CZ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endParaRPr lang="en-US" dirty="0" smtClean="0">
                  <a:cs typeface="Courier New" panose="020703090202050204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cs typeface="Courier New" panose="02070309020205020404" pitchFamily="49" charset="0"/>
                  </a:rPr>
                  <a:t>We will use this class for each algorithm in BIA. The functions represent difficult optimization problems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cs typeface="Courier New" panose="020703090202050204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cs typeface="Courier New" panose="02070309020205020404" pitchFamily="49" charset="0"/>
                  </a:rPr>
                  <a:t>Difficult optimization problems have usually a lot of parameters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sz="2400" dirty="0" smtClean="0">
                    <a:cs typeface="Courier New" panose="02070309020205020404" pitchFamily="49" charset="0"/>
                  </a:rPr>
                  <a:t> high dimensions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cs typeface="Courier New" panose="020703090202050204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A499"/>
                    </a:solidFill>
                    <a:cs typeface="Courier New" panose="02070309020205020404" pitchFamily="49" charset="0"/>
                  </a:rPr>
                  <a:t>We do not need BIA to find out the solution of the function with 2 parameters</a:t>
                </a:r>
                <a:endParaRPr lang="cs-CZ" sz="2400" dirty="0">
                  <a:solidFill>
                    <a:srgbClr val="00A499"/>
                  </a:solidFill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ovéPol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8" y="2811780"/>
                <a:ext cx="11262361" cy="3693319"/>
              </a:xfrm>
              <a:prstGeom prst="rect">
                <a:avLst/>
              </a:prstGeom>
              <a:blipFill>
                <a:blip r:embed="rId3"/>
                <a:stretch>
                  <a:fillRect l="-703" t="-825" b="-280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4923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EF4B41-BB50-8241-8561-4876AA5C6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96" y="1054247"/>
            <a:ext cx="11798620" cy="1021977"/>
          </a:xfrm>
        </p:spPr>
        <p:txBody>
          <a:bodyPr>
            <a:normAutofit/>
          </a:bodyPr>
          <a:lstStyle/>
          <a:p>
            <a:r>
              <a:rPr lang="en-GB" sz="4400" dirty="0" smtClean="0">
                <a:solidFill>
                  <a:srgbClr val="00A499"/>
                </a:solidFill>
              </a:rPr>
              <a:t>Optimization problems and solutions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E8D458C-E8D2-6548-A2AB-3A6B2DCCB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94" y="2231570"/>
            <a:ext cx="11798619" cy="3971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Function representation in Python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E9E0A9F-6A06-914F-8AA0-3014FE5C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A0F4-BF1A-6943-90A1-C642162085CA}" type="datetime3">
              <a:rPr lang="cs-CZ" smtClean="0"/>
              <a:t>24/09/20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754BDB5-6540-C34B-8087-39B427E4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text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574110D-4796-BA41-9260-93FD77ED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12</a:t>
            </a:fld>
            <a:endParaRPr lang="cs-CZ"/>
          </a:p>
        </p:txBody>
      </p:sp>
      <p:sp>
        <p:nvSpPr>
          <p:cNvPr id="28" name="TextovéPole 27"/>
          <p:cNvSpPr txBox="1"/>
          <p:nvPr/>
        </p:nvSpPr>
        <p:spPr>
          <a:xfrm>
            <a:off x="320039" y="2811780"/>
            <a:ext cx="1103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A499"/>
              </a:solidFill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269240" y="2872740"/>
            <a:ext cx="11262361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altLang="cs-CZ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cs-CZ" altLang="cs-CZ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altLang="cs-CZ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cs-CZ" altLang="cs-CZ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cs-CZ" altLang="cs-CZ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cs-CZ" altLang="cs-CZ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altLang="cs-CZ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cs-CZ" altLang="cs-CZ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cs-CZ" altLang="cs-CZ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cs-CZ" altLang="cs-CZ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cs-CZ" altLang="cs-CZ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cs-CZ" altLang="cs-CZ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altLang="cs-CZ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altLang="cs-CZ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cs-CZ" altLang="cs-CZ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.name = </a:t>
            </a:r>
            <a:r>
              <a:rPr lang="cs-CZ" altLang="cs-CZ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endParaRPr lang="en-US" altLang="cs-CZ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cs-CZ" b="1" dirty="0" smtClean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cs-CZ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altLang="cs-CZ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cs-CZ" altLang="cs-CZ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altLang="cs-CZ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sphere</a:t>
            </a:r>
            <a:r>
              <a:rPr lang="cs-CZ" altLang="cs-CZ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altLang="cs-CZ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cs-CZ" altLang="cs-CZ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cs-CZ" altLang="cs-CZ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cs-CZ" altLang="cs-CZ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cs-CZ" altLang="cs-CZ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altLang="cs-CZ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 = </a:t>
            </a:r>
            <a:r>
              <a:rPr lang="cs-CZ" altLang="cs-CZ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cs-CZ" altLang="cs-CZ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cs-CZ" altLang="cs-CZ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altLang="cs-CZ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altLang="cs-CZ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cs-CZ" altLang="cs-CZ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altLang="cs-CZ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cs-CZ" altLang="cs-CZ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cs-CZ" altLang="cs-CZ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cs-CZ" altLang="cs-CZ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cs-CZ" altLang="cs-CZ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altLang="cs-CZ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sum += p**</a:t>
            </a:r>
            <a:r>
              <a:rPr lang="cs-CZ" altLang="cs-CZ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lang="cs-CZ" altLang="cs-CZ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altLang="cs-CZ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cs-CZ" altLang="cs-CZ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altLang="cs-CZ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altLang="cs-CZ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cs-CZ" altLang="cs-CZ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cs-CZ" altLang="cs-CZ" sz="4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altLang="cs-CZ" sz="2000" dirty="0">
              <a:latin typeface="Arial" panose="020B0604020202020204" pitchFamily="34" charset="0"/>
            </a:endParaRP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050" dirty="0" smtClean="0"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5968364" y="4384259"/>
            <a:ext cx="520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Test function is prepared to accept the list of parameters, generally for D dimensions</a:t>
            </a:r>
            <a:endParaRPr lang="en-GB" dirty="0"/>
          </a:p>
        </p:txBody>
      </p:sp>
      <p:cxnSp>
        <p:nvCxnSpPr>
          <p:cNvPr id="15" name="Přímá spojnice se šipkou 14"/>
          <p:cNvCxnSpPr/>
          <p:nvPr/>
        </p:nvCxnSpPr>
        <p:spPr>
          <a:xfrm flipH="1">
            <a:off x="4137660" y="4707424"/>
            <a:ext cx="1830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918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EF4B41-BB50-8241-8561-4876AA5C6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96" y="1054247"/>
            <a:ext cx="11798620" cy="1021977"/>
          </a:xfrm>
        </p:spPr>
        <p:txBody>
          <a:bodyPr>
            <a:normAutofit/>
          </a:bodyPr>
          <a:lstStyle/>
          <a:p>
            <a:r>
              <a:rPr lang="en-GB" sz="4400" dirty="0" smtClean="0">
                <a:solidFill>
                  <a:srgbClr val="00A499"/>
                </a:solidFill>
              </a:rPr>
              <a:t>Blind Search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9E8D458C-E8D2-6548-A2AB-3A6B2DCCBB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1294" y="2231570"/>
                <a:ext cx="11798619" cy="397168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sz="2400" dirty="0" smtClean="0"/>
                  <a:t>It is NOT biologically inspired algorithm</a:t>
                </a:r>
              </a:p>
              <a:p>
                <a:endParaRPr lang="en-GB" sz="2400" dirty="0"/>
              </a:p>
              <a:p>
                <a:r>
                  <a:rPr lang="en-GB" sz="2400" dirty="0" smtClean="0"/>
                  <a:t>It randomly generates the solutions in the space of possible solutions</a:t>
                </a:r>
              </a:p>
              <a:p>
                <a:endParaRPr lang="en-GB" sz="2400" dirty="0"/>
              </a:p>
              <a:p>
                <a:r>
                  <a:rPr lang="en-GB" sz="2400" dirty="0" smtClean="0"/>
                  <a:t>It works in generations</a:t>
                </a:r>
              </a:p>
              <a:p>
                <a:endParaRPr lang="en-GB" sz="2400" dirty="0"/>
              </a:p>
              <a:p>
                <a:r>
                  <a:rPr lang="en-GB" sz="2400" dirty="0" smtClean="0"/>
                  <a:t>At each generation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GB" sz="2400" dirty="0" smtClean="0"/>
                  <a:t> solutions is generated, the best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GB" sz="2400" dirty="0" smtClean="0"/>
                  <a:t> is selected and saved</a:t>
                </a:r>
              </a:p>
              <a:p>
                <a:endParaRPr lang="en-GB" sz="2400" dirty="0"/>
              </a:p>
              <a:p>
                <a:r>
                  <a:rPr lang="en-GB" sz="2400" dirty="0" smtClean="0"/>
                  <a:t>In the next generation, other set of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GB" sz="2400" dirty="0" smtClean="0"/>
                  <a:t> solutions is generated. Best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2400" dirty="0" smtClean="0"/>
                  <a:t> is selected and compared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GB" sz="2400" dirty="0" smtClean="0"/>
                  <a:t>. If it is better, it will replace it. 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GB" sz="2400" dirty="0" smtClean="0"/>
                  <a:t> remains.</a:t>
                </a:r>
              </a:p>
            </p:txBody>
          </p:sp>
        </mc:Choice>
        <mc:Fallback xmlns="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9E8D458C-E8D2-6548-A2AB-3A6B2DCCB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1294" y="2231570"/>
                <a:ext cx="11798619" cy="3971687"/>
              </a:xfrm>
              <a:blipFill>
                <a:blip r:embed="rId3"/>
                <a:stretch>
                  <a:fillRect l="-568" t="-2607" r="-98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E9E0A9F-6A06-914F-8AA0-3014FE5C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A0F4-BF1A-6943-90A1-C642162085CA}" type="datetime3">
              <a:rPr lang="cs-CZ" smtClean="0"/>
              <a:t>24/09/20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754BDB5-6540-C34B-8087-39B427E4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text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574110D-4796-BA41-9260-93FD77ED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13</a:t>
            </a:fld>
            <a:endParaRPr lang="cs-CZ"/>
          </a:p>
        </p:txBody>
      </p:sp>
      <p:sp>
        <p:nvSpPr>
          <p:cNvPr id="28" name="TextovéPole 27"/>
          <p:cNvSpPr txBox="1"/>
          <p:nvPr/>
        </p:nvSpPr>
        <p:spPr>
          <a:xfrm>
            <a:off x="320039" y="2811780"/>
            <a:ext cx="1103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A499"/>
              </a:solidFill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079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EF4B41-BB50-8241-8561-4876AA5C6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96" y="1054247"/>
            <a:ext cx="11798620" cy="1021977"/>
          </a:xfrm>
        </p:spPr>
        <p:txBody>
          <a:bodyPr>
            <a:normAutofit/>
          </a:bodyPr>
          <a:lstStyle/>
          <a:p>
            <a:r>
              <a:rPr lang="en-GB" sz="4400" dirty="0" smtClean="0">
                <a:solidFill>
                  <a:srgbClr val="00A499"/>
                </a:solidFill>
              </a:rPr>
              <a:t>Blind Search - Algorithm</a:t>
            </a:r>
            <a:endParaRPr lang="en-GB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E9E0A9F-6A06-914F-8AA0-3014FE5C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A0F4-BF1A-6943-90A1-C642162085CA}" type="datetime3">
              <a:rPr lang="cs-CZ" smtClean="0"/>
              <a:t>24/09/20</a:t>
            </a:fld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574110D-4796-BA41-9260-93FD77ED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14</a:t>
            </a:fld>
            <a:endParaRPr lang="cs-CZ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2" name="Skupina 81"/>
          <p:cNvGrpSpPr/>
          <p:nvPr/>
        </p:nvGrpSpPr>
        <p:grpSpPr>
          <a:xfrm>
            <a:off x="1863925" y="2154137"/>
            <a:ext cx="8964608" cy="4202213"/>
            <a:chOff x="355165" y="2110548"/>
            <a:chExt cx="8964608" cy="42022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bdélník 8"/>
                <p:cNvSpPr/>
                <p:nvPr/>
              </p:nvSpPr>
              <p:spPr>
                <a:xfrm>
                  <a:off x="816177" y="5348132"/>
                  <a:ext cx="1571625" cy="50650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cs-CZ" sz="1200" dirty="0" smtClean="0">
                      <a:solidFill>
                        <a:schemeClr val="tx1"/>
                      </a:solidFill>
                    </a:rPr>
                    <a:t>Generate </a:t>
                  </a:r>
                  <a14:m>
                    <m:oMath xmlns:m="http://schemas.openxmlformats.org/officeDocument/2006/math">
                      <m:r>
                        <a:rPr lang="cs-CZ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a14:m>
                  <a:r>
                    <a:rPr lang="cs-CZ" sz="1200" dirty="0" smtClean="0">
                      <a:solidFill>
                        <a:schemeClr val="tx1"/>
                      </a:solidFill>
                    </a:rPr>
                    <a:t> solutions</a:t>
                  </a:r>
                  <a:endParaRPr lang="cs-CZ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bdélník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177" y="5348132"/>
                  <a:ext cx="1571625" cy="506504"/>
                </a:xfrm>
                <a:prstGeom prst="rect">
                  <a:avLst/>
                </a:prstGeom>
                <a:blipFill>
                  <a:blip r:embed="rId3"/>
                  <a:stretch>
                    <a:fillRect b="-348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bdélník 13"/>
            <p:cNvSpPr/>
            <p:nvPr/>
          </p:nvSpPr>
          <p:spPr>
            <a:xfrm>
              <a:off x="7039486" y="2679738"/>
              <a:ext cx="1571625" cy="419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200" dirty="0" err="1" smtClean="0">
                  <a:solidFill>
                    <a:schemeClr val="tx1"/>
                  </a:solidFill>
                </a:rPr>
                <a:t>Evaluate</a:t>
              </a:r>
              <a:r>
                <a:rPr lang="cs-CZ" sz="1200" dirty="0" smtClean="0">
                  <a:solidFill>
                    <a:schemeClr val="tx1"/>
                  </a:solidFill>
                </a:rPr>
                <a:t> </a:t>
              </a:r>
              <a:r>
                <a:rPr lang="cs-CZ" sz="1200" dirty="0" err="1" smtClean="0">
                  <a:solidFill>
                    <a:schemeClr val="tx1"/>
                  </a:solidFill>
                </a:rPr>
                <a:t>solutions</a:t>
              </a:r>
              <a:endParaRPr lang="cs-CZ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bdélník 14"/>
                <p:cNvSpPr/>
                <p:nvPr/>
              </p:nvSpPr>
              <p:spPr>
                <a:xfrm>
                  <a:off x="7039486" y="3464608"/>
                  <a:ext cx="1571625" cy="44373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cs-CZ" sz="1200" dirty="0" smtClean="0">
                      <a:solidFill>
                        <a:schemeClr val="tx1"/>
                      </a:solidFill>
                    </a:rPr>
                    <a:t>Select </a:t>
                  </a:r>
                  <a:r>
                    <a:rPr lang="cs-CZ" sz="1200" dirty="0" err="1" smtClean="0">
                      <a:solidFill>
                        <a:schemeClr val="tx1"/>
                      </a:solidFill>
                    </a:rPr>
                    <a:t>best</a:t>
                  </a:r>
                  <a:r>
                    <a:rPr lang="cs-CZ" sz="12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cs-CZ" sz="1200" dirty="0" err="1" smtClean="0">
                      <a:solidFill>
                        <a:schemeClr val="tx1"/>
                      </a:solidFill>
                    </a:rPr>
                    <a:t>solution</a:t>
                  </a:r>
                  <a:r>
                    <a:rPr lang="cs-CZ" sz="1200" dirty="0" smtClean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cs-CZ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cs-CZ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cs-CZ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endParaRPr lang="cs-CZ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bdélník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9486" y="3464608"/>
                  <a:ext cx="1571625" cy="443736"/>
                </a:xfrm>
                <a:prstGeom prst="rect">
                  <a:avLst/>
                </a:prstGeom>
                <a:blipFill>
                  <a:blip r:embed="rId4"/>
                  <a:stretch>
                    <a:fillRect r="-576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bdélník 15"/>
                <p:cNvSpPr/>
                <p:nvPr/>
              </p:nvSpPr>
              <p:spPr>
                <a:xfrm>
                  <a:off x="816178" y="2679738"/>
                  <a:ext cx="1571625" cy="50650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cs-CZ" sz="1200" dirty="0" smtClean="0">
                      <a:solidFill>
                        <a:schemeClr val="tx1"/>
                      </a:solidFill>
                    </a:rPr>
                    <a:t>Generate </a:t>
                  </a:r>
                  <a:r>
                    <a:rPr lang="cs-CZ" sz="1200" dirty="0" err="1" smtClean="0">
                      <a:solidFill>
                        <a:schemeClr val="tx1"/>
                      </a:solidFill>
                    </a:rPr>
                    <a:t>random</a:t>
                  </a:r>
                  <a:r>
                    <a:rPr lang="cs-CZ" sz="12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cs-CZ" sz="1200" dirty="0" err="1" smtClean="0">
                      <a:solidFill>
                        <a:schemeClr val="tx1"/>
                      </a:solidFill>
                    </a:rPr>
                    <a:t>solution</a:t>
                  </a:r>
                  <a:r>
                    <a:rPr lang="cs-CZ" sz="1200" dirty="0" smtClean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cs-CZ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cs-CZ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cs-CZ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a14:m>
                  <a:endParaRPr lang="cs-CZ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bdélník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178" y="2679738"/>
                  <a:ext cx="1571625" cy="506504"/>
                </a:xfrm>
                <a:prstGeom prst="rect">
                  <a:avLst/>
                </a:prstGeom>
                <a:blipFill>
                  <a:blip r:embed="rId5"/>
                  <a:stretch>
                    <a:fillRect b="-352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bdélník 16"/>
                <p:cNvSpPr/>
                <p:nvPr/>
              </p:nvSpPr>
              <p:spPr>
                <a:xfrm>
                  <a:off x="816179" y="3472218"/>
                  <a:ext cx="1571625" cy="50650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cs-CZ" sz="1200" dirty="0" smtClean="0">
                      <a:solidFill>
                        <a:schemeClr val="tx1"/>
                      </a:solidFill>
                    </a:rPr>
                    <a:t>Calculate </a:t>
                  </a:r>
                  <a14:m>
                    <m:oMath xmlns:m="http://schemas.openxmlformats.org/officeDocument/2006/math">
                      <m:r>
                        <a:rPr lang="cs-CZ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cs-CZ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cs-CZ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cs-CZ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cs-CZ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cs-CZ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cs-CZ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Obdélník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179" y="3472218"/>
                  <a:ext cx="1571625" cy="50650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Kosočtverec 12"/>
                <p:cNvSpPr/>
                <p:nvPr/>
              </p:nvSpPr>
              <p:spPr>
                <a:xfrm>
                  <a:off x="6578475" y="4270576"/>
                  <a:ext cx="2493648" cy="792480"/>
                </a:xfrm>
                <a:prstGeom prst="diamond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GB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GB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GB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GB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GB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cs-CZ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Kosočtverec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8475" y="4270576"/>
                  <a:ext cx="2493648" cy="792480"/>
                </a:xfrm>
                <a:prstGeom prst="diamond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bdélník 18"/>
                <p:cNvSpPr/>
                <p:nvPr/>
              </p:nvSpPr>
              <p:spPr>
                <a:xfrm>
                  <a:off x="7039486" y="5337005"/>
                  <a:ext cx="1571625" cy="44373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cs-CZ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GB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GB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cs-CZ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cs-CZ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cs-CZ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cs-CZ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cs-CZ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bdélník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9486" y="5337005"/>
                  <a:ext cx="1571625" cy="44373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Kosočtverec 19"/>
                <p:cNvSpPr/>
                <p:nvPr/>
              </p:nvSpPr>
              <p:spPr>
                <a:xfrm>
                  <a:off x="355165" y="4264885"/>
                  <a:ext cx="2493648" cy="792480"/>
                </a:xfrm>
                <a:prstGeom prst="diamond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GB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GB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GB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𝑚𝑎𝑥𝑖𝑚𝑎𝑙</m:t>
                            </m:r>
                          </m:sub>
                        </m:sSub>
                      </m:oMath>
                    </m:oMathPara>
                  </a14:m>
                  <a:endParaRPr lang="cs-CZ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Kosočtverec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165" y="4264885"/>
                  <a:ext cx="2493648" cy="792480"/>
                </a:xfrm>
                <a:prstGeom prst="diamond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Zaoblený obdélník 17"/>
            <p:cNvSpPr/>
            <p:nvPr/>
          </p:nvSpPr>
          <p:spPr>
            <a:xfrm>
              <a:off x="1152411" y="2110548"/>
              <a:ext cx="899160" cy="3429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Start</a:t>
              </a:r>
              <a:endParaRPr lang="cs-CZ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Přímá spojnice se šipkou 22"/>
            <p:cNvCxnSpPr>
              <a:stCxn id="18" idx="2"/>
              <a:endCxn id="16" idx="0"/>
            </p:cNvCxnSpPr>
            <p:nvPr/>
          </p:nvCxnSpPr>
          <p:spPr>
            <a:xfrm>
              <a:off x="1601991" y="2453448"/>
              <a:ext cx="0" cy="226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Přímá spojnice se šipkou 25"/>
            <p:cNvCxnSpPr>
              <a:stCxn id="16" idx="2"/>
              <a:endCxn id="17" idx="0"/>
            </p:cNvCxnSpPr>
            <p:nvPr/>
          </p:nvCxnSpPr>
          <p:spPr>
            <a:xfrm>
              <a:off x="1601991" y="3186242"/>
              <a:ext cx="1" cy="285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se šipkou 28"/>
            <p:cNvCxnSpPr>
              <a:stCxn id="17" idx="2"/>
              <a:endCxn id="20" idx="0"/>
            </p:cNvCxnSpPr>
            <p:nvPr/>
          </p:nvCxnSpPr>
          <p:spPr>
            <a:xfrm flipH="1">
              <a:off x="1601989" y="3978722"/>
              <a:ext cx="3" cy="286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ravoúhlá spojnice 35"/>
            <p:cNvCxnSpPr>
              <a:stCxn id="20" idx="2"/>
              <a:endCxn id="9" idx="0"/>
            </p:cNvCxnSpPr>
            <p:nvPr/>
          </p:nvCxnSpPr>
          <p:spPr>
            <a:xfrm rot="16200000" flipH="1">
              <a:off x="1456606" y="5202747"/>
              <a:ext cx="290767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Přímá spojnice se šipkou 44"/>
            <p:cNvCxnSpPr>
              <a:stCxn id="20" idx="3"/>
            </p:cNvCxnSpPr>
            <p:nvPr/>
          </p:nvCxnSpPr>
          <p:spPr>
            <a:xfrm>
              <a:off x="2848813" y="4661125"/>
              <a:ext cx="562787" cy="56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Pravoúhlá spojnice 46"/>
            <p:cNvCxnSpPr>
              <a:stCxn id="9" idx="2"/>
              <a:endCxn id="14" idx="1"/>
            </p:cNvCxnSpPr>
            <p:nvPr/>
          </p:nvCxnSpPr>
          <p:spPr>
            <a:xfrm rot="5400000" flipH="1" flipV="1">
              <a:off x="2838120" y="1653271"/>
              <a:ext cx="2965235" cy="5437496"/>
            </a:xfrm>
            <a:prstGeom prst="bentConnector4">
              <a:avLst>
                <a:gd name="adj1" fmla="val -7709"/>
                <a:gd name="adj2" fmla="val 8693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Přímá spojnice se šipkou 53"/>
            <p:cNvCxnSpPr>
              <a:stCxn id="14" idx="2"/>
              <a:endCxn id="15" idx="0"/>
            </p:cNvCxnSpPr>
            <p:nvPr/>
          </p:nvCxnSpPr>
          <p:spPr>
            <a:xfrm>
              <a:off x="7825299" y="3099064"/>
              <a:ext cx="0" cy="365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Přímá spojnice se šipkou 55"/>
            <p:cNvCxnSpPr>
              <a:stCxn id="15" idx="2"/>
              <a:endCxn id="13" idx="0"/>
            </p:cNvCxnSpPr>
            <p:nvPr/>
          </p:nvCxnSpPr>
          <p:spPr>
            <a:xfrm>
              <a:off x="7825299" y="3908344"/>
              <a:ext cx="0" cy="362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Přímá spojnice se šipkou 57"/>
            <p:cNvCxnSpPr>
              <a:stCxn id="13" idx="2"/>
              <a:endCxn id="19" idx="0"/>
            </p:cNvCxnSpPr>
            <p:nvPr/>
          </p:nvCxnSpPr>
          <p:spPr>
            <a:xfrm>
              <a:off x="7825299" y="5063056"/>
              <a:ext cx="0" cy="2739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Pravoúhlá spojnice 60"/>
            <p:cNvCxnSpPr>
              <a:stCxn id="13" idx="3"/>
              <a:endCxn id="20" idx="1"/>
            </p:cNvCxnSpPr>
            <p:nvPr/>
          </p:nvCxnSpPr>
          <p:spPr>
            <a:xfrm flipH="1" flipV="1">
              <a:off x="355165" y="4661125"/>
              <a:ext cx="8716958" cy="5691"/>
            </a:xfrm>
            <a:prstGeom prst="bentConnector5">
              <a:avLst>
                <a:gd name="adj1" fmla="val -2622"/>
                <a:gd name="adj2" fmla="val -28955351"/>
                <a:gd name="adj3" fmla="val 10262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ovéPole 62"/>
            <p:cNvSpPr txBox="1"/>
            <p:nvPr/>
          </p:nvSpPr>
          <p:spPr>
            <a:xfrm>
              <a:off x="2724931" y="4340231"/>
              <a:ext cx="49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/>
                <a:t>No</a:t>
              </a:r>
              <a:endParaRPr lang="cs-CZ" dirty="0"/>
            </a:p>
          </p:txBody>
        </p:sp>
        <p:sp>
          <p:nvSpPr>
            <p:cNvPr id="64" name="TextovéPole 63"/>
            <p:cNvSpPr txBox="1"/>
            <p:nvPr/>
          </p:nvSpPr>
          <p:spPr>
            <a:xfrm>
              <a:off x="1605123" y="5040502"/>
              <a:ext cx="49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/>
                <a:t>Yes</a:t>
              </a:r>
              <a:endParaRPr lang="cs-CZ" dirty="0"/>
            </a:p>
          </p:txBody>
        </p:sp>
        <p:sp>
          <p:nvSpPr>
            <p:cNvPr id="65" name="TextovéPole 64"/>
            <p:cNvSpPr txBox="1"/>
            <p:nvPr/>
          </p:nvSpPr>
          <p:spPr>
            <a:xfrm>
              <a:off x="7782322" y="5033382"/>
              <a:ext cx="49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/>
                <a:t>Yes</a:t>
              </a:r>
              <a:endParaRPr lang="cs-CZ" dirty="0"/>
            </a:p>
          </p:txBody>
        </p:sp>
        <p:sp>
          <p:nvSpPr>
            <p:cNvPr id="66" name="TextovéPole 65"/>
            <p:cNvSpPr txBox="1"/>
            <p:nvPr/>
          </p:nvSpPr>
          <p:spPr>
            <a:xfrm>
              <a:off x="8824473" y="4305557"/>
              <a:ext cx="49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/>
                <a:t>No</a:t>
              </a:r>
              <a:endParaRPr lang="cs-CZ" dirty="0"/>
            </a:p>
          </p:txBody>
        </p:sp>
        <p:cxnSp>
          <p:nvCxnSpPr>
            <p:cNvPr id="70" name="Přímá spojnice 69"/>
            <p:cNvCxnSpPr>
              <a:stCxn id="19" idx="2"/>
            </p:cNvCxnSpPr>
            <p:nvPr/>
          </p:nvCxnSpPr>
          <p:spPr>
            <a:xfrm>
              <a:off x="7825299" y="5780741"/>
              <a:ext cx="0" cy="532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Obdélník 76"/>
                <p:cNvSpPr/>
                <p:nvPr/>
              </p:nvSpPr>
              <p:spPr>
                <a:xfrm>
                  <a:off x="3411600" y="4451462"/>
                  <a:ext cx="939167" cy="41932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 smtClean="0">
                      <a:solidFill>
                        <a:schemeClr val="tx1"/>
                      </a:solidFill>
                    </a:rPr>
                    <a:t>Return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a14:m>
                  <a:endParaRPr lang="cs-CZ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Obdélník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1600" y="4451462"/>
                  <a:ext cx="939167" cy="419326"/>
                </a:xfrm>
                <a:prstGeom prst="rect">
                  <a:avLst/>
                </a:prstGeom>
                <a:blipFill>
                  <a:blip r:embed="rId10"/>
                  <a:stretch>
                    <a:fillRect r="-64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Zaoblený obdélník 78"/>
            <p:cNvSpPr/>
            <p:nvPr/>
          </p:nvSpPr>
          <p:spPr>
            <a:xfrm>
              <a:off x="4893502" y="4495366"/>
              <a:ext cx="899160" cy="3429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End</a:t>
              </a:r>
              <a:endParaRPr lang="cs-CZ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Přímá spojnice se šipkou 80"/>
            <p:cNvCxnSpPr>
              <a:stCxn id="77" idx="3"/>
              <a:endCxn id="79" idx="1"/>
            </p:cNvCxnSpPr>
            <p:nvPr/>
          </p:nvCxnSpPr>
          <p:spPr>
            <a:xfrm>
              <a:off x="4350767" y="4661125"/>
              <a:ext cx="542735" cy="56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84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EF4B41-BB50-8241-8561-4876AA5C6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96" y="1054247"/>
            <a:ext cx="11798620" cy="1021977"/>
          </a:xfrm>
        </p:spPr>
        <p:txBody>
          <a:bodyPr>
            <a:normAutofit/>
          </a:bodyPr>
          <a:lstStyle/>
          <a:p>
            <a:r>
              <a:rPr lang="en-GB" sz="4400" dirty="0" smtClean="0">
                <a:solidFill>
                  <a:srgbClr val="00A499"/>
                </a:solidFill>
              </a:rPr>
              <a:t>Blind Search - </a:t>
            </a:r>
            <a:r>
              <a:rPr lang="en-GB" sz="4400" dirty="0" err="1" smtClean="0">
                <a:solidFill>
                  <a:srgbClr val="00A499"/>
                </a:solidFill>
              </a:rPr>
              <a:t>Behavior</a:t>
            </a:r>
            <a:endParaRPr lang="en-GB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E9E0A9F-6A06-914F-8AA0-3014FE5C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A0F4-BF1A-6943-90A1-C642162085CA}" type="datetime3">
              <a:rPr lang="cs-CZ" smtClean="0"/>
              <a:t>24/09/20</a:t>
            </a:fld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574110D-4796-BA41-9260-93FD77ED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15</a:t>
            </a:fld>
            <a:endParaRPr lang="cs-CZ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2014107"/>
            <a:ext cx="6096000" cy="4572000"/>
          </a:xfrm>
          <a:prstGeom prst="rect">
            <a:avLst/>
          </a:prstGeom>
        </p:spPr>
      </p:pic>
      <p:sp>
        <p:nvSpPr>
          <p:cNvPr id="5" name="TextovéPole 4"/>
          <p:cNvSpPr txBox="1"/>
          <p:nvPr/>
        </p:nvSpPr>
        <p:spPr>
          <a:xfrm>
            <a:off x="203497" y="2252096"/>
            <a:ext cx="54483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is a lot of objective function evaluations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Lot of solutions are discarded (useless)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is no communication between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Worse solutions do not contribute to faster convergence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Ineffective even for small dimensions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7" name="TextovéPole 6"/>
          <p:cNvSpPr txBox="1"/>
          <p:nvPr/>
        </p:nvSpPr>
        <p:spPr>
          <a:xfrm>
            <a:off x="2743200" y="569976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Please, </a:t>
            </a:r>
            <a:r>
              <a:rPr lang="en-US" dirty="0" smtClean="0"/>
              <a:t>no</a:t>
            </a:r>
            <a:r>
              <a:rPr lang="cs-CZ" dirty="0" err="1" smtClean="0"/>
              <a:t>te</a:t>
            </a:r>
            <a:r>
              <a:rPr lang="en-US" dirty="0" smtClean="0"/>
              <a:t> </a:t>
            </a:r>
            <a:r>
              <a:rPr lang="en-US" dirty="0" smtClean="0"/>
              <a:t>the long delay</a:t>
            </a:r>
            <a:endParaRPr lang="cs-CZ" dirty="0"/>
          </a:p>
        </p:txBody>
      </p:sp>
      <p:cxnSp>
        <p:nvCxnSpPr>
          <p:cNvPr id="21" name="Přímá spojnice se šipkou 20"/>
          <p:cNvCxnSpPr/>
          <p:nvPr/>
        </p:nvCxnSpPr>
        <p:spPr>
          <a:xfrm flipV="1">
            <a:off x="5486400" y="4907280"/>
            <a:ext cx="2446020" cy="96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11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EF4B41-BB50-8241-8561-4876AA5C6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96" y="1054247"/>
            <a:ext cx="11798620" cy="1021977"/>
          </a:xfrm>
        </p:spPr>
        <p:txBody>
          <a:bodyPr>
            <a:normAutofit/>
          </a:bodyPr>
          <a:lstStyle/>
          <a:p>
            <a:r>
              <a:rPr lang="en-GB" sz="4400" dirty="0" smtClean="0">
                <a:solidFill>
                  <a:srgbClr val="00A499"/>
                </a:solidFill>
              </a:rPr>
              <a:t>Task</a:t>
            </a:r>
            <a:endParaRPr lang="en-GB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E9E0A9F-6A06-914F-8AA0-3014FE5C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A0F4-BF1A-6943-90A1-C642162085CA}" type="datetime3">
              <a:rPr lang="cs-CZ" smtClean="0"/>
              <a:t>24/09/20</a:t>
            </a:fld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574110D-4796-BA41-9260-93FD77ED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16</a:t>
            </a:fld>
            <a:endParaRPr lang="cs-CZ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330" y="1690574"/>
            <a:ext cx="6096000" cy="4572000"/>
          </a:xfrm>
          <a:prstGeom prst="rect">
            <a:avLst/>
          </a:prstGeom>
        </p:spPr>
      </p:pic>
      <p:sp>
        <p:nvSpPr>
          <p:cNvPr id="5" name="TextovéPole 4"/>
          <p:cNvSpPr txBox="1"/>
          <p:nvPr/>
        </p:nvSpPr>
        <p:spPr>
          <a:xfrm>
            <a:off x="203497" y="2252096"/>
            <a:ext cx="54483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Implement following functions: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Sphere, Ackley, </a:t>
            </a:r>
            <a:r>
              <a:rPr lang="en-GB" dirty="0" err="1" smtClean="0"/>
              <a:t>Rastrigin</a:t>
            </a:r>
            <a:r>
              <a:rPr lang="en-GB" dirty="0" smtClean="0"/>
              <a:t>, </a:t>
            </a:r>
            <a:r>
              <a:rPr lang="en-GB" dirty="0" err="1" smtClean="0"/>
              <a:t>Rosenbrock</a:t>
            </a:r>
            <a:r>
              <a:rPr lang="en-GB" dirty="0" smtClean="0"/>
              <a:t>, </a:t>
            </a:r>
            <a:r>
              <a:rPr lang="en-GB" dirty="0" err="1" smtClean="0"/>
              <a:t>Griewank</a:t>
            </a:r>
            <a:r>
              <a:rPr lang="en-GB" dirty="0" smtClean="0"/>
              <a:t>, </a:t>
            </a:r>
            <a:r>
              <a:rPr lang="en-GB" dirty="0" err="1" smtClean="0"/>
              <a:t>Schwefel</a:t>
            </a:r>
            <a:r>
              <a:rPr lang="en-GB" dirty="0" smtClean="0"/>
              <a:t>, </a:t>
            </a:r>
            <a:r>
              <a:rPr lang="en-GB" dirty="0" err="1" smtClean="0"/>
              <a:t>Lévy</a:t>
            </a:r>
            <a:r>
              <a:rPr lang="en-GB" dirty="0" smtClean="0"/>
              <a:t>, </a:t>
            </a:r>
            <a:r>
              <a:rPr lang="en-GB" dirty="0" err="1" smtClean="0"/>
              <a:t>Michalewicz</a:t>
            </a:r>
            <a:r>
              <a:rPr lang="en-GB" dirty="0" smtClean="0"/>
              <a:t>, </a:t>
            </a:r>
            <a:r>
              <a:rPr lang="en-GB" dirty="0" err="1" smtClean="0"/>
              <a:t>Zakharov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Visualize functions in 3-dimensional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Implement blind Search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Visualize the process of search for the global optimum in 3-dimensional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Figure 1 represents the solution of Task</a:t>
            </a:r>
            <a:endParaRPr lang="en-GB" dirty="0"/>
          </a:p>
        </p:txBody>
      </p:sp>
      <p:sp>
        <p:nvSpPr>
          <p:cNvPr id="8" name="TextovéPole 7"/>
          <p:cNvSpPr txBox="1"/>
          <p:nvPr/>
        </p:nvSpPr>
        <p:spPr>
          <a:xfrm>
            <a:off x="6393180" y="5866387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 smtClean="0"/>
              <a:t>Figure</a:t>
            </a:r>
            <a:r>
              <a:rPr lang="cs-CZ" dirty="0" smtClean="0"/>
              <a:t> 1: Blind </a:t>
            </a:r>
            <a:r>
              <a:rPr lang="cs-CZ" dirty="0" err="1" smtClean="0"/>
              <a:t>Search</a:t>
            </a:r>
            <a:r>
              <a:rPr lang="cs-CZ" dirty="0" smtClean="0"/>
              <a:t> </a:t>
            </a:r>
            <a:r>
              <a:rPr lang="cs-CZ" dirty="0" err="1" smtClean="0"/>
              <a:t>used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Ackley</a:t>
            </a:r>
            <a:r>
              <a:rPr lang="cs-CZ" dirty="0" smtClean="0"/>
              <a:t> </a:t>
            </a:r>
            <a:r>
              <a:rPr lang="cs-CZ" dirty="0" err="1" smtClean="0"/>
              <a:t>function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097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9EA5466-EA04-5F40-8B3D-430DA20B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8574-6581-B943-9544-53578E1A0E6E}" type="datetime3">
              <a:rPr lang="cs-CZ" smtClean="0"/>
              <a:t>24/09/20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B228093-4893-764A-89E9-6B9C6335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text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5A0DD5F-9D7C-234D-BBCB-4B088545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17</a:t>
            </a:fld>
            <a:endParaRPr lang="cs-CZ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EDDB3C1C-78A3-FD45-9288-66B6297FA8A9}"/>
              </a:ext>
            </a:extLst>
          </p:cNvPr>
          <p:cNvSpPr/>
          <p:nvPr/>
        </p:nvSpPr>
        <p:spPr>
          <a:xfrm>
            <a:off x="203497" y="1840230"/>
            <a:ext cx="11796416" cy="707886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00A4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 for your attention</a:t>
            </a:r>
            <a:endParaRPr lang="en-GB" sz="4000" b="1" dirty="0">
              <a:solidFill>
                <a:srgbClr val="00A4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8408D255-5881-3A44-BC2B-29C775205970}"/>
              </a:ext>
            </a:extLst>
          </p:cNvPr>
          <p:cNvSpPr/>
          <p:nvPr/>
        </p:nvSpPr>
        <p:spPr>
          <a:xfrm>
            <a:off x="3048000" y="3500527"/>
            <a:ext cx="609600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cs-CZ" sz="2000" b="1" dirty="0" smtClean="0">
                <a:solidFill>
                  <a:srgbClr val="00A4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2000" b="1" dirty="0">
                <a:solidFill>
                  <a:srgbClr val="00A4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Ing. </a:t>
            </a:r>
            <a:r>
              <a:rPr lang="en-US" sz="2600" b="1" dirty="0" err="1" smtClean="0">
                <a:solidFill>
                  <a:srgbClr val="00A4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Lenka</a:t>
            </a:r>
            <a:r>
              <a:rPr lang="cs-CZ" sz="2600" b="1" dirty="0" smtClean="0">
                <a:solidFill>
                  <a:srgbClr val="00A4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 err="1" smtClean="0">
                <a:solidFill>
                  <a:srgbClr val="00A4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Skanderov</a:t>
            </a:r>
            <a:r>
              <a:rPr lang="cs-CZ" sz="2600" b="1" dirty="0" smtClean="0">
                <a:solidFill>
                  <a:srgbClr val="00A4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á, </a:t>
            </a:r>
            <a:r>
              <a:rPr lang="cs-CZ" sz="2000" b="1" dirty="0">
                <a:solidFill>
                  <a:srgbClr val="00A4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Ph.D.</a:t>
            </a:r>
          </a:p>
          <a:p>
            <a:pPr algn="ctr"/>
            <a:endParaRPr lang="cs-CZ" dirty="0"/>
          </a:p>
          <a:p>
            <a:pPr algn="ctr"/>
            <a:r>
              <a:rPr lang="cs-CZ" dirty="0" smtClean="0">
                <a:solidFill>
                  <a:srgbClr val="00A4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</a:t>
            </a:r>
            <a:r>
              <a:rPr lang="en-US" dirty="0" smtClean="0">
                <a:solidFill>
                  <a:srgbClr val="00A4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dirty="0" smtClean="0">
                <a:solidFill>
                  <a:srgbClr val="00A4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407</a:t>
            </a:r>
          </a:p>
          <a:p>
            <a:pPr algn="ctr"/>
            <a:r>
              <a:rPr lang="cs-CZ" dirty="0" smtClean="0">
                <a:solidFill>
                  <a:srgbClr val="00A4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+420 597 325 967</a:t>
            </a:r>
            <a:endParaRPr lang="cs-CZ" dirty="0">
              <a:solidFill>
                <a:srgbClr val="00A4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cs-CZ" dirty="0">
              <a:solidFill>
                <a:srgbClr val="00A4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cs-CZ" b="1" dirty="0" smtClean="0">
                <a:solidFill>
                  <a:srgbClr val="00A4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lenka.skanderova@vsb.cz</a:t>
            </a:r>
            <a:endParaRPr lang="cs-CZ" b="1" dirty="0">
              <a:solidFill>
                <a:srgbClr val="00A4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cs-CZ" b="1" dirty="0">
              <a:solidFill>
                <a:srgbClr val="00A4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smtClean="0">
                <a:solidFill>
                  <a:srgbClr val="00A4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cs-CZ" b="1" dirty="0" smtClean="0">
                <a:solidFill>
                  <a:srgbClr val="00A4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omel.vsb.cz/</a:t>
            </a:r>
            <a:r>
              <a:rPr lang="en-US" b="1" dirty="0" smtClean="0">
                <a:solidFill>
                  <a:srgbClr val="00A4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~ska206</a:t>
            </a:r>
            <a:endParaRPr lang="cs-CZ" b="1" dirty="0">
              <a:solidFill>
                <a:srgbClr val="00A4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9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6C7814-19D0-D044-AD35-ED9091139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603" y="2187892"/>
            <a:ext cx="11807825" cy="2054225"/>
          </a:xfrm>
        </p:spPr>
        <p:txBody>
          <a:bodyPr/>
          <a:lstStyle/>
          <a:p>
            <a:r>
              <a:rPr lang="en-US" sz="4800" dirty="0" smtClean="0">
                <a:solidFill>
                  <a:srgbClr val="00A499"/>
                </a:solidFill>
              </a:rPr>
              <a:t>Biologically inspired algorithms</a:t>
            </a:r>
            <a:br>
              <a:rPr lang="en-US" sz="4800" dirty="0" smtClean="0">
                <a:solidFill>
                  <a:srgbClr val="00A499"/>
                </a:solidFill>
              </a:rPr>
            </a:br>
            <a:r>
              <a:rPr lang="en-US" sz="4800" dirty="0" smtClean="0">
                <a:solidFill>
                  <a:srgbClr val="00A499"/>
                </a:solidFill>
              </a:rPr>
              <a:t>Exercise 1</a:t>
            </a:r>
            <a:endParaRPr lang="cs-CZ" sz="4800" dirty="0">
              <a:solidFill>
                <a:srgbClr val="00A499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3462E6A-BA43-6348-924A-E49976C56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603" y="4242117"/>
            <a:ext cx="11797067" cy="977583"/>
          </a:xfrm>
        </p:spPr>
        <p:txBody>
          <a:bodyPr/>
          <a:lstStyle/>
          <a:p>
            <a:r>
              <a:rPr lang="en-US" dirty="0" err="1" smtClean="0"/>
              <a:t>Ing</a:t>
            </a:r>
            <a:r>
              <a:rPr lang="en-US" dirty="0" smtClean="0"/>
              <a:t>. </a:t>
            </a:r>
            <a:r>
              <a:rPr lang="en-US" dirty="0" err="1" smtClean="0"/>
              <a:t>Lenka</a:t>
            </a:r>
            <a:r>
              <a:rPr lang="en-US" dirty="0" smtClean="0"/>
              <a:t> </a:t>
            </a:r>
            <a:r>
              <a:rPr lang="en-US" dirty="0" err="1" smtClean="0"/>
              <a:t>Skanderov</a:t>
            </a:r>
            <a:r>
              <a:rPr lang="cs-CZ" dirty="0" smtClean="0"/>
              <a:t>á, </a:t>
            </a:r>
            <a:r>
              <a:rPr lang="cs-CZ" dirty="0" err="1" smtClean="0"/>
              <a:t>Ph</a:t>
            </a:r>
            <a:r>
              <a:rPr lang="cs-CZ" dirty="0" smtClean="0"/>
              <a:t>. D.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98121F1-3D8E-594F-90DB-4F0B98C01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AFFB-D433-B047-9BA8-E42A060EB3E7}" type="datetime3">
              <a:rPr lang="cs-CZ" smtClean="0"/>
              <a:t>24/09/20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AECFA50-A063-9142-88B9-F0C90FFC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text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4A7925D-4BBE-3C40-9FF4-E3054648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164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82C90F-6696-C44A-BE8F-4464B8E64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96" y="1052514"/>
            <a:ext cx="11796416" cy="1059315"/>
          </a:xfrm>
        </p:spPr>
        <p:txBody>
          <a:bodyPr/>
          <a:lstStyle/>
          <a:p>
            <a:r>
              <a:rPr lang="en-US" sz="4400" dirty="0" smtClean="0">
                <a:solidFill>
                  <a:srgbClr val="00A499"/>
                </a:solidFill>
              </a:rPr>
              <a:t>Content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172E0D8-7C1D-1642-9793-1606BCBB9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497" y="2275114"/>
            <a:ext cx="11796416" cy="3910534"/>
          </a:xfrm>
        </p:spPr>
        <p:txBody>
          <a:bodyPr>
            <a:normAutofit/>
          </a:bodyPr>
          <a:lstStyle/>
          <a:p>
            <a:endParaRPr lang="cs-CZ" sz="28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 err="1" smtClean="0">
                <a:solidFill>
                  <a:schemeClr val="tx1"/>
                </a:solidFill>
              </a:rPr>
              <a:t>Objective</a:t>
            </a:r>
            <a:r>
              <a:rPr lang="cs-CZ" dirty="0" smtClean="0">
                <a:solidFill>
                  <a:schemeClr val="tx1"/>
                </a:solidFill>
              </a:rPr>
              <a:t> </a:t>
            </a:r>
            <a:r>
              <a:rPr lang="cs-CZ" dirty="0" err="1" smtClean="0">
                <a:solidFill>
                  <a:schemeClr val="tx1"/>
                </a:solidFill>
              </a:rPr>
              <a:t>function</a:t>
            </a:r>
            <a:endParaRPr lang="cs-CZ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 err="1" smtClean="0">
                <a:solidFill>
                  <a:schemeClr val="tx1"/>
                </a:solidFill>
              </a:rPr>
              <a:t>Solution</a:t>
            </a:r>
            <a:endParaRPr lang="cs-CZ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 err="1" smtClean="0">
                <a:solidFill>
                  <a:schemeClr val="tx1"/>
                </a:solidFill>
              </a:rPr>
              <a:t>Global</a:t>
            </a:r>
            <a:r>
              <a:rPr lang="cs-CZ" dirty="0" smtClean="0">
                <a:solidFill>
                  <a:schemeClr val="tx1"/>
                </a:solidFill>
              </a:rPr>
              <a:t> vs. </a:t>
            </a:r>
            <a:r>
              <a:rPr lang="cs-CZ" dirty="0" err="1" smtClean="0">
                <a:solidFill>
                  <a:schemeClr val="tx1"/>
                </a:solidFill>
              </a:rPr>
              <a:t>local</a:t>
            </a:r>
            <a:r>
              <a:rPr lang="cs-CZ" dirty="0" smtClean="0">
                <a:solidFill>
                  <a:schemeClr val="tx1"/>
                </a:solidFill>
              </a:rPr>
              <a:t> </a:t>
            </a:r>
            <a:r>
              <a:rPr lang="cs-CZ" dirty="0" err="1" smtClean="0">
                <a:solidFill>
                  <a:schemeClr val="tx1"/>
                </a:solidFill>
              </a:rPr>
              <a:t>extreme</a:t>
            </a:r>
            <a:endParaRPr lang="cs-CZ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 err="1" smtClean="0">
                <a:solidFill>
                  <a:schemeClr val="tx1"/>
                </a:solidFill>
              </a:rPr>
              <a:t>Minimization</a:t>
            </a:r>
            <a:r>
              <a:rPr lang="cs-CZ" dirty="0" smtClean="0">
                <a:solidFill>
                  <a:schemeClr val="tx1"/>
                </a:solidFill>
              </a:rPr>
              <a:t>, </a:t>
            </a:r>
            <a:r>
              <a:rPr lang="cs-CZ" dirty="0" err="1" smtClean="0">
                <a:solidFill>
                  <a:schemeClr val="tx1"/>
                </a:solidFill>
              </a:rPr>
              <a:t>maximization</a:t>
            </a:r>
            <a:endParaRPr lang="cs-CZ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 smtClean="0">
                <a:solidFill>
                  <a:schemeClr val="tx1"/>
                </a:solidFill>
              </a:rPr>
              <a:t>Blind </a:t>
            </a:r>
            <a:r>
              <a:rPr lang="cs-CZ" dirty="0" err="1" smtClean="0">
                <a:solidFill>
                  <a:schemeClr val="tx1"/>
                </a:solidFill>
              </a:rPr>
              <a:t>search</a:t>
            </a:r>
            <a:r>
              <a:rPr lang="cs-CZ" dirty="0" smtClean="0">
                <a:solidFill>
                  <a:schemeClr val="tx1"/>
                </a:solidFill>
              </a:rPr>
              <a:t> </a:t>
            </a:r>
            <a:r>
              <a:rPr lang="cs-CZ" dirty="0" err="1" smtClean="0">
                <a:solidFill>
                  <a:schemeClr val="tx1"/>
                </a:solidFill>
              </a:rPr>
              <a:t>algorithm</a:t>
            </a:r>
            <a:endParaRPr lang="cs-CZ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3F6B53B-4E48-FF4E-806F-3FBF0195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B769B-EF35-6240-A2A8-465AEF330894}" type="datetime3">
              <a:rPr lang="cs-CZ" smtClean="0"/>
              <a:t>24/09/20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C191474-E23C-1F4F-9D03-F4B4B0F3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text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7C5F280-15E6-E44F-A1A3-E3B092C3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759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EF4B41-BB50-8241-8561-4876AA5C6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96" y="1054247"/>
            <a:ext cx="11798620" cy="1021977"/>
          </a:xfrm>
        </p:spPr>
        <p:txBody>
          <a:bodyPr>
            <a:normAutofit/>
          </a:bodyPr>
          <a:lstStyle/>
          <a:p>
            <a:r>
              <a:rPr lang="en-GB" sz="4400" dirty="0" smtClean="0">
                <a:solidFill>
                  <a:srgbClr val="00A499"/>
                </a:solidFill>
              </a:rPr>
              <a:t>Optimization problems and objective function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E8D458C-E8D2-6548-A2AB-3A6B2DCCB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94" y="2231570"/>
            <a:ext cx="11798619" cy="3971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Optimization problem </a:t>
            </a:r>
          </a:p>
          <a:p>
            <a:pPr lvl="1"/>
            <a:r>
              <a:rPr lang="en-GB" sz="2000" dirty="0" smtClean="0"/>
              <a:t>problem, where we are trying to find out the best solution from all feasible solutions</a:t>
            </a:r>
          </a:p>
          <a:p>
            <a:pPr lvl="1"/>
            <a:endParaRPr lang="en-GB" sz="2000" dirty="0" smtClean="0"/>
          </a:p>
          <a:p>
            <a:pPr lvl="1"/>
            <a:r>
              <a:rPr lang="en-GB" sz="2000" dirty="0" smtClean="0"/>
              <a:t>Standard form of the optimization problem:</a:t>
            </a:r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  <a:p>
            <a:pPr lvl="1"/>
            <a:r>
              <a:rPr lang="en-GB" sz="2000" dirty="0" smtClean="0"/>
              <a:t>In our exercises, we will solve unconstrained optimization problems</a:t>
            </a:r>
          </a:p>
          <a:p>
            <a:pPr marL="457200" lvl="1" indent="0">
              <a:buNone/>
            </a:pPr>
            <a:endParaRPr lang="en-GB" sz="2000" dirty="0" smtClean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E9E0A9F-6A06-914F-8AA0-3014FE5C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A0F4-BF1A-6943-90A1-C642162085CA}" type="datetime3">
              <a:rPr lang="cs-CZ" smtClean="0"/>
              <a:t>24/09/20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754BDB5-6540-C34B-8087-39B427E4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text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574110D-4796-BA41-9260-93FD77ED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3</a:t>
            </a:fld>
            <a:endParaRPr lang="cs-CZ"/>
          </a:p>
        </p:txBody>
      </p:sp>
      <p:grpSp>
        <p:nvGrpSpPr>
          <p:cNvPr id="9" name="Skupina 8"/>
          <p:cNvGrpSpPr/>
          <p:nvPr/>
        </p:nvGrpSpPr>
        <p:grpSpPr>
          <a:xfrm>
            <a:off x="3708697" y="3862726"/>
            <a:ext cx="3583643" cy="1508760"/>
            <a:chOff x="203497" y="3962400"/>
            <a:chExt cx="3583643" cy="1508760"/>
          </a:xfrm>
        </p:grpSpPr>
        <p:sp>
          <p:nvSpPr>
            <p:cNvPr id="7" name="Obdélník 6"/>
            <p:cNvSpPr/>
            <p:nvPr/>
          </p:nvSpPr>
          <p:spPr>
            <a:xfrm>
              <a:off x="563880" y="3962400"/>
              <a:ext cx="3223260" cy="1508760"/>
            </a:xfrm>
            <a:prstGeom prst="rect">
              <a:avLst/>
            </a:prstGeom>
            <a:noFill/>
            <a:ln w="38100">
              <a:solidFill>
                <a:srgbClr val="00A4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ovéPole 7"/>
                <p:cNvSpPr txBox="1"/>
                <p:nvPr/>
              </p:nvSpPr>
              <p:spPr>
                <a:xfrm>
                  <a:off x="203497" y="4023360"/>
                  <a:ext cx="3583643" cy="13481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/>
                  <a:r>
                    <a:rPr lang="cs-CZ" sz="2000" dirty="0"/>
                    <a:t>Minimize </a:t>
                  </a:r>
                  <a14:m>
                    <m:oMath xmlns:m="http://schemas.openxmlformats.org/officeDocument/2006/math">
                      <m:r>
                        <a:rPr lang="cs-CZ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  <a:p>
                  <a:pPr lvl="1"/>
                  <a:r>
                    <a:rPr lang="en-US" sz="2000" dirty="0"/>
                    <a:t>Subject to:	</a:t>
                  </a:r>
                </a:p>
                <a:p>
                  <a:pPr lvl="1"/>
                  <a:r>
                    <a:rPr lang="en-US" sz="2000" dirty="0"/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≤0,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…,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en-US" sz="2000" dirty="0">
                    <a:ea typeface="Cambria Math" panose="02040503050406030204" pitchFamily="18" charset="0"/>
                  </a:endParaRPr>
                </a:p>
                <a:p>
                  <a:pPr lvl="1"/>
                  <a:r>
                    <a:rPr lang="en-US" sz="2000" dirty="0"/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cs-CZ" sz="2000" dirty="0"/>
                </a:p>
              </p:txBody>
            </p:sp>
          </mc:Choice>
          <mc:Fallback xmlns="">
            <p:sp>
              <p:nvSpPr>
                <p:cNvPr id="8" name="TextovéPole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497" y="4023360"/>
                  <a:ext cx="3583643" cy="1348126"/>
                </a:xfrm>
                <a:prstGeom prst="rect">
                  <a:avLst/>
                </a:prstGeom>
                <a:blipFill>
                  <a:blip r:embed="rId3"/>
                  <a:stretch>
                    <a:fillRect t="-2715" b="-2262"/>
                  </a:stretch>
                </a:blipFill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Přímá spojnice se šipkou 10"/>
          <p:cNvCxnSpPr/>
          <p:nvPr/>
        </p:nvCxnSpPr>
        <p:spPr>
          <a:xfrm flipH="1">
            <a:off x="5806440" y="4122420"/>
            <a:ext cx="2514600" cy="0"/>
          </a:xfrm>
          <a:prstGeom prst="straightConnector1">
            <a:avLst/>
          </a:prstGeom>
          <a:ln>
            <a:solidFill>
              <a:srgbClr val="00A4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12"/>
          <p:cNvSpPr txBox="1"/>
          <p:nvPr/>
        </p:nvSpPr>
        <p:spPr>
          <a:xfrm>
            <a:off x="8359140" y="3937754"/>
            <a:ext cx="212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A499"/>
                </a:solidFill>
              </a:rPr>
              <a:t>Objective function</a:t>
            </a:r>
            <a:endParaRPr lang="cs-CZ" dirty="0">
              <a:solidFill>
                <a:srgbClr val="00A499"/>
              </a:solidFill>
            </a:endParaRPr>
          </a:p>
        </p:txBody>
      </p:sp>
      <p:sp>
        <p:nvSpPr>
          <p:cNvPr id="16" name="TextovéPole 15"/>
          <p:cNvSpPr txBox="1"/>
          <p:nvPr/>
        </p:nvSpPr>
        <p:spPr>
          <a:xfrm>
            <a:off x="8359140" y="4569747"/>
            <a:ext cx="260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A499"/>
                </a:solidFill>
              </a:rPr>
              <a:t>Inequality constraints</a:t>
            </a:r>
            <a:endParaRPr lang="cs-CZ" dirty="0">
              <a:solidFill>
                <a:srgbClr val="00A499"/>
              </a:solidFill>
            </a:endParaRPr>
          </a:p>
        </p:txBody>
      </p:sp>
      <p:cxnSp>
        <p:nvCxnSpPr>
          <p:cNvPr id="18" name="Přímá spojnice se šipkou 17"/>
          <p:cNvCxnSpPr/>
          <p:nvPr/>
        </p:nvCxnSpPr>
        <p:spPr>
          <a:xfrm flipH="1">
            <a:off x="7063740" y="4747260"/>
            <a:ext cx="1295400" cy="0"/>
          </a:xfrm>
          <a:prstGeom prst="straightConnector1">
            <a:avLst/>
          </a:prstGeom>
          <a:ln>
            <a:solidFill>
              <a:srgbClr val="00A4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/>
          <p:cNvSpPr txBox="1"/>
          <p:nvPr/>
        </p:nvSpPr>
        <p:spPr>
          <a:xfrm>
            <a:off x="8359140" y="4893050"/>
            <a:ext cx="265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A499"/>
                </a:solidFill>
              </a:rPr>
              <a:t>Equality constraints</a:t>
            </a:r>
            <a:endParaRPr lang="cs-CZ" dirty="0">
              <a:solidFill>
                <a:srgbClr val="00A499"/>
              </a:solidFill>
            </a:endParaRPr>
          </a:p>
        </p:txBody>
      </p:sp>
      <p:cxnSp>
        <p:nvCxnSpPr>
          <p:cNvPr id="21" name="Přímá spojnice se šipkou 20"/>
          <p:cNvCxnSpPr/>
          <p:nvPr/>
        </p:nvCxnSpPr>
        <p:spPr>
          <a:xfrm flipH="1">
            <a:off x="7124700" y="5070096"/>
            <a:ext cx="1234440" cy="0"/>
          </a:xfrm>
          <a:prstGeom prst="straightConnector1">
            <a:avLst/>
          </a:prstGeom>
          <a:ln>
            <a:solidFill>
              <a:srgbClr val="00A4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18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EF4B41-BB50-8241-8561-4876AA5C6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96" y="1054247"/>
            <a:ext cx="11798620" cy="1021977"/>
          </a:xfrm>
        </p:spPr>
        <p:txBody>
          <a:bodyPr>
            <a:normAutofit/>
          </a:bodyPr>
          <a:lstStyle/>
          <a:p>
            <a:r>
              <a:rPr lang="en-GB" sz="4400" dirty="0" smtClean="0">
                <a:solidFill>
                  <a:srgbClr val="00A499"/>
                </a:solidFill>
              </a:rPr>
              <a:t>Optimization problems and objective function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E8D458C-E8D2-6548-A2AB-3A6B2DCCB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94" y="2231570"/>
            <a:ext cx="11798619" cy="3971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Optimization problem </a:t>
            </a:r>
          </a:p>
          <a:p>
            <a:r>
              <a:rPr lang="en-US" sz="2000" dirty="0" smtClean="0"/>
              <a:t>In our exercises, we will work with test functions representing the optimization problems</a:t>
            </a:r>
            <a:endParaRPr lang="cs-CZ" sz="1800" dirty="0" smtClean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E9E0A9F-6A06-914F-8AA0-3014FE5C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A0F4-BF1A-6943-90A1-C642162085CA}" type="datetime3">
              <a:rPr lang="cs-CZ" smtClean="0"/>
              <a:t>24/09/20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754BDB5-6540-C34B-8087-39B427E4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text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574110D-4796-BA41-9260-93FD77ED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4</a:t>
            </a:fld>
            <a:endParaRPr lang="cs-CZ"/>
          </a:p>
        </p:txBody>
      </p:sp>
      <p:pic>
        <p:nvPicPr>
          <p:cNvPr id="10" name="Obráze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6" y="3543300"/>
            <a:ext cx="3189795" cy="2392346"/>
          </a:xfrm>
          <a:prstGeom prst="rect">
            <a:avLst/>
          </a:prstGeom>
        </p:spPr>
      </p:pic>
      <p:pic>
        <p:nvPicPr>
          <p:cNvPr id="12" name="Obráze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991" y="3543300"/>
            <a:ext cx="3197415" cy="2398061"/>
          </a:xfrm>
          <a:prstGeom prst="rect">
            <a:avLst/>
          </a:prstGeom>
        </p:spPr>
      </p:pic>
      <p:pic>
        <p:nvPicPr>
          <p:cNvPr id="14" name="Obrázek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347" y="3667434"/>
            <a:ext cx="2858771" cy="2144078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93" y="3733800"/>
            <a:ext cx="2681795" cy="201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EF4B41-BB50-8241-8561-4876AA5C6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96" y="1054247"/>
            <a:ext cx="11798620" cy="1021977"/>
          </a:xfrm>
        </p:spPr>
        <p:txBody>
          <a:bodyPr>
            <a:normAutofit/>
          </a:bodyPr>
          <a:lstStyle/>
          <a:p>
            <a:r>
              <a:rPr lang="en-GB" sz="4400" dirty="0" smtClean="0">
                <a:solidFill>
                  <a:srgbClr val="00A499"/>
                </a:solidFill>
              </a:rPr>
              <a:t>Optimization problems and objective function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E8D458C-E8D2-6548-A2AB-3A6B2DCCB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94" y="2231570"/>
            <a:ext cx="11798619" cy="3971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Global vs. local extreme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E9E0A9F-6A06-914F-8AA0-3014FE5C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A0F4-BF1A-6943-90A1-C642162085CA}" type="datetime3">
              <a:rPr lang="cs-CZ" smtClean="0"/>
              <a:t>24/09/20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754BDB5-6540-C34B-8087-39B427E4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text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574110D-4796-BA41-9260-93FD77ED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5</a:t>
            </a:fld>
            <a:endParaRPr lang="cs-CZ"/>
          </a:p>
        </p:txBody>
      </p:sp>
      <p:pic>
        <p:nvPicPr>
          <p:cNvPr id="10" name="Obráze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54" y="2229316"/>
            <a:ext cx="5036086" cy="3777065"/>
          </a:xfrm>
          <a:prstGeom prst="rect">
            <a:avLst/>
          </a:prstGeom>
        </p:spPr>
      </p:pic>
      <p:sp>
        <p:nvSpPr>
          <p:cNvPr id="7" name="TextovéPole 6"/>
          <p:cNvSpPr txBox="1"/>
          <p:nvPr/>
        </p:nvSpPr>
        <p:spPr>
          <a:xfrm>
            <a:off x="8696642" y="4448294"/>
            <a:ext cx="166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A499"/>
                </a:solidFill>
              </a:rPr>
              <a:t>Global extreme</a:t>
            </a:r>
            <a:endParaRPr lang="cs-CZ" dirty="0">
              <a:solidFill>
                <a:srgbClr val="00A499"/>
              </a:solidFill>
            </a:endParaRPr>
          </a:p>
        </p:txBody>
      </p:sp>
      <p:cxnSp>
        <p:nvCxnSpPr>
          <p:cNvPr id="9" name="Přímá spojnice se šipkou 8"/>
          <p:cNvCxnSpPr/>
          <p:nvPr/>
        </p:nvCxnSpPr>
        <p:spPr>
          <a:xfrm flipH="1">
            <a:off x="5910183" y="4610100"/>
            <a:ext cx="2559050" cy="22860"/>
          </a:xfrm>
          <a:prstGeom prst="straightConnector1">
            <a:avLst/>
          </a:prstGeom>
          <a:ln>
            <a:solidFill>
              <a:srgbClr val="00A4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ovéPole 15"/>
          <p:cNvSpPr txBox="1"/>
          <p:nvPr/>
        </p:nvSpPr>
        <p:spPr>
          <a:xfrm>
            <a:off x="8617426" y="3440326"/>
            <a:ext cx="166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A499"/>
                </a:solidFill>
              </a:rPr>
              <a:t>Local extreme</a:t>
            </a:r>
            <a:endParaRPr lang="cs-CZ" dirty="0">
              <a:solidFill>
                <a:srgbClr val="00A499"/>
              </a:solidFill>
            </a:endParaRPr>
          </a:p>
        </p:txBody>
      </p:sp>
      <p:cxnSp>
        <p:nvCxnSpPr>
          <p:cNvPr id="17" name="Přímá spojnice se šipkou 16"/>
          <p:cNvCxnSpPr/>
          <p:nvPr/>
        </p:nvCxnSpPr>
        <p:spPr>
          <a:xfrm flipH="1">
            <a:off x="7635240" y="3614914"/>
            <a:ext cx="937260" cy="15787"/>
          </a:xfrm>
          <a:prstGeom prst="straightConnector1">
            <a:avLst/>
          </a:prstGeom>
          <a:ln>
            <a:solidFill>
              <a:srgbClr val="00A4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/>
          <p:cNvSpPr txBox="1"/>
          <p:nvPr/>
        </p:nvSpPr>
        <p:spPr>
          <a:xfrm>
            <a:off x="3131516" y="5956367"/>
            <a:ext cx="593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 always want to find out the global extreme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8356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EF4B41-BB50-8241-8561-4876AA5C6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96" y="1054247"/>
            <a:ext cx="11798620" cy="1021977"/>
          </a:xfrm>
        </p:spPr>
        <p:txBody>
          <a:bodyPr>
            <a:normAutofit/>
          </a:bodyPr>
          <a:lstStyle/>
          <a:p>
            <a:r>
              <a:rPr lang="en-GB" sz="4400" dirty="0" smtClean="0">
                <a:solidFill>
                  <a:srgbClr val="00A499"/>
                </a:solidFill>
              </a:rPr>
              <a:t>Optimization problems and objective function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E8D458C-E8D2-6548-A2AB-3A6B2DCCB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94" y="2231570"/>
            <a:ext cx="11798619" cy="3971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Unimodal vs. multimodal function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E9E0A9F-6A06-914F-8AA0-3014FE5C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A0F4-BF1A-6943-90A1-C642162085CA}" type="datetime3">
              <a:rPr lang="cs-CZ" smtClean="0"/>
              <a:t>24/09/20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754BDB5-6540-C34B-8087-39B427E4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text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574110D-4796-BA41-9260-93FD77ED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6</a:t>
            </a:fld>
            <a:endParaRPr lang="cs-CZ"/>
          </a:p>
        </p:txBody>
      </p:sp>
      <p:pic>
        <p:nvPicPr>
          <p:cNvPr id="10" name="Obráze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205" y="2926078"/>
            <a:ext cx="4369569" cy="3277177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75" y="3093544"/>
            <a:ext cx="3922991" cy="2942243"/>
          </a:xfrm>
          <a:prstGeom prst="rect">
            <a:avLst/>
          </a:prstGeom>
        </p:spPr>
      </p:pic>
      <p:sp>
        <p:nvSpPr>
          <p:cNvPr id="11" name="TextovéPole 10"/>
          <p:cNvSpPr txBox="1"/>
          <p:nvPr/>
        </p:nvSpPr>
        <p:spPr>
          <a:xfrm>
            <a:off x="1710670" y="598701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Unimodal function</a:t>
            </a:r>
            <a:endParaRPr lang="cs-CZ" dirty="0"/>
          </a:p>
        </p:txBody>
      </p:sp>
      <p:sp>
        <p:nvSpPr>
          <p:cNvPr id="15" name="TextovéPole 14"/>
          <p:cNvSpPr txBox="1"/>
          <p:nvPr/>
        </p:nvSpPr>
        <p:spPr>
          <a:xfrm>
            <a:off x="7395581" y="5987015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Multimodal function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9062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EF4B41-BB50-8241-8561-4876AA5C6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96" y="1054247"/>
            <a:ext cx="11798620" cy="1021977"/>
          </a:xfrm>
        </p:spPr>
        <p:txBody>
          <a:bodyPr>
            <a:normAutofit/>
          </a:bodyPr>
          <a:lstStyle/>
          <a:p>
            <a:r>
              <a:rPr lang="en-GB" sz="4400" dirty="0" smtClean="0">
                <a:solidFill>
                  <a:srgbClr val="00A499"/>
                </a:solidFill>
              </a:rPr>
              <a:t>Optimization problems and solutions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E8D458C-E8D2-6548-A2AB-3A6B2DCCB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94" y="2231570"/>
            <a:ext cx="11798619" cy="3971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Optimal and suboptimal solution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E9E0A9F-6A06-914F-8AA0-3014FE5C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A0F4-BF1A-6943-90A1-C642162085CA}" type="datetime3">
              <a:rPr lang="cs-CZ" smtClean="0"/>
              <a:t>24/09/20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754BDB5-6540-C34B-8087-39B427E4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text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574110D-4796-BA41-9260-93FD77ED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7</a:t>
            </a:fld>
            <a:endParaRPr lang="cs-CZ"/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010" y="2638170"/>
            <a:ext cx="4880313" cy="3660234"/>
          </a:xfrm>
          <a:prstGeom prst="rect">
            <a:avLst/>
          </a:prstGeom>
        </p:spPr>
      </p:pic>
      <p:sp>
        <p:nvSpPr>
          <p:cNvPr id="7" name="Ovál 6"/>
          <p:cNvSpPr/>
          <p:nvPr/>
        </p:nvSpPr>
        <p:spPr>
          <a:xfrm>
            <a:off x="6513396" y="3836670"/>
            <a:ext cx="64770" cy="685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Ovál 11"/>
          <p:cNvSpPr/>
          <p:nvPr/>
        </p:nvSpPr>
        <p:spPr>
          <a:xfrm>
            <a:off x="7238048" y="4433997"/>
            <a:ext cx="64770" cy="685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vál 12"/>
          <p:cNvSpPr/>
          <p:nvPr/>
        </p:nvSpPr>
        <p:spPr>
          <a:xfrm>
            <a:off x="6631953" y="5243989"/>
            <a:ext cx="64770" cy="6858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4" name="Přímá spojnice se šipkou 13"/>
          <p:cNvCxnSpPr/>
          <p:nvPr/>
        </p:nvCxnSpPr>
        <p:spPr>
          <a:xfrm flipH="1" flipV="1">
            <a:off x="6692133" y="5305739"/>
            <a:ext cx="1636527" cy="539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ovéPole 20"/>
          <p:cNvSpPr txBox="1"/>
          <p:nvPr/>
        </p:nvSpPr>
        <p:spPr>
          <a:xfrm>
            <a:off x="8328660" y="567586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Optimal solution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>
            <a:off x="9018323" y="3399719"/>
            <a:ext cx="230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Suboptimal solutions</a:t>
            </a:r>
            <a:endParaRPr lang="cs-CZ" dirty="0"/>
          </a:p>
        </p:txBody>
      </p:sp>
      <p:cxnSp>
        <p:nvCxnSpPr>
          <p:cNvPr id="25" name="Přímá spojnice se šipkou 24"/>
          <p:cNvCxnSpPr/>
          <p:nvPr/>
        </p:nvCxnSpPr>
        <p:spPr>
          <a:xfrm flipH="1">
            <a:off x="6578166" y="3584385"/>
            <a:ext cx="2440157" cy="286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nice se šipkou 26"/>
          <p:cNvCxnSpPr>
            <a:stCxn id="23" idx="1"/>
          </p:cNvCxnSpPr>
          <p:nvPr/>
        </p:nvCxnSpPr>
        <p:spPr>
          <a:xfrm flipH="1">
            <a:off x="7302818" y="3584385"/>
            <a:ext cx="1715505" cy="874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/>
          <p:cNvSpPr txBox="1"/>
          <p:nvPr/>
        </p:nvSpPr>
        <p:spPr>
          <a:xfrm>
            <a:off x="320040" y="2811780"/>
            <a:ext cx="40462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solution in the </a:t>
            </a:r>
            <a:r>
              <a:rPr lang="en-US" dirty="0" smtClean="0">
                <a:solidFill>
                  <a:srgbClr val="00A499"/>
                </a:solidFill>
              </a:rPr>
              <a:t>predefined space of solutions</a:t>
            </a:r>
            <a:r>
              <a:rPr lang="en-US" dirty="0" smtClean="0"/>
              <a:t> is solution of 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Ideally, the best solution equals to the global extreme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With higher dimension of the problem, it is harder to find out the global optimum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Evaluation of the objective function is the most expensive operation</a:t>
            </a:r>
            <a:endParaRPr lang="cs-CZ" dirty="0"/>
          </a:p>
        </p:txBody>
      </p:sp>
      <p:sp>
        <p:nvSpPr>
          <p:cNvPr id="29" name="Obdélník 28"/>
          <p:cNvSpPr/>
          <p:nvPr/>
        </p:nvSpPr>
        <p:spPr>
          <a:xfrm>
            <a:off x="666524" y="5465661"/>
            <a:ext cx="3615916" cy="762439"/>
          </a:xfrm>
          <a:prstGeom prst="rect">
            <a:avLst/>
          </a:prstGeom>
          <a:noFill/>
          <a:ln w="28575">
            <a:solidFill>
              <a:srgbClr val="00A4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987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EF4B41-BB50-8241-8561-4876AA5C6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96" y="1054247"/>
            <a:ext cx="11798620" cy="1021977"/>
          </a:xfrm>
        </p:spPr>
        <p:txBody>
          <a:bodyPr>
            <a:normAutofit/>
          </a:bodyPr>
          <a:lstStyle/>
          <a:p>
            <a:r>
              <a:rPr lang="en-GB" sz="4400" dirty="0" smtClean="0">
                <a:solidFill>
                  <a:srgbClr val="00A499"/>
                </a:solidFill>
              </a:rPr>
              <a:t>Optimization problems and solutions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E8D458C-E8D2-6548-A2AB-3A6B2DCCB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94" y="2231570"/>
            <a:ext cx="11798619" cy="3971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Solution representation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E9E0A9F-6A06-914F-8AA0-3014FE5C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A0F4-BF1A-6943-90A1-C642162085CA}" type="datetime3">
              <a:rPr lang="cs-CZ" smtClean="0"/>
              <a:t>24/09/20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754BDB5-6540-C34B-8087-39B427E4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text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574110D-4796-BA41-9260-93FD77ED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8</a:t>
            </a:fld>
            <a:endParaRPr lang="cs-C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ovéPole 27"/>
              <p:cNvSpPr txBox="1"/>
              <p:nvPr/>
            </p:nvSpPr>
            <p:spPr>
              <a:xfrm>
                <a:off x="320039" y="2811780"/>
                <a:ext cx="11032173" cy="3623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Consider the following objective 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b="0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Dimension of problem equals to dimension of a solution, usually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parameter of the solution,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 each parameter has its </a:t>
                </a:r>
                <a:r>
                  <a:rPr lang="en-US" b="1" dirty="0" smtClean="0"/>
                  <a:t>lower</a:t>
                </a:r>
                <a:r>
                  <a:rPr lang="en-US" dirty="0" smtClean="0"/>
                  <a:t> and </a:t>
                </a:r>
                <a:r>
                  <a:rPr lang="en-US" b="1" dirty="0" smtClean="0"/>
                  <a:t>upper bound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A499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A499"/>
                    </a:solidFill>
                  </a:rPr>
                  <a:t>We always search for a global optimum in the predefined space of possible solutions!</a:t>
                </a:r>
                <a:endParaRPr lang="cs-CZ" dirty="0"/>
              </a:p>
            </p:txBody>
          </p:sp>
        </mc:Choice>
        <mc:Fallback xmlns="">
          <p:sp>
            <p:nvSpPr>
              <p:cNvPr id="28" name="TextovéPol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9" y="2811780"/>
                <a:ext cx="11032173" cy="3623813"/>
              </a:xfrm>
              <a:prstGeom prst="rect">
                <a:avLst/>
              </a:prstGeom>
              <a:blipFill>
                <a:blip r:embed="rId3"/>
                <a:stretch>
                  <a:fillRect l="-331" t="-840" b="-168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ovéPole 10"/>
          <p:cNvSpPr txBox="1"/>
          <p:nvPr/>
        </p:nvSpPr>
        <p:spPr>
          <a:xfrm>
            <a:off x="2369820" y="425385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objective function</a:t>
            </a:r>
            <a:endParaRPr lang="cs-CZ" dirty="0"/>
          </a:p>
        </p:txBody>
      </p:sp>
      <p:cxnSp>
        <p:nvCxnSpPr>
          <p:cNvPr id="16" name="Přímá spojnice se šipkou 15"/>
          <p:cNvCxnSpPr/>
          <p:nvPr/>
        </p:nvCxnSpPr>
        <p:spPr>
          <a:xfrm flipV="1">
            <a:off x="4358640" y="3855720"/>
            <a:ext cx="510540" cy="54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/>
          <p:cNvSpPr txBox="1"/>
          <p:nvPr/>
        </p:nvSpPr>
        <p:spPr>
          <a:xfrm>
            <a:off x="5693409" y="4404267"/>
            <a:ext cx="10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solution </a:t>
            </a:r>
            <a:endParaRPr lang="cs-CZ" dirty="0"/>
          </a:p>
        </p:txBody>
      </p:sp>
      <p:cxnSp>
        <p:nvCxnSpPr>
          <p:cNvPr id="22" name="Přímá spojnice se šipkou 21"/>
          <p:cNvCxnSpPr>
            <a:stCxn id="19" idx="1"/>
          </p:cNvCxnSpPr>
          <p:nvPr/>
        </p:nvCxnSpPr>
        <p:spPr>
          <a:xfrm flipH="1" flipV="1">
            <a:off x="5349240" y="3855722"/>
            <a:ext cx="344169" cy="73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/>
          <p:cNvSpPr txBox="1"/>
          <p:nvPr/>
        </p:nvSpPr>
        <p:spPr>
          <a:xfrm>
            <a:off x="7421880" y="280843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 of solution</a:t>
            </a:r>
            <a:endParaRPr lang="cs-CZ" dirty="0"/>
          </a:p>
        </p:txBody>
      </p:sp>
      <p:cxnSp>
        <p:nvCxnSpPr>
          <p:cNvPr id="31" name="Přímá spojnice se šipkou 30"/>
          <p:cNvCxnSpPr>
            <a:stCxn id="26" idx="1"/>
          </p:cNvCxnSpPr>
          <p:nvPr/>
        </p:nvCxnSpPr>
        <p:spPr>
          <a:xfrm flipH="1">
            <a:off x="6499860" y="2993096"/>
            <a:ext cx="922020" cy="53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ovéPole 32"/>
          <p:cNvSpPr txBox="1"/>
          <p:nvPr/>
        </p:nvSpPr>
        <p:spPr>
          <a:xfrm>
            <a:off x="6960870" y="2227811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dimension of problem</a:t>
            </a:r>
            <a:endParaRPr lang="cs-CZ" dirty="0"/>
          </a:p>
        </p:txBody>
      </p:sp>
      <p:cxnSp>
        <p:nvCxnSpPr>
          <p:cNvPr id="35" name="Přímá spojnice se šipkou 34"/>
          <p:cNvCxnSpPr/>
          <p:nvPr/>
        </p:nvCxnSpPr>
        <p:spPr>
          <a:xfrm flipH="1">
            <a:off x="6203949" y="2653084"/>
            <a:ext cx="756921" cy="52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73605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50 FEI EN version" id="{3D62ECB5-0DD6-FA40-806F-878B68FCDE5D}" vid="{B9B6A61E-0F9B-2E40-B772-69F0F0447E4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50 FEI EN version" id="{3D62ECB5-0DD6-FA40-806F-878B68FCDE5D}" vid="{67DD9339-61A0-9242-BAD7-819822963DFB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Games and AI</Template>
  <TotalTime>274</TotalTime>
  <Words>1065</Words>
  <Application>Microsoft Office PowerPoint</Application>
  <PresentationFormat>Širokoúhlá obrazovka</PresentationFormat>
  <Paragraphs>242</Paragraphs>
  <Slides>18</Slides>
  <Notes>18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Motiv Office</vt:lpstr>
      <vt:lpstr>Custom Design</vt:lpstr>
      <vt:lpstr>Prezentace aplikace PowerPoint</vt:lpstr>
      <vt:lpstr>Biologically inspired algorithms Exercise 1</vt:lpstr>
      <vt:lpstr>Content</vt:lpstr>
      <vt:lpstr>Optimization problems and objective function</vt:lpstr>
      <vt:lpstr>Optimization problems and objective function</vt:lpstr>
      <vt:lpstr>Optimization problems and objective function</vt:lpstr>
      <vt:lpstr>Optimization problems and objective function</vt:lpstr>
      <vt:lpstr>Optimization problems and solutions</vt:lpstr>
      <vt:lpstr>Optimization problems and solutions</vt:lpstr>
      <vt:lpstr>Optimization problems and solutions</vt:lpstr>
      <vt:lpstr>Optimization problems and solutions</vt:lpstr>
      <vt:lpstr>Optimization problems and solutions</vt:lpstr>
      <vt:lpstr>Optimization problems and solutions</vt:lpstr>
      <vt:lpstr>Blind Search</vt:lpstr>
      <vt:lpstr>Blind Search - Algorithm</vt:lpstr>
      <vt:lpstr>Blind Search - Behavior</vt:lpstr>
      <vt:lpstr>Task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Uživatel systému Windows</dc:creator>
  <cp:lastModifiedBy>Uživatel systému Windows</cp:lastModifiedBy>
  <cp:revision>51</cp:revision>
  <dcterms:created xsi:type="dcterms:W3CDTF">2020-09-24T07:05:11Z</dcterms:created>
  <dcterms:modified xsi:type="dcterms:W3CDTF">2020-09-24T11:43:13Z</dcterms:modified>
</cp:coreProperties>
</file>