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8288000" cy="10287000"/>
  <p:notesSz cx="6858000" cy="9144000"/>
  <p:embeddedFontLst>
    <p:embeddedFont>
      <p:font typeface="League Spartan" panose="020B0604020202020204" charset="0"/>
      <p:regular r:id="rId16"/>
    </p:embeddedFont>
    <p:embeddedFont>
      <p:font typeface="Libre Baskerville" panose="02000000000000000000" pitchFamily="2" charset="0"/>
      <p:regular r:id="rId17"/>
    </p:embeddedFont>
    <p:embeddedFont>
      <p:font typeface="Open Sans" panose="020B0606030504020204" pitchFamily="34" charset="0"/>
      <p:regular r:id="rId18"/>
    </p:embeddedFont>
    <p:embeddedFont>
      <p:font typeface="Open Sans Bold" panose="020B0806030504020204" charset="0"/>
      <p:regular r:id="rId19"/>
    </p:embeddedFont>
    <p:embeddedFont>
      <p:font typeface="TT Rounds Condense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TextBox 3"/>
          <p:cNvSpPr txBox="1"/>
          <p:nvPr/>
        </p:nvSpPr>
        <p:spPr>
          <a:xfrm>
            <a:off x="2377440" y="3656655"/>
            <a:ext cx="13533120" cy="1968628"/>
          </a:xfrm>
          <a:prstGeom prst="rect">
            <a:avLst/>
          </a:prstGeom>
        </p:spPr>
        <p:txBody>
          <a:bodyPr lIns="0" tIns="0" rIns="0" bIns="0" rtlCol="0" anchor="t">
            <a:spAutoFit/>
          </a:bodyPr>
          <a:lstStyle/>
          <a:p>
            <a:pPr algn="ctr">
              <a:lnSpc>
                <a:spcPts val="3834"/>
              </a:lnSpc>
            </a:pPr>
            <a:r>
              <a:rPr lang="en-US" sz="3550" b="1" spc="33">
                <a:solidFill>
                  <a:srgbClr val="A82628"/>
                </a:solidFill>
                <a:latin typeface="TT Rounds Condensed Bold"/>
                <a:ea typeface="TT Rounds Condensed Bold"/>
                <a:cs typeface="TT Rounds Condensed Bold"/>
                <a:sym typeface="TT Rounds Condensed Bold"/>
              </a:rPr>
              <a:t>SISTEMA INTELIGENTE DE PREDICCIÓN TEMPRANA DE PURPURA REUMATOIDEA USANDO PROGRAMACIÓN PARALELA, IMÁGENES DE LA PIEL Y TÉCNICAS DEEP LEARNING COMO APOYO AL DIAGNÓSTICO POR PARTE DE LOS ESPECIALISTAS DE LA SALUD</a:t>
            </a:r>
          </a:p>
        </p:txBody>
      </p:sp>
      <p:sp>
        <p:nvSpPr>
          <p:cNvPr id="4" name="TextBox 4"/>
          <p:cNvSpPr txBox="1"/>
          <p:nvPr/>
        </p:nvSpPr>
        <p:spPr>
          <a:xfrm>
            <a:off x="2377440" y="6772589"/>
            <a:ext cx="13533120" cy="1464564"/>
          </a:xfrm>
          <a:prstGeom prst="rect">
            <a:avLst/>
          </a:prstGeom>
        </p:spPr>
        <p:txBody>
          <a:bodyPr lIns="0" tIns="0" rIns="0" bIns="0" rtlCol="0" anchor="t">
            <a:spAutoFit/>
          </a:bodyPr>
          <a:lstStyle/>
          <a:p>
            <a:pPr algn="ctr">
              <a:lnSpc>
                <a:spcPts val="3888"/>
              </a:lnSpc>
            </a:pPr>
            <a:r>
              <a:rPr lang="en-US" sz="3600" b="1" spc="32">
                <a:solidFill>
                  <a:srgbClr val="404040"/>
                </a:solidFill>
                <a:latin typeface="TT Rounds Condensed Bold"/>
                <a:ea typeface="TT Rounds Condensed Bold"/>
                <a:cs typeface="TT Rounds Condensed Bold"/>
                <a:sym typeface="TT Rounds Condensed Bold"/>
              </a:rPr>
              <a:t>Autores</a:t>
            </a:r>
          </a:p>
          <a:p>
            <a:pPr algn="ctr">
              <a:lnSpc>
                <a:spcPts val="3888"/>
              </a:lnSpc>
            </a:pPr>
            <a:r>
              <a:rPr lang="en-US" sz="3600" b="1" spc="32">
                <a:solidFill>
                  <a:srgbClr val="404040"/>
                </a:solidFill>
                <a:latin typeface="TT Rounds Condensed Bold"/>
                <a:ea typeface="TT Rounds Condensed Bold"/>
                <a:cs typeface="TT Rounds Condensed Bold"/>
                <a:sym typeface="TT Rounds Condensed Bold"/>
              </a:rPr>
              <a:t>JUAN CAMILO ARCINIEGAS </a:t>
            </a:r>
          </a:p>
          <a:p>
            <a:pPr algn="ctr">
              <a:lnSpc>
                <a:spcPts val="3888"/>
              </a:lnSpc>
            </a:pPr>
            <a:r>
              <a:rPr lang="en-US" sz="3600" b="1" spc="33">
                <a:solidFill>
                  <a:srgbClr val="404040"/>
                </a:solidFill>
                <a:latin typeface="TT Rounds Condensed Bold"/>
                <a:ea typeface="TT Rounds Condensed Bold"/>
                <a:cs typeface="TT Rounds Condensed Bold"/>
                <a:sym typeface="TT Rounds Condensed Bold"/>
              </a:rPr>
              <a:t>HERNAN JAIR PEÑARANDA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grpSp>
        <p:nvGrpSpPr>
          <p:cNvPr id="3" name="Group 3"/>
          <p:cNvGrpSpPr/>
          <p:nvPr/>
        </p:nvGrpSpPr>
        <p:grpSpPr>
          <a:xfrm>
            <a:off x="5497751" y="4808780"/>
            <a:ext cx="7292497" cy="4670940"/>
            <a:chOff x="0" y="0"/>
            <a:chExt cx="9723330" cy="6227920"/>
          </a:xfrm>
        </p:grpSpPr>
        <p:pic>
          <p:nvPicPr>
            <p:cNvPr id="4" name="Picture 4"/>
            <p:cNvPicPr>
              <a:picLocks noChangeAspect="1"/>
            </p:cNvPicPr>
            <p:nvPr/>
          </p:nvPicPr>
          <p:blipFill>
            <a:blip r:embed="rId3"/>
            <a:srcRect l="13408" r="13408"/>
            <a:stretch>
              <a:fillRect/>
            </a:stretch>
          </p:blipFill>
          <p:spPr>
            <a:xfrm>
              <a:off x="0" y="0"/>
              <a:ext cx="9723330" cy="6227920"/>
            </a:xfrm>
            <a:prstGeom prst="rect">
              <a:avLst/>
            </a:prstGeom>
          </p:spPr>
        </p:pic>
      </p:grpSp>
      <p:sp>
        <p:nvSpPr>
          <p:cNvPr id="5" name="TextBox 5"/>
          <p:cNvSpPr txBox="1"/>
          <p:nvPr/>
        </p:nvSpPr>
        <p:spPr>
          <a:xfrm>
            <a:off x="1028700" y="1610830"/>
            <a:ext cx="16230600" cy="2916555"/>
          </a:xfrm>
          <a:prstGeom prst="rect">
            <a:avLst/>
          </a:prstGeom>
        </p:spPr>
        <p:txBody>
          <a:bodyPr lIns="0" tIns="0" rIns="0" bIns="0" rtlCol="0" anchor="t">
            <a:spAutoFit/>
          </a:bodyPr>
          <a:lstStyle/>
          <a:p>
            <a:pPr algn="just">
              <a:lnSpc>
                <a:spcPts val="3300"/>
              </a:lnSpc>
            </a:pPr>
            <a:r>
              <a:rPr lang="en-US" sz="2200" u="sng">
                <a:solidFill>
                  <a:srgbClr val="000000"/>
                </a:solidFill>
                <a:latin typeface="Open Sans"/>
                <a:ea typeface="Open Sans"/>
                <a:cs typeface="Open Sans"/>
                <a:sym typeface="Open Sans"/>
              </a:rPr>
              <a:t>Para desarrollar un modelo de predicción temprana de púrpura reumatoidea basado en imágenes médicas de la piel y técnicas de deep learning, </a:t>
            </a:r>
            <a:r>
              <a:rPr lang="en-US" sz="2200">
                <a:solidFill>
                  <a:srgbClr val="000000"/>
                </a:solidFill>
                <a:latin typeface="Open Sans"/>
                <a:ea typeface="Open Sans"/>
                <a:cs typeface="Open Sans"/>
                <a:sym typeface="Open Sans"/>
              </a:rPr>
              <a:t>se comenzó con la creación de un esquema inicial de la interfaz en Figma, que sirvió como guía visual para estructurar la presentación y organización de las herramientas y resultados del modelo. Este esquema ayudó a definir los componentes clave de la interfaz, con un diseño enfocado en la claridad y facilidad de uso para el análisis y visualización de los datos. Posteriormente, se implementó la interfaz gráfica en Python, utilizando librerías especializadas como Seaborn para la visualización de datos, TensorFlow para el desarrollo y entrenamiento del modelo de deep learning, y Matplotlib para la creación de gráficos detallados y comparativos de los resultados</a:t>
            </a:r>
          </a:p>
        </p:txBody>
      </p:sp>
      <p:sp>
        <p:nvSpPr>
          <p:cNvPr id="6" name="TextBox 6"/>
          <p:cNvSpPr txBox="1"/>
          <p:nvPr/>
        </p:nvSpPr>
        <p:spPr>
          <a:xfrm>
            <a:off x="1028700" y="655282"/>
            <a:ext cx="11234477" cy="736473"/>
          </a:xfrm>
          <a:prstGeom prst="rect">
            <a:avLst/>
          </a:prstGeom>
        </p:spPr>
        <p:txBody>
          <a:bodyPr lIns="0" tIns="0" rIns="0" bIns="0" rtlCol="0" anchor="t">
            <a:spAutoFit/>
          </a:bodyPr>
          <a:lstStyle/>
          <a:p>
            <a:pPr algn="l">
              <a:lnSpc>
                <a:spcPts val="5615"/>
              </a:lnSpc>
            </a:pPr>
            <a:r>
              <a:rPr lang="en-US" sz="5199" b="1" spc="48">
                <a:solidFill>
                  <a:srgbClr val="C00000"/>
                </a:solidFill>
                <a:latin typeface="TT Rounds Condensed Bold"/>
                <a:ea typeface="TT Rounds Condensed Bold"/>
                <a:cs typeface="TT Rounds Condensed Bold"/>
                <a:sym typeface="TT Rounds Condensed Bold"/>
              </a:rPr>
              <a:t>Objetivos Específicos 2 y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Freeform 3"/>
          <p:cNvSpPr/>
          <p:nvPr/>
        </p:nvSpPr>
        <p:spPr>
          <a:xfrm>
            <a:off x="11183914" y="2464842"/>
            <a:ext cx="5456525" cy="5357316"/>
          </a:xfrm>
          <a:custGeom>
            <a:avLst/>
            <a:gdLst/>
            <a:ahLst/>
            <a:cxnLst/>
            <a:rect l="l" t="t" r="r" b="b"/>
            <a:pathLst>
              <a:path w="5456525" h="5357316">
                <a:moveTo>
                  <a:pt x="0" y="0"/>
                </a:moveTo>
                <a:lnTo>
                  <a:pt x="5456525" y="0"/>
                </a:lnTo>
                <a:lnTo>
                  <a:pt x="5456525" y="5357316"/>
                </a:lnTo>
                <a:lnTo>
                  <a:pt x="0" y="53573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4" name="TextBox 4"/>
          <p:cNvSpPr txBox="1"/>
          <p:nvPr/>
        </p:nvSpPr>
        <p:spPr>
          <a:xfrm>
            <a:off x="1028700" y="1710690"/>
            <a:ext cx="8554348" cy="6798945"/>
          </a:xfrm>
          <a:prstGeom prst="rect">
            <a:avLst/>
          </a:prstGeom>
        </p:spPr>
        <p:txBody>
          <a:bodyPr lIns="0" tIns="0" rIns="0" bIns="0" rtlCol="0" anchor="t">
            <a:spAutoFit/>
          </a:bodyPr>
          <a:lstStyle/>
          <a:p>
            <a:pPr algn="just">
              <a:lnSpc>
                <a:spcPts val="3600"/>
              </a:lnSpc>
            </a:pPr>
            <a:r>
              <a:rPr lang="en-US" sz="2400" u="sng">
                <a:solidFill>
                  <a:srgbClr val="000000"/>
                </a:solidFill>
                <a:latin typeface="Open Sans"/>
                <a:ea typeface="Open Sans"/>
                <a:cs typeface="Open Sans"/>
                <a:sym typeface="Open Sans"/>
              </a:rPr>
              <a:t> Para validar la eficacia y precisión del modelo propuesto en la detección temprana de la púrpura reumatoidea, comparándolo con métodos tradicionales de diagnóstico, </a:t>
            </a:r>
            <a:r>
              <a:rPr lang="en-US" sz="2400">
                <a:solidFill>
                  <a:srgbClr val="000000"/>
                </a:solidFill>
                <a:latin typeface="Open Sans"/>
                <a:ea typeface="Open Sans"/>
                <a:cs typeface="Open Sans"/>
                <a:sym typeface="Open Sans"/>
              </a:rPr>
              <a:t>se realizaron múltiples pruebas que incluyeron el entrenamiento intensivo del modelo, su almacenamiento para análisis posterior y su evaluación frente a los métodos convencionales de diagnóstico. Durante las pruebas, el modelo fue entrenado con un conjunto extenso de datos de imágenes médicas de la piel, aplicando técnicas de deep learning para optimizar la detección de patrones asociados con la púrpura reumatoidea. Una vez alcanzado un nivel satisfactorio de precisión, el modelo fue guardado y evaluado repetidamente para asegurar la consistencia de sus resultados. </a:t>
            </a:r>
          </a:p>
          <a:p>
            <a:pPr algn="just">
              <a:lnSpc>
                <a:spcPts val="3300"/>
              </a:lnSpc>
            </a:pPr>
            <a:endParaRPr lang="en-US" sz="2400">
              <a:solidFill>
                <a:srgbClr val="000000"/>
              </a:solidFill>
              <a:latin typeface="Open Sans"/>
              <a:ea typeface="Open Sans"/>
              <a:cs typeface="Open Sans"/>
              <a:sym typeface="Open Sans"/>
            </a:endParaRPr>
          </a:p>
        </p:txBody>
      </p:sp>
      <p:sp>
        <p:nvSpPr>
          <p:cNvPr id="5" name="TextBox 5"/>
          <p:cNvSpPr txBox="1"/>
          <p:nvPr/>
        </p:nvSpPr>
        <p:spPr>
          <a:xfrm>
            <a:off x="1028700" y="655282"/>
            <a:ext cx="11234477" cy="736473"/>
          </a:xfrm>
          <a:prstGeom prst="rect">
            <a:avLst/>
          </a:prstGeom>
        </p:spPr>
        <p:txBody>
          <a:bodyPr lIns="0" tIns="0" rIns="0" bIns="0" rtlCol="0" anchor="t">
            <a:spAutoFit/>
          </a:bodyPr>
          <a:lstStyle/>
          <a:p>
            <a:pPr algn="l">
              <a:lnSpc>
                <a:spcPts val="5615"/>
              </a:lnSpc>
            </a:pPr>
            <a:r>
              <a:rPr lang="en-US" sz="5199" b="1" spc="48">
                <a:solidFill>
                  <a:srgbClr val="C00000"/>
                </a:solidFill>
                <a:latin typeface="TT Rounds Condensed Bold"/>
                <a:ea typeface="TT Rounds Condensed Bold"/>
                <a:cs typeface="TT Rounds Condensed Bold"/>
                <a:sym typeface="TT Rounds Condensed Bold"/>
              </a:rPr>
              <a:t>Objetivos Específicos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D714E-9588-2875-421C-12ACE15EC1F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522BC5A-C26A-9675-A0E5-D2D03E22366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4" name="TextBox 4">
            <a:extLst>
              <a:ext uri="{FF2B5EF4-FFF2-40B4-BE49-F238E27FC236}">
                <a16:creationId xmlns:a16="http://schemas.microsoft.com/office/drawing/2014/main" id="{169C1A14-425D-A8C0-56C8-EDC82DA73724}"/>
              </a:ext>
            </a:extLst>
          </p:cNvPr>
          <p:cNvSpPr txBox="1"/>
          <p:nvPr/>
        </p:nvSpPr>
        <p:spPr>
          <a:xfrm>
            <a:off x="1028700" y="1710690"/>
            <a:ext cx="15049500" cy="7330725"/>
          </a:xfrm>
          <a:prstGeom prst="rect">
            <a:avLst/>
          </a:prstGeom>
        </p:spPr>
        <p:txBody>
          <a:bodyPr wrap="square" lIns="0" tIns="0" rIns="0" bIns="0" rtlCol="0" anchor="t">
            <a:spAutoFit/>
          </a:bodyPr>
          <a:lstStyle/>
          <a:p>
            <a:pPr marL="457200" indent="-457200" algn="just">
              <a:lnSpc>
                <a:spcPct val="200000"/>
              </a:lnSpc>
              <a:buFont typeface="Arial" panose="020B0604020202020204" pitchFamily="34" charset="0"/>
              <a:buChar char="•"/>
            </a:pPr>
            <a:r>
              <a:rPr lang="es-CO" sz="2800" dirty="0">
                <a:effectLst/>
                <a:latin typeface="Times New Roman" panose="02020603050405020304" pitchFamily="18" charset="0"/>
                <a:ea typeface="Times New Roman" panose="02020603050405020304" pitchFamily="18" charset="0"/>
                <a:cs typeface="Arial MT"/>
              </a:rPr>
              <a:t>La combinación de imágenes de la piel y técnicas de </a:t>
            </a:r>
            <a:r>
              <a:rPr lang="es-CO" sz="2800" dirty="0" err="1">
                <a:effectLst/>
                <a:latin typeface="Times New Roman" panose="02020603050405020304" pitchFamily="18" charset="0"/>
                <a:ea typeface="Times New Roman" panose="02020603050405020304" pitchFamily="18" charset="0"/>
                <a:cs typeface="Arial MT"/>
              </a:rPr>
              <a:t>deep</a:t>
            </a:r>
            <a:r>
              <a:rPr lang="es-CO" sz="2800" dirty="0">
                <a:effectLst/>
                <a:latin typeface="Times New Roman" panose="02020603050405020304" pitchFamily="18" charset="0"/>
                <a:ea typeface="Times New Roman" panose="02020603050405020304" pitchFamily="18" charset="0"/>
                <a:cs typeface="Arial MT"/>
              </a:rPr>
              <a:t> </a:t>
            </a:r>
            <a:r>
              <a:rPr lang="es-CO" sz="2800" dirty="0" err="1">
                <a:effectLst/>
                <a:latin typeface="Times New Roman" panose="02020603050405020304" pitchFamily="18" charset="0"/>
                <a:ea typeface="Times New Roman" panose="02020603050405020304" pitchFamily="18" charset="0"/>
                <a:cs typeface="Arial MT"/>
              </a:rPr>
              <a:t>learning</a:t>
            </a:r>
            <a:r>
              <a:rPr lang="es-CO" sz="2800" dirty="0">
                <a:effectLst/>
                <a:latin typeface="Times New Roman" panose="02020603050405020304" pitchFamily="18" charset="0"/>
                <a:ea typeface="Times New Roman" panose="02020603050405020304" pitchFamily="18" charset="0"/>
                <a:cs typeface="Arial MT"/>
              </a:rPr>
              <a:t> permite una mejora significativa en la precisión de la detección temprana de la púrpura reumatoidea, optimizando el análisis de patrones complejos en la piel y ofreciendo resultados en menor tiempo.</a:t>
            </a:r>
          </a:p>
          <a:p>
            <a:pPr marL="457200" indent="-457200" algn="just">
              <a:lnSpc>
                <a:spcPct val="200000"/>
              </a:lnSpc>
              <a:buFont typeface="Arial" panose="020B0604020202020204" pitchFamily="34" charset="0"/>
              <a:buChar char="•"/>
            </a:pPr>
            <a:endParaRPr lang="es-CO" sz="2800" dirty="0">
              <a:effectLst/>
              <a:latin typeface="Times New Roman" panose="02020603050405020304" pitchFamily="18" charset="0"/>
              <a:ea typeface="Times New Roman" panose="02020603050405020304" pitchFamily="18" charset="0"/>
              <a:cs typeface="Arial MT"/>
            </a:endParaRPr>
          </a:p>
          <a:p>
            <a:pPr marL="457200" indent="-457200" algn="just">
              <a:lnSpc>
                <a:spcPct val="200000"/>
              </a:lnSpc>
              <a:buFont typeface="Arial" panose="020B0604020202020204" pitchFamily="34" charset="0"/>
              <a:buChar char="•"/>
            </a:pPr>
            <a:r>
              <a:rPr lang="es-CO" sz="2800" dirty="0">
                <a:effectLst/>
                <a:latin typeface="Times New Roman" panose="02020603050405020304" pitchFamily="18" charset="0"/>
                <a:ea typeface="Times New Roman" panose="02020603050405020304" pitchFamily="18" charset="0"/>
                <a:cs typeface="Arial MT"/>
              </a:rPr>
              <a:t>La implementación de paralelismo en el procesamiento de imágenes mejora la eficiencia computacional, permitiendo manejar un gran volumen de datos en tiempo real sin afectar el rendimiento del sistema, lo cual es esencial para aplicaciones clínicas en escenarios de diagnóstico rápido.</a:t>
            </a:r>
            <a:endParaRPr lang="es-CO" sz="2800" dirty="0">
              <a:effectLst/>
              <a:latin typeface="Arial MT"/>
              <a:ea typeface="Arial MT"/>
              <a:cs typeface="Arial MT"/>
            </a:endParaRPr>
          </a:p>
          <a:p>
            <a:pPr algn="just">
              <a:lnSpc>
                <a:spcPts val="3300"/>
              </a:lnSpc>
            </a:pPr>
            <a:endParaRPr lang="en-US" sz="3600" dirty="0">
              <a:solidFill>
                <a:srgbClr val="000000"/>
              </a:solidFill>
              <a:latin typeface="Open Sans"/>
              <a:ea typeface="Open Sans"/>
              <a:cs typeface="Open Sans"/>
              <a:sym typeface="Open Sans"/>
            </a:endParaRPr>
          </a:p>
        </p:txBody>
      </p:sp>
      <p:sp>
        <p:nvSpPr>
          <p:cNvPr id="5" name="TextBox 5">
            <a:extLst>
              <a:ext uri="{FF2B5EF4-FFF2-40B4-BE49-F238E27FC236}">
                <a16:creationId xmlns:a16="http://schemas.microsoft.com/office/drawing/2014/main" id="{782E4F62-F591-154E-D966-1F1D2ADB837F}"/>
              </a:ext>
            </a:extLst>
          </p:cNvPr>
          <p:cNvSpPr txBox="1"/>
          <p:nvPr/>
        </p:nvSpPr>
        <p:spPr>
          <a:xfrm>
            <a:off x="1028700" y="655282"/>
            <a:ext cx="11234477" cy="736473"/>
          </a:xfrm>
          <a:prstGeom prst="rect">
            <a:avLst/>
          </a:prstGeom>
        </p:spPr>
        <p:txBody>
          <a:bodyPr lIns="0" tIns="0" rIns="0" bIns="0" rtlCol="0" anchor="t">
            <a:spAutoFit/>
          </a:bodyPr>
          <a:lstStyle/>
          <a:p>
            <a:pPr algn="l">
              <a:lnSpc>
                <a:spcPts val="5615"/>
              </a:lnSpc>
            </a:pPr>
            <a:r>
              <a:rPr lang="en-US" sz="5199" b="1" spc="48" dirty="0" err="1">
                <a:solidFill>
                  <a:srgbClr val="C00000"/>
                </a:solidFill>
                <a:latin typeface="TT Rounds Condensed Bold"/>
                <a:ea typeface="TT Rounds Condensed Bold"/>
                <a:cs typeface="TT Rounds Condensed Bold"/>
                <a:sym typeface="TT Rounds Condensed Bold"/>
              </a:rPr>
              <a:t>Conclusiones</a:t>
            </a:r>
            <a:endParaRPr lang="en-US" sz="5199" b="1" spc="48" dirty="0">
              <a:solidFill>
                <a:srgbClr val="C00000"/>
              </a:solidFill>
              <a:latin typeface="TT Rounds Condensed Bold"/>
              <a:ea typeface="TT Rounds Condensed Bold"/>
              <a:cs typeface="TT Rounds Condensed Bold"/>
              <a:sym typeface="TT Rounds Condensed Bold"/>
            </a:endParaRPr>
          </a:p>
        </p:txBody>
      </p:sp>
    </p:spTree>
    <p:extLst>
      <p:ext uri="{BB962C8B-B14F-4D97-AF65-F5344CB8AC3E}">
        <p14:creationId xmlns:p14="http://schemas.microsoft.com/office/powerpoint/2010/main" val="398076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7CD8-6BF4-6317-D6A1-A1619E5114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CEF286D-D0C2-5C2F-D7F8-E1A063CD0A6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4" name="TextBox 4">
            <a:extLst>
              <a:ext uri="{FF2B5EF4-FFF2-40B4-BE49-F238E27FC236}">
                <a16:creationId xmlns:a16="http://schemas.microsoft.com/office/drawing/2014/main" id="{F6D42A97-F7C4-48FF-6B7B-48E8B15BFEC9}"/>
              </a:ext>
            </a:extLst>
          </p:cNvPr>
          <p:cNvSpPr txBox="1"/>
          <p:nvPr/>
        </p:nvSpPr>
        <p:spPr>
          <a:xfrm>
            <a:off x="1028700" y="1710690"/>
            <a:ext cx="15049500" cy="6528582"/>
          </a:xfrm>
          <a:prstGeom prst="rect">
            <a:avLst/>
          </a:prstGeom>
        </p:spPr>
        <p:txBody>
          <a:bodyPr wrap="square" lIns="0" tIns="0" rIns="0" bIns="0" rtlCol="0" anchor="t">
            <a:spAutoFit/>
          </a:bodyPr>
          <a:lstStyle/>
          <a:p>
            <a:pPr marL="457200" indent="-457200" algn="just">
              <a:lnSpc>
                <a:spcPct val="200000"/>
              </a:lnSpc>
              <a:buFont typeface="Arial" panose="020B0604020202020204" pitchFamily="34" charset="0"/>
              <a:buChar char="•"/>
            </a:pPr>
            <a:r>
              <a:rPr lang="es-CO" sz="2800" dirty="0">
                <a:effectLst/>
                <a:latin typeface="Times New Roman" panose="02020603050405020304" pitchFamily="18" charset="0"/>
                <a:ea typeface="Times New Roman" panose="02020603050405020304" pitchFamily="18" charset="0"/>
                <a:cs typeface="Arial MT"/>
              </a:rPr>
              <a:t>El modelo de </a:t>
            </a:r>
            <a:r>
              <a:rPr lang="es-CO" sz="2800" dirty="0" err="1">
                <a:effectLst/>
                <a:latin typeface="Times New Roman" panose="02020603050405020304" pitchFamily="18" charset="0"/>
                <a:ea typeface="Times New Roman" panose="02020603050405020304" pitchFamily="18" charset="0"/>
                <a:cs typeface="Arial MT"/>
              </a:rPr>
              <a:t>deep</a:t>
            </a:r>
            <a:r>
              <a:rPr lang="es-CO" sz="2800" dirty="0">
                <a:effectLst/>
                <a:latin typeface="Times New Roman" panose="02020603050405020304" pitchFamily="18" charset="0"/>
                <a:ea typeface="Times New Roman" panose="02020603050405020304" pitchFamily="18" charset="0"/>
                <a:cs typeface="Arial MT"/>
              </a:rPr>
              <a:t> </a:t>
            </a:r>
            <a:r>
              <a:rPr lang="es-CO" sz="2800" dirty="0" err="1">
                <a:effectLst/>
                <a:latin typeface="Times New Roman" panose="02020603050405020304" pitchFamily="18" charset="0"/>
                <a:ea typeface="Times New Roman" panose="02020603050405020304" pitchFamily="18" charset="0"/>
                <a:cs typeface="Arial MT"/>
              </a:rPr>
              <a:t>learning</a:t>
            </a:r>
            <a:r>
              <a:rPr lang="es-CO" sz="2800" dirty="0">
                <a:effectLst/>
                <a:latin typeface="Times New Roman" panose="02020603050405020304" pitchFamily="18" charset="0"/>
                <a:ea typeface="Times New Roman" panose="02020603050405020304" pitchFamily="18" charset="0"/>
                <a:cs typeface="Arial MT"/>
              </a:rPr>
              <a:t> propuesto mostró una precisión superior en comparación con métodos tradicionales de diagnóstico, lo que respalda su uso como herramienta complementaria o alternativa en la detección de la púrpura reumatoidea.</a:t>
            </a:r>
          </a:p>
          <a:p>
            <a:pPr marL="457200" indent="-457200" algn="just">
              <a:lnSpc>
                <a:spcPct val="200000"/>
              </a:lnSpc>
              <a:buFont typeface="Arial" panose="020B0604020202020204" pitchFamily="34" charset="0"/>
              <a:buChar char="•"/>
            </a:pPr>
            <a:endParaRPr lang="es-CO" sz="2800" dirty="0">
              <a:effectLst/>
              <a:latin typeface="Arial MT"/>
              <a:ea typeface="Arial MT"/>
              <a:cs typeface="Arial MT"/>
            </a:endParaRPr>
          </a:p>
          <a:p>
            <a:pPr marL="457200" indent="-457200" algn="just">
              <a:lnSpc>
                <a:spcPct val="200000"/>
              </a:lnSpc>
              <a:buFont typeface="Arial" panose="020B0604020202020204" pitchFamily="34" charset="0"/>
              <a:buChar char="•"/>
            </a:pPr>
            <a:r>
              <a:rPr lang="es-CO" sz="2800" dirty="0">
                <a:effectLst/>
                <a:latin typeface="Times New Roman" panose="02020603050405020304" pitchFamily="18" charset="0"/>
                <a:ea typeface="Times New Roman" panose="02020603050405020304" pitchFamily="18" charset="0"/>
                <a:cs typeface="Arial MT"/>
              </a:rPr>
              <a:t>La validación del modelo reveló una reducción en los falsos negativos, demostrando una alta sensibilidad y especificidad en la detección de esta condición, lo que podría contribuir a mejorar significativamente los resultados clínicos en pacientes mediante un diagnóstico temprano.</a:t>
            </a:r>
            <a:endParaRPr lang="es-CO" sz="2800" dirty="0">
              <a:effectLst/>
              <a:latin typeface="Arial MT"/>
              <a:ea typeface="Arial MT"/>
              <a:cs typeface="Arial MT"/>
            </a:endParaRPr>
          </a:p>
          <a:p>
            <a:pPr algn="just">
              <a:lnSpc>
                <a:spcPts val="3300"/>
              </a:lnSpc>
            </a:pPr>
            <a:endParaRPr lang="en-US" sz="5400" dirty="0">
              <a:solidFill>
                <a:srgbClr val="000000"/>
              </a:solidFill>
              <a:latin typeface="Open Sans"/>
              <a:ea typeface="Open Sans"/>
              <a:cs typeface="Open Sans"/>
              <a:sym typeface="Open Sans"/>
            </a:endParaRPr>
          </a:p>
        </p:txBody>
      </p:sp>
      <p:sp>
        <p:nvSpPr>
          <p:cNvPr id="5" name="TextBox 5">
            <a:extLst>
              <a:ext uri="{FF2B5EF4-FFF2-40B4-BE49-F238E27FC236}">
                <a16:creationId xmlns:a16="http://schemas.microsoft.com/office/drawing/2014/main" id="{5D8C47C8-67DC-7D9D-6B88-62A4D820C973}"/>
              </a:ext>
            </a:extLst>
          </p:cNvPr>
          <p:cNvSpPr txBox="1"/>
          <p:nvPr/>
        </p:nvSpPr>
        <p:spPr>
          <a:xfrm>
            <a:off x="1028700" y="655282"/>
            <a:ext cx="11234477" cy="736473"/>
          </a:xfrm>
          <a:prstGeom prst="rect">
            <a:avLst/>
          </a:prstGeom>
        </p:spPr>
        <p:txBody>
          <a:bodyPr lIns="0" tIns="0" rIns="0" bIns="0" rtlCol="0" anchor="t">
            <a:spAutoFit/>
          </a:bodyPr>
          <a:lstStyle/>
          <a:p>
            <a:pPr algn="l">
              <a:lnSpc>
                <a:spcPts val="5615"/>
              </a:lnSpc>
            </a:pPr>
            <a:r>
              <a:rPr lang="en-US" sz="5199" b="1" spc="48" dirty="0" err="1">
                <a:solidFill>
                  <a:srgbClr val="C00000"/>
                </a:solidFill>
                <a:latin typeface="TT Rounds Condensed Bold"/>
                <a:ea typeface="TT Rounds Condensed Bold"/>
                <a:cs typeface="TT Rounds Condensed Bold"/>
                <a:sym typeface="TT Rounds Condensed Bold"/>
              </a:rPr>
              <a:t>Conclusiones</a:t>
            </a:r>
            <a:endParaRPr lang="en-US" sz="5199" b="1" spc="48" dirty="0">
              <a:solidFill>
                <a:srgbClr val="C00000"/>
              </a:solidFill>
              <a:latin typeface="TT Rounds Condensed Bold"/>
              <a:ea typeface="TT Rounds Condensed Bold"/>
              <a:cs typeface="TT Rounds Condensed Bold"/>
              <a:sym typeface="TT Rounds Condensed Bold"/>
            </a:endParaRPr>
          </a:p>
        </p:txBody>
      </p:sp>
    </p:spTree>
    <p:extLst>
      <p:ext uri="{BB962C8B-B14F-4D97-AF65-F5344CB8AC3E}">
        <p14:creationId xmlns:p14="http://schemas.microsoft.com/office/powerpoint/2010/main" val="109625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TextBox 3"/>
          <p:cNvSpPr txBox="1"/>
          <p:nvPr/>
        </p:nvSpPr>
        <p:spPr>
          <a:xfrm>
            <a:off x="5692478" y="2167714"/>
            <a:ext cx="6903044" cy="823341"/>
          </a:xfrm>
          <a:prstGeom prst="rect">
            <a:avLst/>
          </a:prstGeom>
        </p:spPr>
        <p:txBody>
          <a:bodyPr lIns="0" tIns="0" rIns="0" bIns="0" rtlCol="0" anchor="t">
            <a:spAutoFit/>
          </a:bodyPr>
          <a:lstStyle/>
          <a:p>
            <a:pPr algn="ctr">
              <a:lnSpc>
                <a:spcPts val="6371"/>
              </a:lnSpc>
            </a:pPr>
            <a:r>
              <a:rPr lang="en-US" sz="5899" b="1" spc="55">
                <a:solidFill>
                  <a:srgbClr val="C00000"/>
                </a:solidFill>
                <a:latin typeface="TT Rounds Condensed Bold"/>
                <a:ea typeface="TT Rounds Condensed Bold"/>
                <a:cs typeface="TT Rounds Condensed Bold"/>
                <a:sym typeface="TT Rounds Condensed Bold"/>
              </a:rPr>
              <a:t>Indice de Contenidos</a:t>
            </a:r>
          </a:p>
        </p:txBody>
      </p:sp>
      <p:sp>
        <p:nvSpPr>
          <p:cNvPr id="4" name="TextBox 4"/>
          <p:cNvSpPr txBox="1"/>
          <p:nvPr/>
        </p:nvSpPr>
        <p:spPr>
          <a:xfrm>
            <a:off x="10370632" y="3896001"/>
            <a:ext cx="5785259"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Marco Teórico</a:t>
            </a:r>
          </a:p>
        </p:txBody>
      </p:sp>
      <p:sp>
        <p:nvSpPr>
          <p:cNvPr id="5" name="TextBox 5"/>
          <p:cNvSpPr txBox="1"/>
          <p:nvPr/>
        </p:nvSpPr>
        <p:spPr>
          <a:xfrm>
            <a:off x="2132012" y="3750388"/>
            <a:ext cx="1532174" cy="764830"/>
          </a:xfrm>
          <a:prstGeom prst="rect">
            <a:avLst/>
          </a:prstGeom>
        </p:spPr>
        <p:txBody>
          <a:bodyPr lIns="0" tIns="0" rIns="0" bIns="0" rtlCol="0" anchor="t">
            <a:spAutoFit/>
          </a:bodyPr>
          <a:lstStyle/>
          <a:p>
            <a:pPr algn="r">
              <a:lnSpc>
                <a:spcPts val="6072"/>
              </a:lnSpc>
            </a:pPr>
            <a:r>
              <a:rPr lang="en-US" sz="5060" spc="1325">
                <a:solidFill>
                  <a:srgbClr val="C00000"/>
                </a:solidFill>
                <a:latin typeface="League Spartan"/>
                <a:ea typeface="League Spartan"/>
                <a:cs typeface="League Spartan"/>
                <a:sym typeface="League Spartan"/>
              </a:rPr>
              <a:t>01</a:t>
            </a:r>
          </a:p>
        </p:txBody>
      </p:sp>
      <p:sp>
        <p:nvSpPr>
          <p:cNvPr id="6" name="TextBox 6"/>
          <p:cNvSpPr txBox="1"/>
          <p:nvPr/>
        </p:nvSpPr>
        <p:spPr>
          <a:xfrm>
            <a:off x="2132012" y="4955464"/>
            <a:ext cx="1552259"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02</a:t>
            </a:r>
          </a:p>
        </p:txBody>
      </p:sp>
      <p:sp>
        <p:nvSpPr>
          <p:cNvPr id="7" name="TextBox 7"/>
          <p:cNvSpPr txBox="1"/>
          <p:nvPr/>
        </p:nvSpPr>
        <p:spPr>
          <a:xfrm>
            <a:off x="2132012" y="6160539"/>
            <a:ext cx="1552259"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03</a:t>
            </a:r>
          </a:p>
        </p:txBody>
      </p:sp>
      <p:sp>
        <p:nvSpPr>
          <p:cNvPr id="8" name="TextBox 8"/>
          <p:cNvSpPr txBox="1"/>
          <p:nvPr/>
        </p:nvSpPr>
        <p:spPr>
          <a:xfrm>
            <a:off x="2132012" y="7365615"/>
            <a:ext cx="1552259"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04</a:t>
            </a:r>
          </a:p>
        </p:txBody>
      </p:sp>
      <p:sp>
        <p:nvSpPr>
          <p:cNvPr id="9" name="TextBox 9"/>
          <p:cNvSpPr txBox="1"/>
          <p:nvPr/>
        </p:nvSpPr>
        <p:spPr>
          <a:xfrm>
            <a:off x="8637288" y="3750388"/>
            <a:ext cx="1411991"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05</a:t>
            </a:r>
          </a:p>
        </p:txBody>
      </p:sp>
      <p:sp>
        <p:nvSpPr>
          <p:cNvPr id="10" name="TextBox 10"/>
          <p:cNvSpPr txBox="1"/>
          <p:nvPr/>
        </p:nvSpPr>
        <p:spPr>
          <a:xfrm>
            <a:off x="8637288" y="4955464"/>
            <a:ext cx="1411991"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06</a:t>
            </a:r>
          </a:p>
        </p:txBody>
      </p:sp>
      <p:sp>
        <p:nvSpPr>
          <p:cNvPr id="11" name="TextBox 11"/>
          <p:cNvSpPr txBox="1"/>
          <p:nvPr/>
        </p:nvSpPr>
        <p:spPr>
          <a:xfrm>
            <a:off x="8637288" y="6160539"/>
            <a:ext cx="1411991"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07</a:t>
            </a:r>
          </a:p>
        </p:txBody>
      </p:sp>
      <p:sp>
        <p:nvSpPr>
          <p:cNvPr id="12" name="TextBox 12"/>
          <p:cNvSpPr txBox="1"/>
          <p:nvPr/>
        </p:nvSpPr>
        <p:spPr>
          <a:xfrm>
            <a:off x="8637288" y="7365615"/>
            <a:ext cx="1411991"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08</a:t>
            </a:r>
          </a:p>
        </p:txBody>
      </p:sp>
      <p:sp>
        <p:nvSpPr>
          <p:cNvPr id="13" name="TextBox 13"/>
          <p:cNvSpPr txBox="1"/>
          <p:nvPr/>
        </p:nvSpPr>
        <p:spPr>
          <a:xfrm>
            <a:off x="4006560" y="3896001"/>
            <a:ext cx="4860251"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Planteamiento del problema</a:t>
            </a:r>
          </a:p>
        </p:txBody>
      </p:sp>
      <p:sp>
        <p:nvSpPr>
          <p:cNvPr id="14" name="TextBox 14"/>
          <p:cNvSpPr txBox="1"/>
          <p:nvPr/>
        </p:nvSpPr>
        <p:spPr>
          <a:xfrm>
            <a:off x="4006560" y="5152960"/>
            <a:ext cx="4860251"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Objetivos</a:t>
            </a:r>
          </a:p>
        </p:txBody>
      </p:sp>
      <p:sp>
        <p:nvSpPr>
          <p:cNvPr id="15" name="TextBox 15"/>
          <p:cNvSpPr txBox="1"/>
          <p:nvPr/>
        </p:nvSpPr>
        <p:spPr>
          <a:xfrm>
            <a:off x="4006560" y="6398205"/>
            <a:ext cx="4860251"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Justificación</a:t>
            </a:r>
          </a:p>
        </p:txBody>
      </p:sp>
      <p:sp>
        <p:nvSpPr>
          <p:cNvPr id="16" name="TextBox 16"/>
          <p:cNvSpPr txBox="1"/>
          <p:nvPr/>
        </p:nvSpPr>
        <p:spPr>
          <a:xfrm>
            <a:off x="4006560" y="7583196"/>
            <a:ext cx="4860251"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Antecedentes </a:t>
            </a:r>
          </a:p>
        </p:txBody>
      </p:sp>
      <p:sp>
        <p:nvSpPr>
          <p:cNvPr id="17" name="TextBox 17"/>
          <p:cNvSpPr txBox="1"/>
          <p:nvPr/>
        </p:nvSpPr>
        <p:spPr>
          <a:xfrm>
            <a:off x="10370729" y="5152960"/>
            <a:ext cx="5785259"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Metodología</a:t>
            </a:r>
          </a:p>
        </p:txBody>
      </p:sp>
      <p:sp>
        <p:nvSpPr>
          <p:cNvPr id="18" name="TextBox 18"/>
          <p:cNvSpPr txBox="1"/>
          <p:nvPr/>
        </p:nvSpPr>
        <p:spPr>
          <a:xfrm>
            <a:off x="10370632" y="6398205"/>
            <a:ext cx="5785259"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Análisis e interpretación de resultados </a:t>
            </a:r>
          </a:p>
        </p:txBody>
      </p:sp>
      <p:sp>
        <p:nvSpPr>
          <p:cNvPr id="19" name="TextBox 19"/>
          <p:cNvSpPr txBox="1"/>
          <p:nvPr/>
        </p:nvSpPr>
        <p:spPr>
          <a:xfrm>
            <a:off x="10370632" y="7583196"/>
            <a:ext cx="5785259" cy="376873"/>
          </a:xfrm>
          <a:prstGeom prst="rect">
            <a:avLst/>
          </a:prstGeom>
        </p:spPr>
        <p:txBody>
          <a:bodyPr lIns="0" tIns="0" rIns="0" bIns="0" rtlCol="0" anchor="t">
            <a:spAutoFit/>
          </a:bodyPr>
          <a:lstStyle/>
          <a:p>
            <a:pPr algn="l">
              <a:lnSpc>
                <a:spcPts val="3036"/>
              </a:lnSpc>
            </a:pPr>
            <a:r>
              <a:rPr lang="en-US" sz="2530">
                <a:solidFill>
                  <a:srgbClr val="000000"/>
                </a:solidFill>
                <a:latin typeface="Open Sans"/>
                <a:ea typeface="Open Sans"/>
                <a:cs typeface="Open Sans"/>
                <a:sym typeface="Open Sans"/>
              </a:rPr>
              <a:t>Conclusiones recomendacionescto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Freeform 3"/>
          <p:cNvSpPr/>
          <p:nvPr/>
        </p:nvSpPr>
        <p:spPr>
          <a:xfrm>
            <a:off x="1141984" y="2381243"/>
            <a:ext cx="809333" cy="809333"/>
          </a:xfrm>
          <a:custGeom>
            <a:avLst/>
            <a:gdLst/>
            <a:ahLst/>
            <a:cxnLst/>
            <a:rect l="l" t="t" r="r" b="b"/>
            <a:pathLst>
              <a:path w="809333" h="809333">
                <a:moveTo>
                  <a:pt x="0" y="0"/>
                </a:moveTo>
                <a:lnTo>
                  <a:pt x="809334" y="0"/>
                </a:lnTo>
                <a:lnTo>
                  <a:pt x="809334" y="809333"/>
                </a:lnTo>
                <a:lnTo>
                  <a:pt x="0" y="809333"/>
                </a:lnTo>
                <a:lnTo>
                  <a:pt x="0" y="0"/>
                </a:lnTo>
                <a:close/>
              </a:path>
            </a:pathLst>
          </a:custGeom>
          <a:blipFill>
            <a:blip r:embed="rId3"/>
            <a:stretch>
              <a:fillRect/>
            </a:stretch>
          </a:blipFill>
        </p:spPr>
        <p:txBody>
          <a:bodyPr/>
          <a:lstStyle/>
          <a:p>
            <a:endParaRPr lang="es-CO"/>
          </a:p>
        </p:txBody>
      </p:sp>
      <p:sp>
        <p:nvSpPr>
          <p:cNvPr id="4" name="Freeform 4"/>
          <p:cNvSpPr/>
          <p:nvPr/>
        </p:nvSpPr>
        <p:spPr>
          <a:xfrm>
            <a:off x="11619975" y="2426797"/>
            <a:ext cx="718224" cy="718224"/>
          </a:xfrm>
          <a:custGeom>
            <a:avLst/>
            <a:gdLst/>
            <a:ahLst/>
            <a:cxnLst/>
            <a:rect l="l" t="t" r="r" b="b"/>
            <a:pathLst>
              <a:path w="718224" h="718224">
                <a:moveTo>
                  <a:pt x="0" y="0"/>
                </a:moveTo>
                <a:lnTo>
                  <a:pt x="718224" y="0"/>
                </a:lnTo>
                <a:lnTo>
                  <a:pt x="718224" y="718224"/>
                </a:lnTo>
                <a:lnTo>
                  <a:pt x="0" y="718224"/>
                </a:lnTo>
                <a:lnTo>
                  <a:pt x="0" y="0"/>
                </a:lnTo>
                <a:close/>
              </a:path>
            </a:pathLst>
          </a:custGeom>
          <a:blipFill>
            <a:blip r:embed="rId4"/>
            <a:stretch>
              <a:fillRect/>
            </a:stretch>
          </a:blipFill>
        </p:spPr>
        <p:txBody>
          <a:bodyPr/>
          <a:lstStyle/>
          <a:p>
            <a:endParaRPr lang="es-CO"/>
          </a:p>
        </p:txBody>
      </p:sp>
      <p:sp>
        <p:nvSpPr>
          <p:cNvPr id="5" name="Freeform 5"/>
          <p:cNvSpPr/>
          <p:nvPr/>
        </p:nvSpPr>
        <p:spPr>
          <a:xfrm>
            <a:off x="6410901" y="5626252"/>
            <a:ext cx="795415" cy="795415"/>
          </a:xfrm>
          <a:custGeom>
            <a:avLst/>
            <a:gdLst/>
            <a:ahLst/>
            <a:cxnLst/>
            <a:rect l="l" t="t" r="r" b="b"/>
            <a:pathLst>
              <a:path w="795415" h="795415">
                <a:moveTo>
                  <a:pt x="0" y="0"/>
                </a:moveTo>
                <a:lnTo>
                  <a:pt x="795414" y="0"/>
                </a:lnTo>
                <a:lnTo>
                  <a:pt x="795414" y="795415"/>
                </a:lnTo>
                <a:lnTo>
                  <a:pt x="0" y="795415"/>
                </a:lnTo>
                <a:lnTo>
                  <a:pt x="0" y="0"/>
                </a:lnTo>
                <a:close/>
              </a:path>
            </a:pathLst>
          </a:custGeom>
          <a:blipFill>
            <a:blip r:embed="rId5"/>
            <a:stretch>
              <a:fillRect/>
            </a:stretch>
          </a:blipFill>
        </p:spPr>
        <p:txBody>
          <a:bodyPr/>
          <a:lstStyle/>
          <a:p>
            <a:endParaRPr lang="es-CO"/>
          </a:p>
        </p:txBody>
      </p:sp>
      <p:sp>
        <p:nvSpPr>
          <p:cNvPr id="6" name="TextBox 6"/>
          <p:cNvSpPr txBox="1"/>
          <p:nvPr/>
        </p:nvSpPr>
        <p:spPr>
          <a:xfrm>
            <a:off x="3526762" y="1195024"/>
            <a:ext cx="11234477" cy="736473"/>
          </a:xfrm>
          <a:prstGeom prst="rect">
            <a:avLst/>
          </a:prstGeom>
        </p:spPr>
        <p:txBody>
          <a:bodyPr lIns="0" tIns="0" rIns="0" bIns="0" rtlCol="0" anchor="t">
            <a:spAutoFit/>
          </a:bodyPr>
          <a:lstStyle/>
          <a:p>
            <a:pPr algn="ctr">
              <a:lnSpc>
                <a:spcPts val="5615"/>
              </a:lnSpc>
            </a:pPr>
            <a:r>
              <a:rPr lang="en-US" sz="5199" b="1" spc="48">
                <a:solidFill>
                  <a:srgbClr val="C00000"/>
                </a:solidFill>
                <a:latin typeface="TT Rounds Condensed Bold"/>
                <a:ea typeface="TT Rounds Condensed Bold"/>
                <a:cs typeface="TT Rounds Condensed Bold"/>
                <a:sym typeface="TT Rounds Condensed Bold"/>
              </a:rPr>
              <a:t>PLANTEAMIENTO DEL PROBLEMA</a:t>
            </a:r>
          </a:p>
        </p:txBody>
      </p:sp>
      <p:sp>
        <p:nvSpPr>
          <p:cNvPr id="7" name="TextBox 7"/>
          <p:cNvSpPr txBox="1"/>
          <p:nvPr/>
        </p:nvSpPr>
        <p:spPr>
          <a:xfrm>
            <a:off x="1053012" y="3283529"/>
            <a:ext cx="5510892" cy="1850927"/>
          </a:xfrm>
          <a:prstGeom prst="rect">
            <a:avLst/>
          </a:prstGeom>
        </p:spPr>
        <p:txBody>
          <a:bodyPr lIns="0" tIns="0" rIns="0" bIns="0" rtlCol="0" anchor="t">
            <a:spAutoFit/>
          </a:bodyPr>
          <a:lstStyle/>
          <a:p>
            <a:pPr algn="just">
              <a:lnSpc>
                <a:spcPts val="3009"/>
              </a:lnSpc>
            </a:pPr>
            <a:r>
              <a:rPr lang="en-US" sz="2149">
                <a:solidFill>
                  <a:srgbClr val="000000"/>
                </a:solidFill>
                <a:latin typeface="Open Sans"/>
                <a:ea typeface="Open Sans"/>
                <a:cs typeface="Open Sans"/>
                <a:sym typeface="Open Sans"/>
              </a:rPr>
              <a:t>La ausencia de herramientas adecuadas puede llevar a diagnósticos incorrectos, resultando en tratamientos inadecuados que pueden agravar la condición del paciente. </a:t>
            </a:r>
          </a:p>
        </p:txBody>
      </p:sp>
      <p:sp>
        <p:nvSpPr>
          <p:cNvPr id="8" name="TextBox 8"/>
          <p:cNvSpPr txBox="1"/>
          <p:nvPr/>
        </p:nvSpPr>
        <p:spPr>
          <a:xfrm>
            <a:off x="2075143" y="2577552"/>
            <a:ext cx="4488762" cy="407188"/>
          </a:xfrm>
          <a:prstGeom prst="rect">
            <a:avLst/>
          </a:prstGeom>
        </p:spPr>
        <p:txBody>
          <a:bodyPr lIns="0" tIns="0" rIns="0" bIns="0" rtlCol="0" anchor="t">
            <a:spAutoFit/>
          </a:bodyPr>
          <a:lstStyle/>
          <a:p>
            <a:pPr marL="0" lvl="0" indent="0" algn="l">
              <a:lnSpc>
                <a:spcPts val="3219"/>
              </a:lnSpc>
              <a:spcBef>
                <a:spcPct val="0"/>
              </a:spcBef>
            </a:pPr>
            <a:r>
              <a:rPr lang="en-US" sz="2638">
                <a:solidFill>
                  <a:srgbClr val="A82628"/>
                </a:solidFill>
                <a:latin typeface="League Spartan"/>
                <a:ea typeface="League Spartan"/>
                <a:cs typeface="League Spartan"/>
                <a:sym typeface="League Spartan"/>
              </a:rPr>
              <a:t>Diagnósticos Erróneos </a:t>
            </a:r>
          </a:p>
        </p:txBody>
      </p:sp>
      <p:sp>
        <p:nvSpPr>
          <p:cNvPr id="9" name="TextBox 9"/>
          <p:cNvSpPr txBox="1"/>
          <p:nvPr/>
        </p:nvSpPr>
        <p:spPr>
          <a:xfrm>
            <a:off x="11619975" y="3199723"/>
            <a:ext cx="5510892" cy="1479347"/>
          </a:xfrm>
          <a:prstGeom prst="rect">
            <a:avLst/>
          </a:prstGeom>
        </p:spPr>
        <p:txBody>
          <a:bodyPr lIns="0" tIns="0" rIns="0" bIns="0" rtlCol="0" anchor="t">
            <a:spAutoFit/>
          </a:bodyPr>
          <a:lstStyle/>
          <a:p>
            <a:pPr algn="just">
              <a:lnSpc>
                <a:spcPts val="3009"/>
              </a:lnSpc>
            </a:pPr>
            <a:r>
              <a:rPr lang="en-US" sz="2149">
                <a:solidFill>
                  <a:srgbClr val="000000"/>
                </a:solidFill>
                <a:latin typeface="Open Sans"/>
                <a:ea typeface="Open Sans"/>
                <a:cs typeface="Open Sans"/>
                <a:sym typeface="Open Sans"/>
              </a:rPr>
              <a:t>La detección tardía de la PR puede demorar el inicio del tratamiento, aumentando el riesgo de complicaciones graves para los pacientes.</a:t>
            </a:r>
          </a:p>
        </p:txBody>
      </p:sp>
      <p:sp>
        <p:nvSpPr>
          <p:cNvPr id="10" name="TextBox 10"/>
          <p:cNvSpPr txBox="1"/>
          <p:nvPr/>
        </p:nvSpPr>
        <p:spPr>
          <a:xfrm>
            <a:off x="12509025" y="2622807"/>
            <a:ext cx="4750275" cy="407188"/>
          </a:xfrm>
          <a:prstGeom prst="rect">
            <a:avLst/>
          </a:prstGeom>
        </p:spPr>
        <p:txBody>
          <a:bodyPr lIns="0" tIns="0" rIns="0" bIns="0" rtlCol="0" anchor="t">
            <a:spAutoFit/>
          </a:bodyPr>
          <a:lstStyle/>
          <a:p>
            <a:pPr marL="0" lvl="0" indent="0" algn="l">
              <a:lnSpc>
                <a:spcPts val="3219"/>
              </a:lnSpc>
              <a:spcBef>
                <a:spcPct val="0"/>
              </a:spcBef>
            </a:pPr>
            <a:r>
              <a:rPr lang="en-US" sz="2638">
                <a:solidFill>
                  <a:srgbClr val="A82628"/>
                </a:solidFill>
                <a:latin typeface="League Spartan"/>
                <a:ea typeface="League Spartan"/>
                <a:cs typeface="League Spartan"/>
                <a:sym typeface="League Spartan"/>
              </a:rPr>
              <a:t>Retraso en el Tratamiento </a:t>
            </a:r>
          </a:p>
        </p:txBody>
      </p:sp>
      <p:sp>
        <p:nvSpPr>
          <p:cNvPr id="11" name="TextBox 11"/>
          <p:cNvSpPr txBox="1"/>
          <p:nvPr/>
        </p:nvSpPr>
        <p:spPr>
          <a:xfrm>
            <a:off x="6410901" y="6598010"/>
            <a:ext cx="5510892" cy="1479347"/>
          </a:xfrm>
          <a:prstGeom prst="rect">
            <a:avLst/>
          </a:prstGeom>
        </p:spPr>
        <p:txBody>
          <a:bodyPr lIns="0" tIns="0" rIns="0" bIns="0" rtlCol="0" anchor="t">
            <a:spAutoFit/>
          </a:bodyPr>
          <a:lstStyle/>
          <a:p>
            <a:pPr algn="just">
              <a:lnSpc>
                <a:spcPts val="3009"/>
              </a:lnSpc>
            </a:pPr>
            <a:r>
              <a:rPr lang="en-US" sz="2149">
                <a:solidFill>
                  <a:srgbClr val="000000"/>
                </a:solidFill>
                <a:latin typeface="Open Sans"/>
                <a:ea typeface="Open Sans"/>
                <a:cs typeface="Open Sans"/>
                <a:sym typeface="Open Sans"/>
              </a:rPr>
              <a:t>Las personas en áreas remotas, con acceso limitado a instalaciones de diagnóstico, se ven particularmente afectadas por la falta de herramientas precisas y eficientes. </a:t>
            </a:r>
          </a:p>
        </p:txBody>
      </p:sp>
      <p:sp>
        <p:nvSpPr>
          <p:cNvPr id="12" name="TextBox 12"/>
          <p:cNvSpPr txBox="1"/>
          <p:nvPr/>
        </p:nvSpPr>
        <p:spPr>
          <a:xfrm>
            <a:off x="7299951" y="5616727"/>
            <a:ext cx="4750275" cy="811554"/>
          </a:xfrm>
          <a:prstGeom prst="rect">
            <a:avLst/>
          </a:prstGeom>
        </p:spPr>
        <p:txBody>
          <a:bodyPr lIns="0" tIns="0" rIns="0" bIns="0" rtlCol="0" anchor="t">
            <a:spAutoFit/>
          </a:bodyPr>
          <a:lstStyle/>
          <a:p>
            <a:pPr marL="0" lvl="0" indent="0" algn="l">
              <a:lnSpc>
                <a:spcPts val="3219"/>
              </a:lnSpc>
              <a:spcBef>
                <a:spcPct val="0"/>
              </a:spcBef>
            </a:pPr>
            <a:r>
              <a:rPr lang="en-US" sz="2638">
                <a:solidFill>
                  <a:srgbClr val="A82628"/>
                </a:solidFill>
                <a:latin typeface="League Spartan"/>
                <a:ea typeface="League Spartan"/>
                <a:cs typeface="League Spartan"/>
                <a:sym typeface="League Spartan"/>
              </a:rPr>
              <a:t>Desigualdad en el Acceso al Diagnóstico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Freeform 3"/>
          <p:cNvSpPr/>
          <p:nvPr/>
        </p:nvSpPr>
        <p:spPr>
          <a:xfrm>
            <a:off x="5981700" y="876941"/>
            <a:ext cx="1241181" cy="8533117"/>
          </a:xfrm>
          <a:custGeom>
            <a:avLst/>
            <a:gdLst/>
            <a:ahLst/>
            <a:cxnLst/>
            <a:rect l="l" t="t" r="r" b="b"/>
            <a:pathLst>
              <a:path w="1241181" h="8533117">
                <a:moveTo>
                  <a:pt x="0" y="0"/>
                </a:moveTo>
                <a:lnTo>
                  <a:pt x="1241181" y="0"/>
                </a:lnTo>
                <a:lnTo>
                  <a:pt x="1241181" y="8533118"/>
                </a:lnTo>
                <a:lnTo>
                  <a:pt x="0" y="85331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4" name="Freeform 4"/>
          <p:cNvSpPr/>
          <p:nvPr/>
        </p:nvSpPr>
        <p:spPr>
          <a:xfrm>
            <a:off x="11122801" y="1111320"/>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5" name="TextBox 5"/>
          <p:cNvSpPr txBox="1"/>
          <p:nvPr/>
        </p:nvSpPr>
        <p:spPr>
          <a:xfrm>
            <a:off x="2360589" y="1889198"/>
            <a:ext cx="2664310" cy="1935713"/>
          </a:xfrm>
          <a:prstGeom prst="rect">
            <a:avLst/>
          </a:prstGeom>
        </p:spPr>
        <p:txBody>
          <a:bodyPr lIns="0" tIns="0" rIns="0" bIns="0" rtlCol="0" anchor="t">
            <a:spAutoFit/>
          </a:bodyPr>
          <a:lstStyle/>
          <a:p>
            <a:pPr algn="ctr">
              <a:lnSpc>
                <a:spcPts val="7757"/>
              </a:lnSpc>
            </a:pPr>
            <a:r>
              <a:rPr lang="en-US" sz="5540" b="1">
                <a:solidFill>
                  <a:srgbClr val="A82628"/>
                </a:solidFill>
                <a:latin typeface="TT Rounds Condensed Bold"/>
                <a:ea typeface="TT Rounds Condensed Bold"/>
                <a:cs typeface="TT Rounds Condensed Bold"/>
                <a:sym typeface="TT Rounds Condensed Bold"/>
              </a:rPr>
              <a:t>Objetivo General </a:t>
            </a:r>
          </a:p>
        </p:txBody>
      </p:sp>
      <p:sp>
        <p:nvSpPr>
          <p:cNvPr id="6" name="TextBox 6"/>
          <p:cNvSpPr txBox="1"/>
          <p:nvPr/>
        </p:nvSpPr>
        <p:spPr>
          <a:xfrm>
            <a:off x="1537917" y="4049068"/>
            <a:ext cx="4309653" cy="2659551"/>
          </a:xfrm>
          <a:prstGeom prst="rect">
            <a:avLst/>
          </a:prstGeom>
        </p:spPr>
        <p:txBody>
          <a:bodyPr lIns="0" tIns="0" rIns="0" bIns="0" rtlCol="0" anchor="t">
            <a:spAutoFit/>
          </a:bodyPr>
          <a:lstStyle/>
          <a:p>
            <a:pPr algn="just">
              <a:lnSpc>
                <a:spcPts val="3035"/>
              </a:lnSpc>
            </a:pPr>
            <a:r>
              <a:rPr lang="en-US" sz="2168" b="1">
                <a:solidFill>
                  <a:srgbClr val="202537"/>
                </a:solidFill>
                <a:latin typeface="TT Rounds Condensed Bold"/>
                <a:ea typeface="TT Rounds Condensed Bold"/>
                <a:cs typeface="TT Rounds Condensed Bold"/>
                <a:sym typeface="TT Rounds Condensed Bold"/>
              </a:rPr>
              <a:t>Proponer un sistema inteligente de predicción temprana de purpura reumatoidea usando</a:t>
            </a:r>
          </a:p>
          <a:p>
            <a:pPr algn="just">
              <a:lnSpc>
                <a:spcPts val="3035"/>
              </a:lnSpc>
            </a:pPr>
            <a:r>
              <a:rPr lang="en-US" sz="2168" b="1">
                <a:solidFill>
                  <a:srgbClr val="202537"/>
                </a:solidFill>
                <a:latin typeface="TT Rounds Condensed Bold"/>
                <a:ea typeface="TT Rounds Condensed Bold"/>
                <a:cs typeface="TT Rounds Condensed Bold"/>
                <a:sym typeface="TT Rounds Condensed Bold"/>
              </a:rPr>
              <a:t>programación paralela y técnicas deep learning como apoyo al diagnóstico por parte de los</a:t>
            </a:r>
          </a:p>
          <a:p>
            <a:pPr algn="just">
              <a:lnSpc>
                <a:spcPts val="3035"/>
              </a:lnSpc>
            </a:pPr>
            <a:r>
              <a:rPr lang="en-US" sz="2168" b="1">
                <a:solidFill>
                  <a:srgbClr val="202537"/>
                </a:solidFill>
                <a:latin typeface="TT Rounds Condensed Bold"/>
                <a:ea typeface="TT Rounds Condensed Bold"/>
                <a:cs typeface="TT Rounds Condensed Bold"/>
                <a:sym typeface="TT Rounds Condensed Bold"/>
              </a:rPr>
              <a:t>especialistas de la salud.</a:t>
            </a:r>
          </a:p>
        </p:txBody>
      </p:sp>
      <p:sp>
        <p:nvSpPr>
          <p:cNvPr id="7" name="TextBox 7"/>
          <p:cNvSpPr txBox="1"/>
          <p:nvPr/>
        </p:nvSpPr>
        <p:spPr>
          <a:xfrm>
            <a:off x="7499998" y="1764356"/>
            <a:ext cx="3087432" cy="4481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Analisis</a:t>
            </a:r>
          </a:p>
        </p:txBody>
      </p:sp>
      <p:sp>
        <p:nvSpPr>
          <p:cNvPr id="8" name="TextBox 8"/>
          <p:cNvSpPr txBox="1"/>
          <p:nvPr/>
        </p:nvSpPr>
        <p:spPr>
          <a:xfrm>
            <a:off x="11716833" y="1073220"/>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Analizar en profundidad el uso de imágenes en tiempo real de la piel, técnicas de deep learning</a:t>
            </a:r>
          </a:p>
          <a:p>
            <a:pPr algn="just">
              <a:lnSpc>
                <a:spcPts val="2449"/>
              </a:lnSpc>
            </a:pPr>
            <a:r>
              <a:rPr lang="en-US" sz="1749">
                <a:solidFill>
                  <a:srgbClr val="202537"/>
                </a:solidFill>
                <a:latin typeface="Libre Baskerville"/>
                <a:ea typeface="Libre Baskerville"/>
                <a:cs typeface="Libre Baskerville"/>
                <a:sym typeface="Libre Baskerville"/>
              </a:rPr>
              <a:t>y paralelismo en la predicción temprana de la púrpura reumatoidea</a:t>
            </a:r>
          </a:p>
        </p:txBody>
      </p:sp>
      <p:sp>
        <p:nvSpPr>
          <p:cNvPr id="9" name="TextBox 9"/>
          <p:cNvSpPr txBox="1"/>
          <p:nvPr/>
        </p:nvSpPr>
        <p:spPr>
          <a:xfrm>
            <a:off x="7152861" y="3832409"/>
            <a:ext cx="3781706"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Selección de Herramientas y Algoritmos </a:t>
            </a:r>
          </a:p>
        </p:txBody>
      </p:sp>
      <p:sp>
        <p:nvSpPr>
          <p:cNvPr id="10" name="TextBox 10"/>
          <p:cNvSpPr txBox="1"/>
          <p:nvPr/>
        </p:nvSpPr>
        <p:spPr>
          <a:xfrm>
            <a:off x="11716833" y="3247564"/>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Identificar las herramientas y algoritmos de deep learning y paralelismo más adecuado para</a:t>
            </a:r>
          </a:p>
          <a:p>
            <a:pPr algn="just">
              <a:lnSpc>
                <a:spcPts val="2449"/>
              </a:lnSpc>
            </a:pPr>
            <a:r>
              <a:rPr lang="en-US" sz="1749">
                <a:solidFill>
                  <a:srgbClr val="202537"/>
                </a:solidFill>
                <a:latin typeface="Libre Baskerville"/>
                <a:ea typeface="Libre Baskerville"/>
                <a:cs typeface="Libre Baskerville"/>
                <a:sym typeface="Libre Baskerville"/>
              </a:rPr>
              <a:t>el análisis de imágenes médicas en el contexto de la púrpura reumatoidea</a:t>
            </a:r>
          </a:p>
        </p:txBody>
      </p:sp>
      <p:sp>
        <p:nvSpPr>
          <p:cNvPr id="11" name="Freeform 11"/>
          <p:cNvSpPr/>
          <p:nvPr/>
        </p:nvSpPr>
        <p:spPr>
          <a:xfrm>
            <a:off x="11122801" y="3258688"/>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7152861" y="5865192"/>
            <a:ext cx="3781706"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Desarrollar un modelo de predicción temprana </a:t>
            </a:r>
          </a:p>
        </p:txBody>
      </p:sp>
      <p:sp>
        <p:nvSpPr>
          <p:cNvPr id="13" name="TextBox 13"/>
          <p:cNvSpPr txBox="1"/>
          <p:nvPr/>
        </p:nvSpPr>
        <p:spPr>
          <a:xfrm>
            <a:off x="11716833" y="5201032"/>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Desarrollar un modelo de predicción temprana de púrpura reumatoidea basado en imágenes</a:t>
            </a:r>
          </a:p>
          <a:p>
            <a:pPr algn="just">
              <a:lnSpc>
                <a:spcPts val="2449"/>
              </a:lnSpc>
            </a:pPr>
            <a:r>
              <a:rPr lang="en-US" sz="1749">
                <a:solidFill>
                  <a:srgbClr val="202537"/>
                </a:solidFill>
                <a:latin typeface="Libre Baskerville"/>
                <a:ea typeface="Libre Baskerville"/>
                <a:cs typeface="Libre Baskerville"/>
                <a:sym typeface="Libre Baskerville"/>
              </a:rPr>
              <a:t>de la piel (médicas y en tiempo real), técnicas de deep learning y paralelismo</a:t>
            </a:r>
          </a:p>
        </p:txBody>
      </p:sp>
      <p:sp>
        <p:nvSpPr>
          <p:cNvPr id="14" name="Freeform 14"/>
          <p:cNvSpPr/>
          <p:nvPr/>
        </p:nvSpPr>
        <p:spPr>
          <a:xfrm>
            <a:off x="11137937" y="5212156"/>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5" name="TextBox 15"/>
          <p:cNvSpPr txBox="1"/>
          <p:nvPr/>
        </p:nvSpPr>
        <p:spPr>
          <a:xfrm>
            <a:off x="7222881" y="7796387"/>
            <a:ext cx="3781706" cy="905310"/>
          </a:xfrm>
          <a:prstGeom prst="rect">
            <a:avLst/>
          </a:prstGeom>
        </p:spPr>
        <p:txBody>
          <a:bodyPr lIns="0" tIns="0" rIns="0" bIns="0" rtlCol="0" anchor="t">
            <a:spAutoFit/>
          </a:bodyPr>
          <a:lstStyle/>
          <a:p>
            <a:pPr algn="ctr">
              <a:lnSpc>
                <a:spcPts val="3651"/>
              </a:lnSpc>
            </a:pPr>
            <a:r>
              <a:rPr lang="en-US" sz="2607" b="1">
                <a:solidFill>
                  <a:srgbClr val="202537"/>
                </a:solidFill>
                <a:latin typeface="TT Rounds Condensed Bold"/>
                <a:ea typeface="TT Rounds Condensed Bold"/>
                <a:cs typeface="TT Rounds Condensed Bold"/>
                <a:sym typeface="TT Rounds Condensed Bold"/>
              </a:rPr>
              <a:t>Validar la eficacia y precisión del modelo </a:t>
            </a:r>
          </a:p>
        </p:txBody>
      </p:sp>
      <p:sp>
        <p:nvSpPr>
          <p:cNvPr id="16" name="TextBox 16"/>
          <p:cNvSpPr txBox="1"/>
          <p:nvPr/>
        </p:nvSpPr>
        <p:spPr>
          <a:xfrm>
            <a:off x="11716833" y="7332252"/>
            <a:ext cx="4073639" cy="1822457"/>
          </a:xfrm>
          <a:prstGeom prst="rect">
            <a:avLst/>
          </a:prstGeom>
        </p:spPr>
        <p:txBody>
          <a:bodyPr lIns="0" tIns="0" rIns="0" bIns="0" rtlCol="0" anchor="t">
            <a:spAutoFit/>
          </a:bodyPr>
          <a:lstStyle/>
          <a:p>
            <a:pPr algn="just">
              <a:lnSpc>
                <a:spcPts val="2449"/>
              </a:lnSpc>
            </a:pPr>
            <a:r>
              <a:rPr lang="en-US" sz="1749">
                <a:solidFill>
                  <a:srgbClr val="202537"/>
                </a:solidFill>
                <a:latin typeface="Libre Baskerville"/>
                <a:ea typeface="Libre Baskerville"/>
                <a:cs typeface="Libre Baskerville"/>
                <a:sym typeface="Libre Baskerville"/>
              </a:rPr>
              <a:t>Validar la eficacia y precisión del modelo propuesto en la detección temprana de la púrpura</a:t>
            </a:r>
          </a:p>
          <a:p>
            <a:pPr algn="just">
              <a:lnSpc>
                <a:spcPts val="2449"/>
              </a:lnSpc>
            </a:pPr>
            <a:r>
              <a:rPr lang="en-US" sz="1749">
                <a:solidFill>
                  <a:srgbClr val="202537"/>
                </a:solidFill>
                <a:latin typeface="Libre Baskerville"/>
                <a:ea typeface="Libre Baskerville"/>
                <a:cs typeface="Libre Baskerville"/>
                <a:sym typeface="Libre Baskerville"/>
              </a:rPr>
              <a:t>reumatoidea, comparándolo con métodos tradicionales de diagnóstico</a:t>
            </a:r>
          </a:p>
        </p:txBody>
      </p:sp>
      <p:sp>
        <p:nvSpPr>
          <p:cNvPr id="17" name="Freeform 17"/>
          <p:cNvSpPr/>
          <p:nvPr/>
        </p:nvSpPr>
        <p:spPr>
          <a:xfrm>
            <a:off x="11137937" y="7356864"/>
            <a:ext cx="207480" cy="1811333"/>
          </a:xfrm>
          <a:custGeom>
            <a:avLst/>
            <a:gdLst/>
            <a:ahLst/>
            <a:cxnLst/>
            <a:rect l="l" t="t" r="r" b="b"/>
            <a:pathLst>
              <a:path w="207480" h="1811333">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TextBox 3"/>
          <p:cNvSpPr txBox="1"/>
          <p:nvPr/>
        </p:nvSpPr>
        <p:spPr>
          <a:xfrm>
            <a:off x="3526762" y="1195024"/>
            <a:ext cx="11234477" cy="736473"/>
          </a:xfrm>
          <a:prstGeom prst="rect">
            <a:avLst/>
          </a:prstGeom>
        </p:spPr>
        <p:txBody>
          <a:bodyPr lIns="0" tIns="0" rIns="0" bIns="0" rtlCol="0" anchor="t">
            <a:spAutoFit/>
          </a:bodyPr>
          <a:lstStyle/>
          <a:p>
            <a:pPr algn="ctr">
              <a:lnSpc>
                <a:spcPts val="5615"/>
              </a:lnSpc>
            </a:pPr>
            <a:r>
              <a:rPr lang="en-US" sz="5199" b="1" spc="48">
                <a:solidFill>
                  <a:srgbClr val="C00000"/>
                </a:solidFill>
                <a:latin typeface="TT Rounds Condensed Bold"/>
                <a:ea typeface="TT Rounds Condensed Bold"/>
                <a:cs typeface="TT Rounds Condensed Bold"/>
                <a:sym typeface="TT Rounds Condensed Bold"/>
              </a:rPr>
              <a:t>Justificacion</a:t>
            </a:r>
          </a:p>
        </p:txBody>
      </p:sp>
      <p:sp>
        <p:nvSpPr>
          <p:cNvPr id="4" name="TextBox 4"/>
          <p:cNvSpPr txBox="1"/>
          <p:nvPr/>
        </p:nvSpPr>
        <p:spPr>
          <a:xfrm>
            <a:off x="1028700" y="2199634"/>
            <a:ext cx="16230600" cy="6199563"/>
          </a:xfrm>
          <a:prstGeom prst="rect">
            <a:avLst/>
          </a:prstGeom>
        </p:spPr>
        <p:txBody>
          <a:bodyPr lIns="0" tIns="0" rIns="0" bIns="0" rtlCol="0" anchor="t">
            <a:spAutoFit/>
          </a:bodyPr>
          <a:lstStyle/>
          <a:p>
            <a:pPr algn="just">
              <a:lnSpc>
                <a:spcPts val="3359"/>
              </a:lnSpc>
            </a:pPr>
            <a:r>
              <a:rPr lang="en-US" sz="2399">
                <a:solidFill>
                  <a:srgbClr val="000000"/>
                </a:solidFill>
                <a:latin typeface="Open Sans"/>
                <a:ea typeface="Open Sans"/>
                <a:cs typeface="Open Sans"/>
                <a:sym typeface="Open Sans"/>
              </a:rPr>
              <a:t>La Púrpura Reumatoidea, una enfermedad autoinmune con potenciales consecuencias graves, requiere detección temprana para mejorar el pronóstico y calidad de vida de los pacientes. Este proyecto propone un sistema basado en Deep Learning para un diagnóstico rápido y preciso, facilitando intervenciones oportunas.</a:t>
            </a:r>
          </a:p>
          <a:p>
            <a:pPr algn="just">
              <a:lnSpc>
                <a:spcPts val="3359"/>
              </a:lnSpc>
            </a:pPr>
            <a:endParaRPr lang="en-US" sz="2399">
              <a:solidFill>
                <a:srgbClr val="000000"/>
              </a:solidFill>
              <a:latin typeface="Open Sans"/>
              <a:ea typeface="Open Sans"/>
              <a:cs typeface="Open Sans"/>
              <a:sym typeface="Open Sans"/>
            </a:endParaRPr>
          </a:p>
          <a:p>
            <a:pPr algn="just">
              <a:lnSpc>
                <a:spcPts val="3359"/>
              </a:lnSpc>
            </a:pPr>
            <a:r>
              <a:rPr lang="en-US" sz="2399">
                <a:solidFill>
                  <a:srgbClr val="000000"/>
                </a:solidFill>
                <a:latin typeface="Open Sans"/>
                <a:ea typeface="Open Sans"/>
                <a:cs typeface="Open Sans"/>
                <a:sym typeface="Open Sans"/>
              </a:rPr>
              <a:t>Desde lo social, democratiza el acceso a diagnósticos avanzados, especialmente en áreas con recursos limitados, reduciendo desigualdades en salud.</a:t>
            </a:r>
          </a:p>
          <a:p>
            <a:pPr algn="just">
              <a:lnSpc>
                <a:spcPts val="3359"/>
              </a:lnSpc>
            </a:pPr>
            <a:endParaRPr lang="en-US" sz="2399">
              <a:solidFill>
                <a:srgbClr val="000000"/>
              </a:solidFill>
              <a:latin typeface="Open Sans"/>
              <a:ea typeface="Open Sans"/>
              <a:cs typeface="Open Sans"/>
              <a:sym typeface="Open Sans"/>
            </a:endParaRPr>
          </a:p>
          <a:p>
            <a:pPr algn="just">
              <a:lnSpc>
                <a:spcPts val="3359"/>
              </a:lnSpc>
            </a:pPr>
            <a:r>
              <a:rPr lang="en-US" sz="2399">
                <a:solidFill>
                  <a:srgbClr val="000000"/>
                </a:solidFill>
                <a:latin typeface="Open Sans"/>
                <a:ea typeface="Open Sans"/>
                <a:cs typeface="Open Sans"/>
                <a:sym typeface="Open Sans"/>
              </a:rPr>
              <a:t>Teóricamente, contribuye al avance en la intersección entre dermatología e inteligencia artificial, abriendo nuevas líneas de investigación. Prácticamente, optimiza la labor médica al reducir diagnósticos repetitivos y uso innecesario de recursos.</a:t>
            </a:r>
          </a:p>
          <a:p>
            <a:pPr algn="just">
              <a:lnSpc>
                <a:spcPts val="3359"/>
              </a:lnSpc>
            </a:pPr>
            <a:endParaRPr lang="en-US" sz="2399">
              <a:solidFill>
                <a:srgbClr val="000000"/>
              </a:solidFill>
              <a:latin typeface="Open Sans"/>
              <a:ea typeface="Open Sans"/>
              <a:cs typeface="Open Sans"/>
              <a:sym typeface="Open Sans"/>
            </a:endParaRPr>
          </a:p>
          <a:p>
            <a:pPr algn="just">
              <a:lnSpc>
                <a:spcPts val="3359"/>
              </a:lnSpc>
            </a:pPr>
            <a:r>
              <a:rPr lang="en-US" sz="2399">
                <a:solidFill>
                  <a:srgbClr val="000000"/>
                </a:solidFill>
                <a:latin typeface="Open Sans"/>
                <a:ea typeface="Open Sans"/>
                <a:cs typeface="Open Sans"/>
                <a:sym typeface="Open Sans"/>
              </a:rPr>
              <a:t>Metodológicamente, el enfoque KDD garantiza un desarrollo sistemático y robusto, abarcando desde la recolección hasta la interpretación de datos, permitiendo manejar grandes volúmenes de información de forma eficiente.</a:t>
            </a:r>
          </a:p>
          <a:p>
            <a:pPr algn="just">
              <a:lnSpc>
                <a:spcPts val="3359"/>
              </a:lnSpc>
            </a:pPr>
            <a:endParaRPr lang="en-US" sz="2399">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Freeform 3"/>
          <p:cNvSpPr/>
          <p:nvPr/>
        </p:nvSpPr>
        <p:spPr>
          <a:xfrm>
            <a:off x="11251199" y="2624765"/>
            <a:ext cx="5452035" cy="5452035"/>
          </a:xfrm>
          <a:custGeom>
            <a:avLst/>
            <a:gdLst/>
            <a:ahLst/>
            <a:cxnLst/>
            <a:rect l="l" t="t" r="r" b="b"/>
            <a:pathLst>
              <a:path w="5452035" h="5452035">
                <a:moveTo>
                  <a:pt x="0" y="0"/>
                </a:moveTo>
                <a:lnTo>
                  <a:pt x="5452035" y="0"/>
                </a:lnTo>
                <a:lnTo>
                  <a:pt x="5452035" y="5452035"/>
                </a:lnTo>
                <a:lnTo>
                  <a:pt x="0" y="54520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grpSp>
        <p:nvGrpSpPr>
          <p:cNvPr id="4" name="Group 4"/>
          <p:cNvGrpSpPr/>
          <p:nvPr/>
        </p:nvGrpSpPr>
        <p:grpSpPr>
          <a:xfrm>
            <a:off x="12062652" y="3432280"/>
            <a:ext cx="4171938" cy="4113073"/>
            <a:chOff x="0" y="0"/>
            <a:chExt cx="5562585" cy="5484098"/>
          </a:xfrm>
        </p:grpSpPr>
        <p:pic>
          <p:nvPicPr>
            <p:cNvPr id="5" name="Picture 5"/>
            <p:cNvPicPr>
              <a:picLocks noChangeAspect="1"/>
            </p:cNvPicPr>
            <p:nvPr/>
          </p:nvPicPr>
          <p:blipFill>
            <a:blip r:embed="rId5"/>
            <a:srcRect l="14440" r="14440"/>
            <a:stretch>
              <a:fillRect/>
            </a:stretch>
          </p:blipFill>
          <p:spPr>
            <a:xfrm>
              <a:off x="0" y="0"/>
              <a:ext cx="5562585" cy="5484098"/>
            </a:xfrm>
            <a:prstGeom prst="rect">
              <a:avLst/>
            </a:prstGeom>
          </p:spPr>
        </p:pic>
      </p:grpSp>
      <p:sp>
        <p:nvSpPr>
          <p:cNvPr id="6" name="TextBox 6"/>
          <p:cNvSpPr txBox="1"/>
          <p:nvPr/>
        </p:nvSpPr>
        <p:spPr>
          <a:xfrm>
            <a:off x="1028700" y="2665373"/>
            <a:ext cx="7758839" cy="1007745"/>
          </a:xfrm>
          <a:prstGeom prst="rect">
            <a:avLst/>
          </a:prstGeom>
        </p:spPr>
        <p:txBody>
          <a:bodyPr lIns="0" tIns="0" rIns="0" bIns="0" rtlCol="0" anchor="t">
            <a:spAutoFit/>
          </a:bodyPr>
          <a:lstStyle/>
          <a:p>
            <a:pPr algn="l">
              <a:lnSpc>
                <a:spcPts val="8325"/>
              </a:lnSpc>
            </a:pPr>
            <a:r>
              <a:rPr lang="en-US" sz="5550">
                <a:solidFill>
                  <a:srgbClr val="A82628"/>
                </a:solidFill>
                <a:latin typeface="League Spartan"/>
                <a:ea typeface="League Spartan"/>
                <a:cs typeface="League Spartan"/>
                <a:sym typeface="League Spartan"/>
              </a:rPr>
              <a:t>METODOLOGÍA</a:t>
            </a:r>
          </a:p>
        </p:txBody>
      </p:sp>
      <p:sp>
        <p:nvSpPr>
          <p:cNvPr id="7" name="TextBox 7"/>
          <p:cNvSpPr txBox="1"/>
          <p:nvPr/>
        </p:nvSpPr>
        <p:spPr>
          <a:xfrm>
            <a:off x="1028700" y="4009275"/>
            <a:ext cx="9504848" cy="2066257"/>
          </a:xfrm>
          <a:prstGeom prst="rect">
            <a:avLst/>
          </a:prstGeom>
        </p:spPr>
        <p:txBody>
          <a:bodyPr lIns="0" tIns="0" rIns="0" bIns="0" rtlCol="0" anchor="t">
            <a:spAutoFit/>
          </a:bodyPr>
          <a:lstStyle/>
          <a:p>
            <a:pPr algn="just">
              <a:lnSpc>
                <a:spcPts val="4151"/>
              </a:lnSpc>
            </a:pPr>
            <a:r>
              <a:rPr lang="en-US" sz="2767">
                <a:solidFill>
                  <a:srgbClr val="000000"/>
                </a:solidFill>
                <a:latin typeface="Open Sans"/>
                <a:ea typeface="Open Sans"/>
                <a:cs typeface="Open Sans"/>
                <a:sym typeface="Open Sans"/>
              </a:rPr>
              <a:t>La metodología utilizada en el desarrollo del sistema de detección temprana de púrpura reumatoidea se basa en el proceso de </a:t>
            </a:r>
            <a:r>
              <a:rPr lang="en-US" sz="2767" b="1">
                <a:solidFill>
                  <a:srgbClr val="000000"/>
                </a:solidFill>
                <a:latin typeface="Open Sans Bold"/>
                <a:ea typeface="Open Sans Bold"/>
                <a:cs typeface="Open Sans Bold"/>
                <a:sym typeface="Open Sans Bold"/>
              </a:rPr>
              <a:t>Knowledge Discovery in Databases (KDD) y la programación paralela.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grpSp>
        <p:nvGrpSpPr>
          <p:cNvPr id="3" name="Group 3"/>
          <p:cNvGrpSpPr>
            <a:grpSpLocks noChangeAspect="1"/>
          </p:cNvGrpSpPr>
          <p:nvPr/>
        </p:nvGrpSpPr>
        <p:grpSpPr>
          <a:xfrm>
            <a:off x="7025787" y="2311827"/>
            <a:ext cx="2043450" cy="2043450"/>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A82628"/>
            </a:solidFill>
          </p:spPr>
          <p:txBody>
            <a:bodyPr/>
            <a:lstStyle/>
            <a:p>
              <a:endParaRPr lang="es-CO"/>
            </a:p>
          </p:txBody>
        </p:sp>
      </p:grpSp>
      <p:grpSp>
        <p:nvGrpSpPr>
          <p:cNvPr id="5" name="Group 5"/>
          <p:cNvGrpSpPr/>
          <p:nvPr/>
        </p:nvGrpSpPr>
        <p:grpSpPr>
          <a:xfrm>
            <a:off x="7276581" y="2597806"/>
            <a:ext cx="1536771" cy="153677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7" name="TextBox 7"/>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8" name="Group 8"/>
          <p:cNvGrpSpPr>
            <a:grpSpLocks noChangeAspect="1"/>
          </p:cNvGrpSpPr>
          <p:nvPr/>
        </p:nvGrpSpPr>
        <p:grpSpPr>
          <a:xfrm rot="5400000">
            <a:off x="9218763" y="2311827"/>
            <a:ext cx="2043450" cy="2043450"/>
            <a:chOff x="0" y="0"/>
            <a:chExt cx="14400530" cy="14400530"/>
          </a:xfrm>
        </p:grpSpPr>
        <p:sp>
          <p:nvSpPr>
            <p:cNvPr id="9" name="Freeform 9"/>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A82628"/>
            </a:solidFill>
          </p:spPr>
          <p:txBody>
            <a:bodyPr/>
            <a:lstStyle/>
            <a:p>
              <a:endParaRPr lang="es-CO"/>
            </a:p>
          </p:txBody>
        </p:sp>
      </p:grpSp>
      <p:grpSp>
        <p:nvGrpSpPr>
          <p:cNvPr id="10" name="Group 10"/>
          <p:cNvGrpSpPr/>
          <p:nvPr/>
        </p:nvGrpSpPr>
        <p:grpSpPr>
          <a:xfrm>
            <a:off x="9455894" y="2594732"/>
            <a:ext cx="1539846" cy="153984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12" name="TextBox 12"/>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13" name="Group 13"/>
          <p:cNvGrpSpPr>
            <a:grpSpLocks noChangeAspect="1"/>
          </p:cNvGrpSpPr>
          <p:nvPr/>
        </p:nvGrpSpPr>
        <p:grpSpPr>
          <a:xfrm rot="-10800000">
            <a:off x="9218763" y="6782927"/>
            <a:ext cx="2043450" cy="2043450"/>
            <a:chOff x="0" y="0"/>
            <a:chExt cx="14400530" cy="14400530"/>
          </a:xfrm>
        </p:grpSpPr>
        <p:sp>
          <p:nvSpPr>
            <p:cNvPr id="14" name="Freeform 1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A82628"/>
            </a:solidFill>
          </p:spPr>
          <p:txBody>
            <a:bodyPr/>
            <a:lstStyle/>
            <a:p>
              <a:endParaRPr lang="es-CO"/>
            </a:p>
          </p:txBody>
        </p:sp>
      </p:grpSp>
      <p:grpSp>
        <p:nvGrpSpPr>
          <p:cNvPr id="15" name="Group 15"/>
          <p:cNvGrpSpPr/>
          <p:nvPr/>
        </p:nvGrpSpPr>
        <p:grpSpPr>
          <a:xfrm>
            <a:off x="9448680" y="7012844"/>
            <a:ext cx="1551808" cy="155180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17" name="TextBox 17"/>
            <p:cNvSpPr txBox="1"/>
            <p:nvPr/>
          </p:nvSpPr>
          <p:spPr>
            <a:xfrm>
              <a:off x="76200" y="19050"/>
              <a:ext cx="660400" cy="717550"/>
            </a:xfrm>
            <a:prstGeom prst="rect">
              <a:avLst/>
            </a:prstGeom>
          </p:spPr>
          <p:txBody>
            <a:bodyPr lIns="38770" tIns="38770" rIns="38770" bIns="38770" rtlCol="0" anchor="ctr"/>
            <a:lstStyle/>
            <a:p>
              <a:pPr algn="ctr">
                <a:lnSpc>
                  <a:spcPts val="2800"/>
                </a:lnSpc>
              </a:pPr>
              <a:endParaRPr/>
            </a:p>
          </p:txBody>
        </p:sp>
      </p:grpSp>
      <p:grpSp>
        <p:nvGrpSpPr>
          <p:cNvPr id="18" name="Group 18"/>
          <p:cNvGrpSpPr>
            <a:grpSpLocks noChangeAspect="1"/>
          </p:cNvGrpSpPr>
          <p:nvPr/>
        </p:nvGrpSpPr>
        <p:grpSpPr>
          <a:xfrm rot="-5400000">
            <a:off x="7025787" y="6782927"/>
            <a:ext cx="2061590" cy="2061590"/>
            <a:chOff x="0" y="0"/>
            <a:chExt cx="14400530" cy="14400530"/>
          </a:xfrm>
        </p:grpSpPr>
        <p:sp>
          <p:nvSpPr>
            <p:cNvPr id="19" name="Freeform 19"/>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A82628"/>
            </a:solidFill>
          </p:spPr>
          <p:txBody>
            <a:bodyPr/>
            <a:lstStyle/>
            <a:p>
              <a:endParaRPr lang="es-CO"/>
            </a:p>
          </p:txBody>
        </p:sp>
      </p:grpSp>
      <p:grpSp>
        <p:nvGrpSpPr>
          <p:cNvPr id="20" name="Group 20"/>
          <p:cNvGrpSpPr/>
          <p:nvPr/>
        </p:nvGrpSpPr>
        <p:grpSpPr>
          <a:xfrm>
            <a:off x="7276581" y="7055000"/>
            <a:ext cx="1538724" cy="153872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22" name="TextBox 22"/>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grpSp>
        <p:nvGrpSpPr>
          <p:cNvPr id="23" name="Group 23"/>
          <p:cNvGrpSpPr>
            <a:grpSpLocks noChangeAspect="1"/>
          </p:cNvGrpSpPr>
          <p:nvPr/>
        </p:nvGrpSpPr>
        <p:grpSpPr>
          <a:xfrm rot="-10800000">
            <a:off x="9218763" y="4538307"/>
            <a:ext cx="2043450" cy="2043450"/>
            <a:chOff x="0" y="0"/>
            <a:chExt cx="14400530" cy="14400530"/>
          </a:xfrm>
        </p:grpSpPr>
        <p:sp>
          <p:nvSpPr>
            <p:cNvPr id="24" name="Freeform 2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C00000"/>
            </a:solidFill>
          </p:spPr>
          <p:txBody>
            <a:bodyPr/>
            <a:lstStyle/>
            <a:p>
              <a:endParaRPr lang="es-CO"/>
            </a:p>
          </p:txBody>
        </p:sp>
      </p:grpSp>
      <p:grpSp>
        <p:nvGrpSpPr>
          <p:cNvPr id="25" name="Group 25"/>
          <p:cNvGrpSpPr/>
          <p:nvPr/>
        </p:nvGrpSpPr>
        <p:grpSpPr>
          <a:xfrm>
            <a:off x="9448680" y="4768224"/>
            <a:ext cx="1551808" cy="155180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27" name="TextBox 27"/>
            <p:cNvSpPr txBox="1"/>
            <p:nvPr/>
          </p:nvSpPr>
          <p:spPr>
            <a:xfrm>
              <a:off x="76200" y="19050"/>
              <a:ext cx="660400" cy="717550"/>
            </a:xfrm>
            <a:prstGeom prst="rect">
              <a:avLst/>
            </a:prstGeom>
          </p:spPr>
          <p:txBody>
            <a:bodyPr lIns="38770" tIns="38770" rIns="38770" bIns="38770" rtlCol="0" anchor="ctr"/>
            <a:lstStyle/>
            <a:p>
              <a:pPr algn="ctr">
                <a:lnSpc>
                  <a:spcPts val="2800"/>
                </a:lnSpc>
              </a:pPr>
              <a:endParaRPr/>
            </a:p>
          </p:txBody>
        </p:sp>
      </p:grpSp>
      <p:grpSp>
        <p:nvGrpSpPr>
          <p:cNvPr id="28" name="Group 28"/>
          <p:cNvGrpSpPr>
            <a:grpSpLocks noChangeAspect="1"/>
          </p:cNvGrpSpPr>
          <p:nvPr/>
        </p:nvGrpSpPr>
        <p:grpSpPr>
          <a:xfrm rot="-5400000">
            <a:off x="7025787" y="4538307"/>
            <a:ext cx="2061590" cy="2061590"/>
            <a:chOff x="0" y="0"/>
            <a:chExt cx="14400530" cy="14400530"/>
          </a:xfrm>
        </p:grpSpPr>
        <p:sp>
          <p:nvSpPr>
            <p:cNvPr id="29" name="Freeform 29"/>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C00000"/>
            </a:solidFill>
          </p:spPr>
          <p:txBody>
            <a:bodyPr/>
            <a:lstStyle/>
            <a:p>
              <a:endParaRPr lang="es-CO"/>
            </a:p>
          </p:txBody>
        </p:sp>
      </p:grpSp>
      <p:grpSp>
        <p:nvGrpSpPr>
          <p:cNvPr id="30" name="Group 30"/>
          <p:cNvGrpSpPr/>
          <p:nvPr/>
        </p:nvGrpSpPr>
        <p:grpSpPr>
          <a:xfrm>
            <a:off x="7276581" y="4810379"/>
            <a:ext cx="1538724" cy="1538724"/>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txBody>
            <a:bodyPr/>
            <a:lstStyle/>
            <a:p>
              <a:endParaRPr lang="es-CO"/>
            </a:p>
          </p:txBody>
        </p:sp>
        <p:sp>
          <p:nvSpPr>
            <p:cNvPr id="32" name="TextBox 32"/>
            <p:cNvSpPr txBox="1"/>
            <p:nvPr/>
          </p:nvSpPr>
          <p:spPr>
            <a:xfrm>
              <a:off x="76200" y="19050"/>
              <a:ext cx="660400" cy="717550"/>
            </a:xfrm>
            <a:prstGeom prst="rect">
              <a:avLst/>
            </a:prstGeom>
          </p:spPr>
          <p:txBody>
            <a:bodyPr lIns="37508" tIns="37508" rIns="37508" bIns="37508" rtlCol="0" anchor="ctr"/>
            <a:lstStyle/>
            <a:p>
              <a:pPr algn="ctr">
                <a:lnSpc>
                  <a:spcPts val="2800"/>
                </a:lnSpc>
              </a:pPr>
              <a:endParaRPr/>
            </a:p>
          </p:txBody>
        </p:sp>
      </p:grpSp>
      <p:sp>
        <p:nvSpPr>
          <p:cNvPr id="33" name="Freeform 33"/>
          <p:cNvSpPr/>
          <p:nvPr/>
        </p:nvSpPr>
        <p:spPr>
          <a:xfrm>
            <a:off x="9808440" y="7372332"/>
            <a:ext cx="864096" cy="864096"/>
          </a:xfrm>
          <a:custGeom>
            <a:avLst/>
            <a:gdLst/>
            <a:ahLst/>
            <a:cxnLst/>
            <a:rect l="l" t="t" r="r" b="b"/>
            <a:pathLst>
              <a:path w="864096" h="864096">
                <a:moveTo>
                  <a:pt x="0" y="0"/>
                </a:moveTo>
                <a:lnTo>
                  <a:pt x="864096" y="0"/>
                </a:lnTo>
                <a:lnTo>
                  <a:pt x="864096" y="864096"/>
                </a:lnTo>
                <a:lnTo>
                  <a:pt x="0" y="864096"/>
                </a:lnTo>
                <a:lnTo>
                  <a:pt x="0" y="0"/>
                </a:lnTo>
                <a:close/>
              </a:path>
            </a:pathLst>
          </a:custGeom>
          <a:blipFill>
            <a:blip r:embed="rId3"/>
            <a:stretch>
              <a:fillRect/>
            </a:stretch>
          </a:blipFill>
        </p:spPr>
        <p:txBody>
          <a:bodyPr/>
          <a:lstStyle/>
          <a:p>
            <a:endParaRPr lang="es-CO"/>
          </a:p>
        </p:txBody>
      </p:sp>
      <p:sp>
        <p:nvSpPr>
          <p:cNvPr id="34" name="Freeform 34"/>
          <p:cNvSpPr/>
          <p:nvPr/>
        </p:nvSpPr>
        <p:spPr>
          <a:xfrm>
            <a:off x="7551152" y="2872376"/>
            <a:ext cx="987631" cy="987631"/>
          </a:xfrm>
          <a:custGeom>
            <a:avLst/>
            <a:gdLst/>
            <a:ahLst/>
            <a:cxnLst/>
            <a:rect l="l" t="t" r="r" b="b"/>
            <a:pathLst>
              <a:path w="987631" h="987631">
                <a:moveTo>
                  <a:pt x="0" y="0"/>
                </a:moveTo>
                <a:lnTo>
                  <a:pt x="987630" y="0"/>
                </a:lnTo>
                <a:lnTo>
                  <a:pt x="987630" y="987631"/>
                </a:lnTo>
                <a:lnTo>
                  <a:pt x="0" y="987631"/>
                </a:lnTo>
                <a:lnTo>
                  <a:pt x="0" y="0"/>
                </a:lnTo>
                <a:close/>
              </a:path>
            </a:pathLst>
          </a:custGeom>
          <a:blipFill>
            <a:blip r:embed="rId4"/>
            <a:stretch>
              <a:fillRect/>
            </a:stretch>
          </a:blipFill>
        </p:spPr>
        <p:txBody>
          <a:bodyPr/>
          <a:lstStyle/>
          <a:p>
            <a:endParaRPr lang="es-CO"/>
          </a:p>
        </p:txBody>
      </p:sp>
      <p:sp>
        <p:nvSpPr>
          <p:cNvPr id="35" name="Freeform 35"/>
          <p:cNvSpPr/>
          <p:nvPr/>
        </p:nvSpPr>
        <p:spPr>
          <a:xfrm>
            <a:off x="7597081" y="5112147"/>
            <a:ext cx="895771" cy="895771"/>
          </a:xfrm>
          <a:custGeom>
            <a:avLst/>
            <a:gdLst/>
            <a:ahLst/>
            <a:cxnLst/>
            <a:rect l="l" t="t" r="r" b="b"/>
            <a:pathLst>
              <a:path w="895771" h="895771">
                <a:moveTo>
                  <a:pt x="0" y="0"/>
                </a:moveTo>
                <a:lnTo>
                  <a:pt x="895771" y="0"/>
                </a:lnTo>
                <a:lnTo>
                  <a:pt x="895771" y="895771"/>
                </a:lnTo>
                <a:lnTo>
                  <a:pt x="0" y="895771"/>
                </a:lnTo>
                <a:lnTo>
                  <a:pt x="0" y="0"/>
                </a:lnTo>
                <a:close/>
              </a:path>
            </a:pathLst>
          </a:custGeom>
          <a:blipFill>
            <a:blip r:embed="rId5"/>
            <a:stretch>
              <a:fillRect/>
            </a:stretch>
          </a:blipFill>
        </p:spPr>
        <p:txBody>
          <a:bodyPr/>
          <a:lstStyle/>
          <a:p>
            <a:endParaRPr lang="es-CO"/>
          </a:p>
        </p:txBody>
      </p:sp>
      <p:sp>
        <p:nvSpPr>
          <p:cNvPr id="36" name="Freeform 36"/>
          <p:cNvSpPr/>
          <p:nvPr/>
        </p:nvSpPr>
        <p:spPr>
          <a:xfrm>
            <a:off x="7607246" y="7399997"/>
            <a:ext cx="885606" cy="885606"/>
          </a:xfrm>
          <a:custGeom>
            <a:avLst/>
            <a:gdLst/>
            <a:ahLst/>
            <a:cxnLst/>
            <a:rect l="l" t="t" r="r" b="b"/>
            <a:pathLst>
              <a:path w="885606" h="885606">
                <a:moveTo>
                  <a:pt x="0" y="0"/>
                </a:moveTo>
                <a:lnTo>
                  <a:pt x="885606" y="0"/>
                </a:lnTo>
                <a:lnTo>
                  <a:pt x="885606" y="885607"/>
                </a:lnTo>
                <a:lnTo>
                  <a:pt x="0" y="885607"/>
                </a:lnTo>
                <a:lnTo>
                  <a:pt x="0" y="0"/>
                </a:lnTo>
                <a:close/>
              </a:path>
            </a:pathLst>
          </a:custGeom>
          <a:blipFill>
            <a:blip r:embed="rId6"/>
            <a:stretch>
              <a:fillRect/>
            </a:stretch>
          </a:blipFill>
        </p:spPr>
        <p:txBody>
          <a:bodyPr/>
          <a:lstStyle/>
          <a:p>
            <a:endParaRPr lang="es-CO"/>
          </a:p>
        </p:txBody>
      </p:sp>
      <p:sp>
        <p:nvSpPr>
          <p:cNvPr id="37" name="Freeform 37"/>
          <p:cNvSpPr/>
          <p:nvPr/>
        </p:nvSpPr>
        <p:spPr>
          <a:xfrm>
            <a:off x="9828204" y="2872376"/>
            <a:ext cx="846462" cy="846462"/>
          </a:xfrm>
          <a:custGeom>
            <a:avLst/>
            <a:gdLst/>
            <a:ahLst/>
            <a:cxnLst/>
            <a:rect l="l" t="t" r="r" b="b"/>
            <a:pathLst>
              <a:path w="846462" h="846462">
                <a:moveTo>
                  <a:pt x="0" y="0"/>
                </a:moveTo>
                <a:lnTo>
                  <a:pt x="846462" y="0"/>
                </a:lnTo>
                <a:lnTo>
                  <a:pt x="846462" y="846462"/>
                </a:lnTo>
                <a:lnTo>
                  <a:pt x="0" y="846462"/>
                </a:lnTo>
                <a:lnTo>
                  <a:pt x="0" y="0"/>
                </a:lnTo>
                <a:close/>
              </a:path>
            </a:pathLst>
          </a:custGeom>
          <a:blipFill>
            <a:blip r:embed="rId7"/>
            <a:stretch>
              <a:fillRect/>
            </a:stretch>
          </a:blipFill>
        </p:spPr>
        <p:txBody>
          <a:bodyPr/>
          <a:lstStyle/>
          <a:p>
            <a:endParaRPr lang="es-CO"/>
          </a:p>
        </p:txBody>
      </p:sp>
      <p:sp>
        <p:nvSpPr>
          <p:cNvPr id="38" name="Freeform 38"/>
          <p:cNvSpPr/>
          <p:nvPr/>
        </p:nvSpPr>
        <p:spPr>
          <a:xfrm>
            <a:off x="9658818" y="4994266"/>
            <a:ext cx="1131532" cy="1131532"/>
          </a:xfrm>
          <a:custGeom>
            <a:avLst/>
            <a:gdLst/>
            <a:ahLst/>
            <a:cxnLst/>
            <a:rect l="l" t="t" r="r" b="b"/>
            <a:pathLst>
              <a:path w="1131532" h="1131532">
                <a:moveTo>
                  <a:pt x="0" y="0"/>
                </a:moveTo>
                <a:lnTo>
                  <a:pt x="1131531" y="0"/>
                </a:lnTo>
                <a:lnTo>
                  <a:pt x="1131531" y="1131532"/>
                </a:lnTo>
                <a:lnTo>
                  <a:pt x="0" y="1131532"/>
                </a:lnTo>
                <a:lnTo>
                  <a:pt x="0" y="0"/>
                </a:lnTo>
                <a:close/>
              </a:path>
            </a:pathLst>
          </a:custGeom>
          <a:blipFill>
            <a:blip r:embed="rId8"/>
            <a:stretch>
              <a:fillRect/>
            </a:stretch>
          </a:blipFill>
        </p:spPr>
        <p:txBody>
          <a:bodyPr/>
          <a:lstStyle/>
          <a:p>
            <a:endParaRPr lang="es-CO"/>
          </a:p>
        </p:txBody>
      </p:sp>
      <p:sp>
        <p:nvSpPr>
          <p:cNvPr id="39" name="TextBox 39"/>
          <p:cNvSpPr txBox="1"/>
          <p:nvPr/>
        </p:nvSpPr>
        <p:spPr>
          <a:xfrm>
            <a:off x="6879793" y="1110764"/>
            <a:ext cx="4528413" cy="961893"/>
          </a:xfrm>
          <a:prstGeom prst="rect">
            <a:avLst/>
          </a:prstGeom>
        </p:spPr>
        <p:txBody>
          <a:bodyPr lIns="0" tIns="0" rIns="0" bIns="0" rtlCol="0" anchor="t">
            <a:spAutoFit/>
          </a:bodyPr>
          <a:lstStyle/>
          <a:p>
            <a:pPr algn="ctr">
              <a:lnSpc>
                <a:spcPts val="7295"/>
              </a:lnSpc>
            </a:pPr>
            <a:r>
              <a:rPr lang="en-US" sz="7083" spc="226">
                <a:solidFill>
                  <a:srgbClr val="000000"/>
                </a:solidFill>
                <a:latin typeface="League Spartan"/>
                <a:ea typeface="League Spartan"/>
                <a:cs typeface="League Spartan"/>
                <a:sym typeface="League Spartan"/>
              </a:rPr>
              <a:t>FASES</a:t>
            </a:r>
          </a:p>
        </p:txBody>
      </p:sp>
      <p:sp>
        <p:nvSpPr>
          <p:cNvPr id="40" name="TextBox 40"/>
          <p:cNvSpPr txBox="1"/>
          <p:nvPr/>
        </p:nvSpPr>
        <p:spPr>
          <a:xfrm>
            <a:off x="2141636" y="2156358"/>
            <a:ext cx="3071543"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Recolección de Datos </a:t>
            </a:r>
          </a:p>
        </p:txBody>
      </p:sp>
      <p:sp>
        <p:nvSpPr>
          <p:cNvPr id="41" name="TextBox 41"/>
          <p:cNvSpPr txBox="1"/>
          <p:nvPr/>
        </p:nvSpPr>
        <p:spPr>
          <a:xfrm>
            <a:off x="12459925" y="2156358"/>
            <a:ext cx="3865113"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Interpretación de Resultados </a:t>
            </a:r>
          </a:p>
        </p:txBody>
      </p:sp>
      <p:sp>
        <p:nvSpPr>
          <p:cNvPr id="42" name="TextBox 42"/>
          <p:cNvSpPr txBox="1"/>
          <p:nvPr/>
        </p:nvSpPr>
        <p:spPr>
          <a:xfrm>
            <a:off x="12459925" y="4477391"/>
            <a:ext cx="3359119" cy="69169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Implementación de Paralelismo </a:t>
            </a:r>
          </a:p>
        </p:txBody>
      </p:sp>
      <p:sp>
        <p:nvSpPr>
          <p:cNvPr id="43" name="TextBox 43"/>
          <p:cNvSpPr txBox="1"/>
          <p:nvPr/>
        </p:nvSpPr>
        <p:spPr>
          <a:xfrm>
            <a:off x="2141636" y="4680775"/>
            <a:ext cx="3071543" cy="69169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Preprocesamiento de Datos </a:t>
            </a:r>
          </a:p>
        </p:txBody>
      </p:sp>
      <p:sp>
        <p:nvSpPr>
          <p:cNvPr id="44" name="TextBox 44"/>
          <p:cNvSpPr txBox="1"/>
          <p:nvPr/>
        </p:nvSpPr>
        <p:spPr>
          <a:xfrm>
            <a:off x="2141636" y="2629159"/>
            <a:ext cx="3450047" cy="1373000"/>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Datos no estructutrados, Imágenes médicas de la piel de pacientes con y sin púrpura reumatoidea, Datos clínicos de los pacientes, Fuentes de Datos: Bases de datos públicas.</a:t>
            </a:r>
          </a:p>
        </p:txBody>
      </p:sp>
      <p:sp>
        <p:nvSpPr>
          <p:cNvPr id="45" name="TextBox 45"/>
          <p:cNvSpPr txBox="1"/>
          <p:nvPr/>
        </p:nvSpPr>
        <p:spPr>
          <a:xfrm>
            <a:off x="2141636" y="5431088"/>
            <a:ext cx="3357951" cy="134192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Limpieza de Datos,Eliminación de ruido o artefactos en las imágenes que puedan interferir con el análisis.</a:t>
            </a:r>
          </a:p>
          <a:p>
            <a:pPr algn="l">
              <a:lnSpc>
                <a:spcPts val="2189"/>
              </a:lnSpc>
            </a:pPr>
            <a:endParaRPr lang="en-US" sz="1645">
              <a:solidFill>
                <a:srgbClr val="000000"/>
              </a:solidFill>
              <a:latin typeface="Open Sans"/>
              <a:ea typeface="Open Sans"/>
              <a:cs typeface="Open Sans"/>
              <a:sym typeface="Open Sans"/>
            </a:endParaRPr>
          </a:p>
        </p:txBody>
      </p:sp>
      <p:sp>
        <p:nvSpPr>
          <p:cNvPr id="46" name="TextBox 46"/>
          <p:cNvSpPr txBox="1"/>
          <p:nvPr/>
        </p:nvSpPr>
        <p:spPr>
          <a:xfrm>
            <a:off x="12459925" y="2629159"/>
            <a:ext cx="3865113" cy="1649225"/>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Evaluación de la eficacia y precisión del modelo desarrollado en comparación con métodos tradicionales de diagnóstico, analizando su capacidad para detectar patrones iniciales de la enfermedad. </a:t>
            </a:r>
          </a:p>
        </p:txBody>
      </p:sp>
      <p:sp>
        <p:nvSpPr>
          <p:cNvPr id="47" name="TextBox 47"/>
          <p:cNvSpPr txBox="1"/>
          <p:nvPr/>
        </p:nvSpPr>
        <p:spPr>
          <a:xfrm>
            <a:off x="12459925" y="5182689"/>
            <a:ext cx="3865113" cy="1373000"/>
          </a:xfrm>
          <a:prstGeom prst="rect">
            <a:avLst/>
          </a:prstGeom>
        </p:spPr>
        <p:txBody>
          <a:bodyPr lIns="0" tIns="0" rIns="0" bIns="0" rtlCol="0" anchor="t">
            <a:spAutoFit/>
          </a:bodyPr>
          <a:lstStyle/>
          <a:p>
            <a:pPr algn="just">
              <a:lnSpc>
                <a:spcPts val="2189"/>
              </a:lnSpc>
            </a:pPr>
            <a:r>
              <a:rPr lang="en-US" sz="1645">
                <a:solidFill>
                  <a:srgbClr val="000000"/>
                </a:solidFill>
                <a:latin typeface="Open Sans"/>
                <a:ea typeface="Open Sans"/>
                <a:cs typeface="Open Sans"/>
                <a:sym typeface="Open Sans"/>
              </a:rPr>
              <a:t>Uso de técnicas de programación paralela para mejorar la eficiencia computacional, permitiendo el manejo de grandes volúmenes de datos en tiempo real </a:t>
            </a:r>
          </a:p>
        </p:txBody>
      </p:sp>
      <p:sp>
        <p:nvSpPr>
          <p:cNvPr id="48" name="TextBox 48"/>
          <p:cNvSpPr txBox="1"/>
          <p:nvPr/>
        </p:nvSpPr>
        <p:spPr>
          <a:xfrm>
            <a:off x="2141636" y="7156984"/>
            <a:ext cx="3071543"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Minería de Datos </a:t>
            </a:r>
          </a:p>
        </p:txBody>
      </p:sp>
      <p:sp>
        <p:nvSpPr>
          <p:cNvPr id="49" name="TextBox 49"/>
          <p:cNvSpPr txBox="1"/>
          <p:nvPr/>
        </p:nvSpPr>
        <p:spPr>
          <a:xfrm>
            <a:off x="2141636" y="7634445"/>
            <a:ext cx="3357951" cy="107191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Aplicación de técnicas de deep learning, específicamente redes neuronales convolucionales (CNN).</a:t>
            </a:r>
          </a:p>
        </p:txBody>
      </p:sp>
      <p:sp>
        <p:nvSpPr>
          <p:cNvPr id="50" name="TextBox 50"/>
          <p:cNvSpPr txBox="1"/>
          <p:nvPr/>
        </p:nvSpPr>
        <p:spPr>
          <a:xfrm>
            <a:off x="12459925" y="6923279"/>
            <a:ext cx="3071543" cy="334586"/>
          </a:xfrm>
          <a:prstGeom prst="rect">
            <a:avLst/>
          </a:prstGeom>
        </p:spPr>
        <p:txBody>
          <a:bodyPr lIns="0" tIns="0" rIns="0" bIns="0" rtlCol="0" anchor="t">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Despliegue </a:t>
            </a:r>
          </a:p>
        </p:txBody>
      </p:sp>
      <p:sp>
        <p:nvSpPr>
          <p:cNvPr id="51" name="TextBox 51"/>
          <p:cNvSpPr txBox="1"/>
          <p:nvPr/>
        </p:nvSpPr>
        <p:spPr>
          <a:xfrm>
            <a:off x="12459925" y="7380864"/>
            <a:ext cx="3357951" cy="1341925"/>
          </a:xfrm>
          <a:prstGeom prst="rect">
            <a:avLst/>
          </a:prstGeom>
        </p:spPr>
        <p:txBody>
          <a:bodyPr lIns="0" tIns="0" rIns="0" bIns="0" rtlCol="0" anchor="t">
            <a:spAutoFit/>
          </a:bodyPr>
          <a:lstStyle/>
          <a:p>
            <a:pPr algn="l">
              <a:lnSpc>
                <a:spcPts val="2189"/>
              </a:lnSpc>
            </a:pPr>
            <a:r>
              <a:rPr lang="en-US" sz="1645">
                <a:solidFill>
                  <a:srgbClr val="000000"/>
                </a:solidFill>
                <a:latin typeface="Open Sans"/>
                <a:ea typeface="Open Sans"/>
                <a:cs typeface="Open Sans"/>
                <a:sym typeface="Open Sans"/>
              </a:rPr>
              <a:t>Despliegue del sistema en entornos clínicos o de investigación, asegurando que esté disponible para su uso en la práctica diaria.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sp>
        <p:nvSpPr>
          <p:cNvPr id="3" name="Freeform 3"/>
          <p:cNvSpPr/>
          <p:nvPr/>
        </p:nvSpPr>
        <p:spPr>
          <a:xfrm>
            <a:off x="12474271" y="3363178"/>
            <a:ext cx="4573935" cy="4515721"/>
          </a:xfrm>
          <a:custGeom>
            <a:avLst/>
            <a:gdLst/>
            <a:ahLst/>
            <a:cxnLst/>
            <a:rect l="l" t="t" r="r" b="b"/>
            <a:pathLst>
              <a:path w="4573935" h="4515721">
                <a:moveTo>
                  <a:pt x="0" y="0"/>
                </a:moveTo>
                <a:lnTo>
                  <a:pt x="4573935" y="0"/>
                </a:lnTo>
                <a:lnTo>
                  <a:pt x="4573935" y="4515722"/>
                </a:lnTo>
                <a:lnTo>
                  <a:pt x="0" y="4515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4" name="TextBox 4"/>
          <p:cNvSpPr txBox="1"/>
          <p:nvPr/>
        </p:nvSpPr>
        <p:spPr>
          <a:xfrm>
            <a:off x="3526762" y="1195024"/>
            <a:ext cx="11234477" cy="736473"/>
          </a:xfrm>
          <a:prstGeom prst="rect">
            <a:avLst/>
          </a:prstGeom>
        </p:spPr>
        <p:txBody>
          <a:bodyPr lIns="0" tIns="0" rIns="0" bIns="0" rtlCol="0" anchor="t">
            <a:spAutoFit/>
          </a:bodyPr>
          <a:lstStyle/>
          <a:p>
            <a:pPr algn="ctr">
              <a:lnSpc>
                <a:spcPts val="5615"/>
              </a:lnSpc>
            </a:pPr>
            <a:r>
              <a:rPr lang="en-US" sz="5199" b="1" spc="48">
                <a:solidFill>
                  <a:srgbClr val="C00000"/>
                </a:solidFill>
                <a:latin typeface="TT Rounds Condensed Bold"/>
                <a:ea typeface="TT Rounds Condensed Bold"/>
                <a:cs typeface="TT Rounds Condensed Bold"/>
                <a:sym typeface="TT Rounds Condensed Bold"/>
              </a:rPr>
              <a:t>Análisis e Interpretación de Resultados</a:t>
            </a:r>
          </a:p>
        </p:txBody>
      </p:sp>
      <p:sp>
        <p:nvSpPr>
          <p:cNvPr id="5" name="TextBox 5"/>
          <p:cNvSpPr txBox="1"/>
          <p:nvPr/>
        </p:nvSpPr>
        <p:spPr>
          <a:xfrm>
            <a:off x="2032861" y="3189334"/>
            <a:ext cx="6970006" cy="1228725"/>
          </a:xfrm>
          <a:prstGeom prst="rect">
            <a:avLst/>
          </a:prstGeom>
        </p:spPr>
        <p:txBody>
          <a:bodyPr lIns="0" tIns="0" rIns="0" bIns="0" rtlCol="0" anchor="t">
            <a:spAutoFit/>
          </a:bodyPr>
          <a:lstStyle/>
          <a:p>
            <a:pPr algn="just">
              <a:lnSpc>
                <a:spcPts val="2400"/>
              </a:lnSpc>
              <a:spcBef>
                <a:spcPct val="0"/>
              </a:spcBef>
            </a:pPr>
            <a:r>
              <a:rPr lang="en-US" sz="2000">
                <a:solidFill>
                  <a:srgbClr val="000000"/>
                </a:solidFill>
                <a:latin typeface="Open Sans"/>
                <a:ea typeface="Open Sans"/>
                <a:cs typeface="Open Sans"/>
                <a:sym typeface="Open Sans"/>
              </a:rPr>
              <a:t>Se exploraron en profundidad las capacidades de diferentes algoritmos de deep learning en combinación con técnicas de paralelismo para optimizar el procesamiento y análisis de imágenes médicas</a:t>
            </a:r>
          </a:p>
        </p:txBody>
      </p:sp>
      <p:sp>
        <p:nvSpPr>
          <p:cNvPr id="6" name="TextBox 6"/>
          <p:cNvSpPr txBox="1"/>
          <p:nvPr/>
        </p:nvSpPr>
        <p:spPr>
          <a:xfrm>
            <a:off x="3526762" y="5001914"/>
            <a:ext cx="6769173" cy="1228725"/>
          </a:xfrm>
          <a:prstGeom prst="rect">
            <a:avLst/>
          </a:prstGeom>
        </p:spPr>
        <p:txBody>
          <a:bodyPr lIns="0" tIns="0" rIns="0" bIns="0" rtlCol="0" anchor="t">
            <a:spAutoFit/>
          </a:bodyPr>
          <a:lstStyle/>
          <a:p>
            <a:pPr algn="just">
              <a:lnSpc>
                <a:spcPts val="2400"/>
              </a:lnSpc>
              <a:spcBef>
                <a:spcPct val="0"/>
              </a:spcBef>
            </a:pPr>
            <a:r>
              <a:rPr lang="en-US" sz="2000">
                <a:solidFill>
                  <a:srgbClr val="000000"/>
                </a:solidFill>
                <a:latin typeface="Open Sans"/>
                <a:ea typeface="Open Sans"/>
                <a:cs typeface="Open Sans"/>
                <a:sym typeface="Open Sans"/>
              </a:rPr>
              <a:t>Se identificaron herramientas específicas que ofrecen un desempeño óptimo en la detección temprana de la púrpura reumatoidea, evaluando su precisión y eficiencia frente a métodos tradicionales de diagnóstico</a:t>
            </a:r>
          </a:p>
        </p:txBody>
      </p:sp>
      <p:sp>
        <p:nvSpPr>
          <p:cNvPr id="7" name="TextBox 7"/>
          <p:cNvSpPr txBox="1"/>
          <p:nvPr/>
        </p:nvSpPr>
        <p:spPr>
          <a:xfrm>
            <a:off x="4814951" y="7256835"/>
            <a:ext cx="6769173" cy="1533525"/>
          </a:xfrm>
          <a:prstGeom prst="rect">
            <a:avLst/>
          </a:prstGeom>
        </p:spPr>
        <p:txBody>
          <a:bodyPr lIns="0" tIns="0" rIns="0" bIns="0" rtlCol="0" anchor="t">
            <a:spAutoFit/>
          </a:bodyPr>
          <a:lstStyle/>
          <a:p>
            <a:pPr algn="just">
              <a:lnSpc>
                <a:spcPts val="2400"/>
              </a:lnSpc>
              <a:spcBef>
                <a:spcPct val="0"/>
              </a:spcBef>
            </a:pPr>
            <a:r>
              <a:rPr lang="en-US" sz="2000">
                <a:solidFill>
                  <a:srgbClr val="000000"/>
                </a:solidFill>
                <a:latin typeface="Open Sans"/>
                <a:ea typeface="Open Sans"/>
                <a:cs typeface="Open Sans"/>
                <a:sym typeface="Open Sans"/>
              </a:rPr>
              <a:t>Los resultados aquí descritos permiten entender no solo la eficacia del modelo propuesto, sino también el potencial de la tecnología de aprendizaje profundo y procesamiento paralelo en el campo de la medicina predictiva.</a:t>
            </a:r>
          </a:p>
        </p:txBody>
      </p:sp>
      <p:sp>
        <p:nvSpPr>
          <p:cNvPr id="8" name="TextBox 8"/>
          <p:cNvSpPr txBox="1"/>
          <p:nvPr/>
        </p:nvSpPr>
        <p:spPr>
          <a:xfrm>
            <a:off x="429973" y="3426044"/>
            <a:ext cx="1197454" cy="764830"/>
          </a:xfrm>
          <a:prstGeom prst="rect">
            <a:avLst/>
          </a:prstGeom>
        </p:spPr>
        <p:txBody>
          <a:bodyPr lIns="0" tIns="0" rIns="0" bIns="0" rtlCol="0" anchor="t">
            <a:spAutoFit/>
          </a:bodyPr>
          <a:lstStyle/>
          <a:p>
            <a:pPr algn="r">
              <a:lnSpc>
                <a:spcPts val="6072"/>
              </a:lnSpc>
            </a:pPr>
            <a:r>
              <a:rPr lang="en-US" sz="5060" spc="1325">
                <a:solidFill>
                  <a:srgbClr val="C00000"/>
                </a:solidFill>
                <a:latin typeface="League Spartan"/>
                <a:ea typeface="League Spartan"/>
                <a:cs typeface="League Spartan"/>
                <a:sym typeface="League Spartan"/>
              </a:rPr>
              <a:t>01</a:t>
            </a:r>
          </a:p>
        </p:txBody>
      </p:sp>
      <p:sp>
        <p:nvSpPr>
          <p:cNvPr id="9" name="TextBox 9"/>
          <p:cNvSpPr txBox="1"/>
          <p:nvPr/>
        </p:nvSpPr>
        <p:spPr>
          <a:xfrm>
            <a:off x="1524630" y="5239432"/>
            <a:ext cx="1552259"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02</a:t>
            </a:r>
          </a:p>
        </p:txBody>
      </p:sp>
      <p:sp>
        <p:nvSpPr>
          <p:cNvPr id="10" name="TextBox 10"/>
          <p:cNvSpPr txBox="1"/>
          <p:nvPr/>
        </p:nvSpPr>
        <p:spPr>
          <a:xfrm>
            <a:off x="2757868" y="7266360"/>
            <a:ext cx="1552259" cy="763215"/>
          </a:xfrm>
          <a:prstGeom prst="rect">
            <a:avLst/>
          </a:prstGeom>
        </p:spPr>
        <p:txBody>
          <a:bodyPr lIns="0" tIns="0" rIns="0" bIns="0" rtlCol="0" anchor="t">
            <a:spAutoFit/>
          </a:bodyPr>
          <a:lstStyle/>
          <a:p>
            <a:pPr algn="r">
              <a:lnSpc>
                <a:spcPts val="6072"/>
              </a:lnSpc>
            </a:pPr>
            <a:r>
              <a:rPr lang="en-US" sz="5060" spc="389">
                <a:solidFill>
                  <a:srgbClr val="C00000"/>
                </a:solidFill>
                <a:latin typeface="League Spartan"/>
                <a:ea typeface="League Spartan"/>
                <a:cs typeface="League Spartan"/>
                <a:sym typeface="League Spartan"/>
              </a:rPr>
              <a:t>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CO"/>
          </a:p>
        </p:txBody>
      </p:sp>
      <p:grpSp>
        <p:nvGrpSpPr>
          <p:cNvPr id="3" name="Group 3"/>
          <p:cNvGrpSpPr/>
          <p:nvPr/>
        </p:nvGrpSpPr>
        <p:grpSpPr>
          <a:xfrm>
            <a:off x="5497751" y="4808780"/>
            <a:ext cx="7292497" cy="4670940"/>
            <a:chOff x="0" y="0"/>
            <a:chExt cx="9723330" cy="6227920"/>
          </a:xfrm>
        </p:grpSpPr>
        <p:pic>
          <p:nvPicPr>
            <p:cNvPr id="4" name="Picture 4"/>
            <p:cNvPicPr>
              <a:picLocks noChangeAspect="1"/>
            </p:cNvPicPr>
            <p:nvPr/>
          </p:nvPicPr>
          <p:blipFill>
            <a:blip r:embed="rId3"/>
            <a:srcRect l="3358" r="3358"/>
            <a:stretch>
              <a:fillRect/>
            </a:stretch>
          </p:blipFill>
          <p:spPr>
            <a:xfrm>
              <a:off x="0" y="0"/>
              <a:ext cx="9723330" cy="6227920"/>
            </a:xfrm>
            <a:prstGeom prst="rect">
              <a:avLst/>
            </a:prstGeom>
          </p:spPr>
        </p:pic>
      </p:grpSp>
      <p:sp>
        <p:nvSpPr>
          <p:cNvPr id="5" name="TextBox 5"/>
          <p:cNvSpPr txBox="1"/>
          <p:nvPr/>
        </p:nvSpPr>
        <p:spPr>
          <a:xfrm>
            <a:off x="1028700" y="1767033"/>
            <a:ext cx="16230600" cy="3175635"/>
          </a:xfrm>
          <a:prstGeom prst="rect">
            <a:avLst/>
          </a:prstGeom>
        </p:spPr>
        <p:txBody>
          <a:bodyPr lIns="0" tIns="0" rIns="0" bIns="0" rtlCol="0" anchor="t">
            <a:spAutoFit/>
          </a:bodyPr>
          <a:lstStyle/>
          <a:p>
            <a:pPr algn="just">
              <a:lnSpc>
                <a:spcPts val="3600"/>
              </a:lnSpc>
            </a:pPr>
            <a:r>
              <a:rPr lang="en-US" sz="2400" u="sng">
                <a:solidFill>
                  <a:srgbClr val="000000"/>
                </a:solidFill>
                <a:latin typeface="Open Sans"/>
                <a:ea typeface="Open Sans"/>
                <a:cs typeface="Open Sans"/>
                <a:sym typeface="Open Sans"/>
              </a:rPr>
              <a:t>Para analizar en profundidad el uso de imágenes en tiempo real de la piel, técnicas de deep learning y paralelismo en la predicción temprana de la púrpura reumatoidea e identificar las herramientas y algoritmos de deep learning más adecuados para el análisis de imágenes médicas en el contexto de la púrpura reumatoidea</a:t>
            </a:r>
            <a:r>
              <a:rPr lang="en-US" sz="2400">
                <a:solidFill>
                  <a:srgbClr val="000000"/>
                </a:solidFill>
                <a:latin typeface="Open Sans"/>
                <a:ea typeface="Open Sans"/>
                <a:cs typeface="Open Sans"/>
                <a:sym typeface="Open Sans"/>
              </a:rPr>
              <a:t>, se realizó un clúster de información utilizando artículos científicos y bibliografías relevantes, organizados y visualizados mediante la herramienta VosView. Esta actividad permitió identificar las áreas clave de investigación, destacando los enfoques más recientes en el análisis de imágenes médicas y su procesamiento paralelo en entornos de deep learning.</a:t>
            </a:r>
          </a:p>
        </p:txBody>
      </p:sp>
      <p:sp>
        <p:nvSpPr>
          <p:cNvPr id="6" name="TextBox 6"/>
          <p:cNvSpPr txBox="1"/>
          <p:nvPr/>
        </p:nvSpPr>
        <p:spPr>
          <a:xfrm>
            <a:off x="1028700" y="684276"/>
            <a:ext cx="11234477" cy="736473"/>
          </a:xfrm>
          <a:prstGeom prst="rect">
            <a:avLst/>
          </a:prstGeom>
        </p:spPr>
        <p:txBody>
          <a:bodyPr lIns="0" tIns="0" rIns="0" bIns="0" rtlCol="0" anchor="t">
            <a:spAutoFit/>
          </a:bodyPr>
          <a:lstStyle/>
          <a:p>
            <a:pPr algn="l">
              <a:lnSpc>
                <a:spcPts val="5615"/>
              </a:lnSpc>
            </a:pPr>
            <a:r>
              <a:rPr lang="en-US" sz="5199" b="1" spc="48">
                <a:solidFill>
                  <a:srgbClr val="C00000"/>
                </a:solidFill>
                <a:latin typeface="TT Rounds Condensed Bold"/>
                <a:ea typeface="TT Rounds Condensed Bold"/>
                <a:cs typeface="TT Rounds Condensed Bold"/>
                <a:sym typeface="TT Rounds Condensed Bold"/>
              </a:rPr>
              <a:t>Objetivo Específico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1271</Words>
  <Application>Microsoft Office PowerPoint</Application>
  <PresentationFormat>Personalizado</PresentationFormat>
  <Paragraphs>88</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Arial MT</vt:lpstr>
      <vt:lpstr>League Spartan</vt:lpstr>
      <vt:lpstr>Libre Baskerville</vt:lpstr>
      <vt:lpstr>TT Rounds Condensed Bold</vt:lpstr>
      <vt:lpstr>Times New Roman</vt:lpstr>
      <vt:lpstr>Open Sans</vt:lpstr>
      <vt:lpstr>Open Sans Bold</vt: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power_point.pptx</dc:title>
  <dc:creator>HERNAN JAIR PEÑARANDA MISSE</dc:creator>
  <cp:lastModifiedBy>TATIANA YURLEY PEÑARANDA MISSE</cp:lastModifiedBy>
  <cp:revision>2</cp:revision>
  <dcterms:created xsi:type="dcterms:W3CDTF">2006-08-16T00:00:00Z</dcterms:created>
  <dcterms:modified xsi:type="dcterms:W3CDTF">2024-11-26T23:44:02Z</dcterms:modified>
  <dc:identifier>DAGW9Vuufp0</dc:identifier>
</cp:coreProperties>
</file>