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0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5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0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9D6C3A-B0E0-4AE1-8121-679BDDEAF17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3FAD39-EC47-496B-A5DE-0102D2EE9FD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-comp.ru/top-popular-database-management-systems" TargetMode="External"/><Relationship Id="rId2" Type="http://schemas.openxmlformats.org/officeDocument/2006/relationships/hyperlink" Target="https://proglib.io/p/database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5338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3BF0C-29FA-4D5F-9A82-B37FCB5E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Ведущие производители СУБД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DB0B8B-11A1-4F10-9FBF-F889D8B89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Козырьков И.В.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6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003A-295F-453A-8EC2-C648DD68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IBM(DB2)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FBFA9-A573-4957-A35B-28B69820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600" dirty="0"/>
              <a:t>IBM (произносится </a:t>
            </a:r>
            <a:r>
              <a:rPr lang="ru-RU" sz="1600" dirty="0" err="1"/>
              <a:t>Ай-би-эм</a:t>
            </a:r>
            <a:r>
              <a:rPr lang="ru-RU" sz="1600" dirty="0"/>
              <a:t>; </a:t>
            </a:r>
            <a:r>
              <a:rPr lang="ru-RU" sz="1600" dirty="0" err="1"/>
              <a:t>аббр</a:t>
            </a:r>
            <a:r>
              <a:rPr lang="ru-RU" sz="1600" dirty="0"/>
              <a:t>. от англ. </a:t>
            </a:r>
            <a:r>
              <a:rPr lang="ru-RU" sz="1600" dirty="0" err="1"/>
              <a:t>International</a:t>
            </a:r>
            <a:r>
              <a:rPr lang="ru-RU" sz="1600" dirty="0"/>
              <a:t> </a:t>
            </a:r>
            <a:r>
              <a:rPr lang="ru-RU" sz="1600" dirty="0" err="1"/>
              <a:t>Business</a:t>
            </a:r>
            <a:r>
              <a:rPr lang="ru-RU" sz="1600" dirty="0"/>
              <a:t> </a:t>
            </a:r>
            <a:r>
              <a:rPr lang="ru-RU" sz="1600" dirty="0" err="1"/>
              <a:t>Machines</a:t>
            </a:r>
            <a:r>
              <a:rPr lang="ru-RU" sz="1600" dirty="0"/>
              <a:t>) — американская компания со штаб-квартирой в </a:t>
            </a:r>
            <a:r>
              <a:rPr lang="ru-RU" sz="1600" dirty="0" err="1"/>
              <a:t>Армонке</a:t>
            </a:r>
            <a:r>
              <a:rPr lang="ru-RU" sz="1600" dirty="0"/>
              <a:t> (штат Нью-Йорк), один из крупнейших в мире производителей и поставщиков аппаратного и программного обеспечения, а также IТ-сервисов и консалтинговых услуг.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Распространённое прозвище компании — </a:t>
            </a:r>
            <a:r>
              <a:rPr lang="ru-RU" sz="1600" dirty="0" err="1"/>
              <a:t>Big</a:t>
            </a:r>
            <a:r>
              <a:rPr lang="ru-RU" sz="1600" dirty="0"/>
              <a:t> </a:t>
            </a:r>
            <a:r>
              <a:rPr lang="ru-RU" sz="1600" dirty="0" err="1"/>
              <a:t>Blue</a:t>
            </a:r>
            <a:r>
              <a:rPr lang="ru-RU" sz="1600" dirty="0"/>
              <a:t>, что можно перевести с английского как «большой синий» или «голубой гигант». Существует несколько версий относительно этого прозвища. По одной из них, название произошло от мейнфреймов, поставлявшихся компанией в 1950-х — 1960-х годах. Они были размером с комнату и имели голубую окраску. По другой теории, прозвище просто ссылается на логотип компании. Ещё по одной версии это название идёт от бывшего дресс-кода компании, который требовал от многих работников ношения рубашек и костюмов голубого цвета.</a:t>
            </a:r>
            <a:endParaRPr lang="en-US" sz="1600" dirty="0"/>
          </a:p>
          <a:p>
            <a:r>
              <a:rPr lang="en-US" sz="1600" dirty="0"/>
              <a:t>IBM </a:t>
            </a:r>
            <a:r>
              <a:rPr lang="ru-RU" sz="1600" dirty="0"/>
              <a:t>разрабатывает:</a:t>
            </a:r>
            <a:br>
              <a:rPr lang="ru-RU" sz="1600" dirty="0"/>
            </a:br>
            <a:br>
              <a:rPr lang="ru-RU" sz="1600" dirty="0"/>
            </a:br>
            <a:r>
              <a:rPr lang="en-US" sz="1600" dirty="0"/>
              <a:t>1.</a:t>
            </a:r>
            <a:r>
              <a:rPr lang="ru-RU" sz="1600" dirty="0"/>
              <a:t>операционные системы </a:t>
            </a:r>
            <a:r>
              <a:rPr lang="en-US" sz="1600" dirty="0"/>
              <a:t>z/OS, z/VM, z/VSE, IBM </a:t>
            </a:r>
            <a:r>
              <a:rPr lang="en-US" sz="1600" dirty="0" err="1"/>
              <a:t>i</a:t>
            </a:r>
            <a:r>
              <a:rPr lang="en-US" sz="1600" dirty="0"/>
              <a:t> (</a:t>
            </a:r>
            <a:r>
              <a:rPr lang="ru-RU" sz="1600" dirty="0"/>
              <a:t>ранее называвшаяся </a:t>
            </a:r>
            <a:r>
              <a:rPr lang="en-US" sz="1600" dirty="0"/>
              <a:t>OS/400), AIX (UNIX), PC DOS, OS/2, </a:t>
            </a:r>
            <a:r>
              <a:rPr lang="ru-RU" sz="1600" dirty="0"/>
              <a:t>а также активно поддерживает развитие </a:t>
            </a:r>
            <a:r>
              <a:rPr lang="en-US" sz="1600" dirty="0"/>
              <a:t>GNU/Linux (</a:t>
            </a:r>
            <a:r>
              <a:rPr lang="ru-RU" sz="1600" dirty="0"/>
              <a:t>в частности дистрибутивы </a:t>
            </a:r>
            <a:r>
              <a:rPr lang="en-US" sz="1600" dirty="0"/>
              <a:t>Linux </a:t>
            </a:r>
            <a:r>
              <a:rPr lang="ru-RU" sz="1600" dirty="0"/>
              <a:t>для платформы </a:t>
            </a:r>
            <a:r>
              <a:rPr lang="en-US" sz="1600" dirty="0"/>
              <a:t>Power Systems);</a:t>
            </a:r>
            <a:br>
              <a:rPr lang="en-US" sz="1600" dirty="0"/>
            </a:br>
            <a:r>
              <a:rPr lang="en-US" sz="1600" dirty="0"/>
              <a:t>2.</a:t>
            </a:r>
            <a:r>
              <a:rPr lang="ru-RU" sz="1600" dirty="0"/>
              <a:t>файловые системы </a:t>
            </a:r>
            <a:r>
              <a:rPr lang="en-US" sz="1600" dirty="0"/>
              <a:t>GPFS, HPFS, CFS, JFS;</a:t>
            </a:r>
            <a:br>
              <a:rPr lang="en-US" sz="1600" dirty="0"/>
            </a:br>
            <a:r>
              <a:rPr lang="en-US" sz="1600" dirty="0"/>
              <a:t>3.</a:t>
            </a:r>
            <a:r>
              <a:rPr lang="ru-RU" sz="1600" dirty="0" err="1"/>
              <a:t>истемы</a:t>
            </a:r>
            <a:r>
              <a:rPr lang="ru-RU" sz="1600" dirty="0"/>
              <a:t> управления базами данных </a:t>
            </a:r>
            <a:r>
              <a:rPr lang="en-US" sz="1600" dirty="0"/>
              <a:t>DB2, Informix, IMS;</a:t>
            </a:r>
            <a:br>
              <a:rPr lang="en-US" sz="1600" dirty="0"/>
            </a:br>
            <a:r>
              <a:rPr lang="en-US" sz="1600" dirty="0"/>
              <a:t>4.</a:t>
            </a:r>
            <a:r>
              <a:rPr lang="ru-RU" sz="1600" dirty="0"/>
              <a:t>офисные пакеты </a:t>
            </a:r>
            <a:r>
              <a:rPr lang="en-US" sz="1600" dirty="0"/>
              <a:t>Lotus SmartSuite;</a:t>
            </a:r>
            <a:br>
              <a:rPr lang="en-US" sz="1600" dirty="0"/>
            </a:br>
            <a:r>
              <a:rPr lang="en-US" sz="1600" dirty="0"/>
              <a:t>5.</a:t>
            </a:r>
            <a:r>
              <a:rPr lang="ru-RU" sz="1600" dirty="0"/>
              <a:t>серию средств проектирования программного обеспечения </a:t>
            </a:r>
            <a:r>
              <a:rPr lang="en-US" sz="1600" dirty="0"/>
              <a:t>IBM Rational;</a:t>
            </a:r>
            <a:br>
              <a:rPr lang="en-US" sz="1600" dirty="0"/>
            </a:br>
            <a:r>
              <a:rPr lang="en-US" sz="1600" dirty="0"/>
              <a:t>6.</a:t>
            </a:r>
            <a:r>
              <a:rPr lang="ru-RU" sz="1600" dirty="0"/>
              <a:t>пакет промежуточного программного обеспечения </a:t>
            </a:r>
            <a:r>
              <a:rPr lang="en-US" sz="1600" dirty="0"/>
              <a:t>WebSphere;</a:t>
            </a:r>
            <a:br>
              <a:rPr lang="en-US" sz="1600" dirty="0"/>
            </a:br>
            <a:r>
              <a:rPr lang="en-US" sz="1600" dirty="0"/>
              <a:t>7.</a:t>
            </a:r>
            <a:r>
              <a:rPr lang="ru-RU" sz="1600" dirty="0"/>
              <a:t>системы управления системами </a:t>
            </a:r>
            <a:r>
              <a:rPr lang="en-US" sz="1600" dirty="0"/>
              <a:t>Tivoli;</a:t>
            </a:r>
            <a:br>
              <a:rPr lang="en-US" sz="1600" dirty="0"/>
            </a:br>
            <a:r>
              <a:rPr lang="en-US" sz="1600" dirty="0"/>
              <a:t>8.</a:t>
            </a:r>
            <a:r>
              <a:rPr lang="ru-RU" sz="1600" dirty="0"/>
              <a:t>серию компиляторов и сред разработки </a:t>
            </a:r>
            <a:r>
              <a:rPr lang="en-US" sz="1600" dirty="0" err="1"/>
              <a:t>VisualAge</a:t>
            </a:r>
            <a:r>
              <a:rPr lang="en-US" sz="1600" dirty="0"/>
              <a:t> (</a:t>
            </a:r>
            <a:r>
              <a:rPr lang="ru-RU" sz="1600" dirty="0"/>
              <a:t>например, </a:t>
            </a:r>
            <a:r>
              <a:rPr lang="en-US" sz="1600" dirty="0" err="1"/>
              <a:t>VisualAge</a:t>
            </a:r>
            <a:r>
              <a:rPr lang="en-US" sz="1600" dirty="0"/>
              <a:t> C++, </a:t>
            </a:r>
            <a:r>
              <a:rPr lang="en-US" sz="1600" dirty="0" err="1"/>
              <a:t>VisualAge</a:t>
            </a:r>
            <a:r>
              <a:rPr lang="en-US" sz="1600" dirty="0"/>
              <a:t> Smalltalk </a:t>
            </a:r>
            <a:r>
              <a:rPr lang="ru-RU" sz="1600" dirty="0"/>
              <a:t>и другие), а также активно поддерживает </a:t>
            </a:r>
            <a:r>
              <a:rPr lang="en-US" sz="1600" dirty="0"/>
              <a:t>Eclipse, </a:t>
            </a:r>
            <a:r>
              <a:rPr lang="ru-RU" sz="1600" dirty="0"/>
              <a:t>преемник этих сред.</a:t>
            </a:r>
          </a:p>
        </p:txBody>
      </p:sp>
    </p:spTree>
    <p:extLst>
      <p:ext uri="{BB962C8B-B14F-4D97-AF65-F5344CB8AC3E}">
        <p14:creationId xmlns:p14="http://schemas.microsoft.com/office/powerpoint/2010/main" val="23393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D00C3-1640-43C7-AAF5-3373C0F2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Software Foundation</a:t>
            </a:r>
            <a:r>
              <a:rPr lang="ru-RU" dirty="0"/>
              <a:t> (</a:t>
            </a:r>
            <a:r>
              <a:rPr lang="en-US" dirty="0"/>
              <a:t>CouchDB</a:t>
            </a:r>
            <a:r>
              <a:rPr lang="ru-RU" dirty="0"/>
              <a:t>)</a:t>
            </a:r>
          </a:p>
        </p:txBody>
      </p:sp>
      <p:pic>
        <p:nvPicPr>
          <p:cNvPr id="7170" name="Picture 2" descr="Apache Software Foundation Logo (2016).svg">
            <a:extLst>
              <a:ext uri="{FF2B5EF4-FFF2-40B4-BE49-F238E27FC236}">
                <a16:creationId xmlns:a16="http://schemas.microsoft.com/office/drawing/2014/main" id="{CAE0DAFA-114F-4345-AF27-A7A024FB4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3" y="2600588"/>
            <a:ext cx="5694169" cy="27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couchdb&quot;">
            <a:extLst>
              <a:ext uri="{FF2B5EF4-FFF2-40B4-BE49-F238E27FC236}">
                <a16:creationId xmlns:a16="http://schemas.microsoft.com/office/drawing/2014/main" id="{F26CC229-9F95-4E07-8376-F5CAF9E2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74" y="2382933"/>
            <a:ext cx="3883533" cy="30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813C6-2808-4F8F-9349-B4AC80BF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Software Foundation</a:t>
            </a:r>
            <a:r>
              <a:rPr lang="ru-RU" dirty="0"/>
              <a:t> (</a:t>
            </a:r>
            <a:r>
              <a:rPr lang="en-US" dirty="0"/>
              <a:t>CouchDB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8D1A-17A5-4A85-AF5C-C0581C4B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err="1"/>
              <a:t>Apache</a:t>
            </a:r>
            <a:r>
              <a:rPr lang="ru-RU" sz="1600" dirty="0"/>
              <a:t> </a:t>
            </a:r>
            <a:r>
              <a:rPr lang="ru-RU" sz="1600" dirty="0" err="1"/>
              <a:t>Software</a:t>
            </a:r>
            <a:r>
              <a:rPr lang="ru-RU" sz="1600" dirty="0"/>
              <a:t> </a:t>
            </a:r>
            <a:r>
              <a:rPr lang="ru-RU" sz="1600" dirty="0" err="1"/>
              <a:t>Foundation</a:t>
            </a:r>
            <a:r>
              <a:rPr lang="ru-RU" sz="1600" dirty="0"/>
              <a:t> (ASF) — организация-фонд, способствующая развитию проектов программного обеспечения </a:t>
            </a:r>
            <a:r>
              <a:rPr lang="ru-RU" sz="1600" dirty="0" err="1"/>
              <a:t>Apache</a:t>
            </a:r>
            <a:r>
              <a:rPr lang="ru-RU" sz="1600" dirty="0"/>
              <a:t>, к которым относится среди прочего веб-сервер </a:t>
            </a:r>
            <a:r>
              <a:rPr lang="ru-RU" sz="1600" dirty="0" err="1"/>
              <a:t>Apache</a:t>
            </a:r>
            <a:r>
              <a:rPr lang="ru-RU" sz="1600" dirty="0"/>
              <a:t>.</a:t>
            </a:r>
            <a:br>
              <a:rPr lang="ru-RU" sz="1600" dirty="0"/>
            </a:br>
            <a:r>
              <a:rPr lang="ru-RU" sz="1600" dirty="0"/>
              <a:t>ASF была сформирована в 1999 году из </a:t>
            </a:r>
            <a:r>
              <a:rPr lang="ru-RU" sz="1600" dirty="0" err="1"/>
              <a:t>Apache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r>
              <a:rPr lang="ru-RU" sz="1600" dirty="0"/>
              <a:t> в Делавэре, США.</a:t>
            </a:r>
            <a:br>
              <a:rPr lang="ru-RU" sz="1600" dirty="0"/>
            </a:br>
            <a:r>
              <a:rPr lang="ru-RU" sz="1600" dirty="0"/>
              <a:t>Сообщество ASF состоит из разработчиков-энтузиастов, живущих в разных странах мира и участвующих в различных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Source</a:t>
            </a:r>
            <a:r>
              <a:rPr lang="ru-RU" sz="1600" dirty="0"/>
              <a:t> проектах.</a:t>
            </a:r>
            <a:br>
              <a:rPr lang="ru-RU" sz="1600" dirty="0"/>
            </a:br>
            <a:r>
              <a:rPr lang="ru-RU" sz="1600" dirty="0"/>
              <a:t>Отличительные черты проектов </a:t>
            </a:r>
            <a:r>
              <a:rPr lang="ru-RU" sz="1600" dirty="0" err="1"/>
              <a:t>Apache</a:t>
            </a:r>
            <a:r>
              <a:rPr lang="ru-RU" sz="1600" dirty="0"/>
              <a:t>: совместная разработка кода и открытая, прагматичная лицензия (</a:t>
            </a:r>
            <a:r>
              <a:rPr lang="ru-RU" sz="1600" dirty="0" err="1"/>
              <a:t>Apache</a:t>
            </a:r>
            <a:r>
              <a:rPr lang="ru-RU" sz="1600" dirty="0"/>
              <a:t> </a:t>
            </a:r>
            <a:r>
              <a:rPr lang="ru-RU" sz="1600" dirty="0" err="1"/>
              <a:t>Software</a:t>
            </a:r>
            <a:r>
              <a:rPr lang="ru-RU" sz="1600" dirty="0"/>
              <a:t> </a:t>
            </a:r>
            <a:r>
              <a:rPr lang="ru-RU" sz="1600" dirty="0" err="1"/>
              <a:t>License</a:t>
            </a:r>
            <a:r>
              <a:rPr lang="ru-RU" sz="1600" dirty="0"/>
              <a:t>).</a:t>
            </a:r>
            <a:br>
              <a:rPr lang="ru-RU" sz="1600" dirty="0"/>
            </a:br>
            <a:r>
              <a:rPr lang="ru-RU" sz="1600" dirty="0"/>
              <a:t>Руководит каждым из проектов команда избранных экспертов, которые сами принимают активное участие в процессе разработки.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Членами организации могут стать только те люди, которые внесли значительный вклад в развитие/разработку проектов.</a:t>
            </a:r>
            <a:br>
              <a:rPr lang="ru-RU" sz="1600" dirty="0"/>
            </a:br>
            <a:r>
              <a:rPr lang="ru-RU" sz="1600" dirty="0"/>
              <a:t>Основные задачи фонда — это юридическая защита участников проекта и защита марки «</a:t>
            </a:r>
            <a:r>
              <a:rPr lang="ru-RU" sz="1600" dirty="0" err="1"/>
              <a:t>Apache</a:t>
            </a:r>
            <a:r>
              <a:rPr lang="ru-RU" sz="1600" dirty="0"/>
              <a:t>».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ASF была разработана лицензия </a:t>
            </a:r>
            <a:r>
              <a:rPr lang="ru-RU" sz="1600" dirty="0" err="1"/>
              <a:t>Apache</a:t>
            </a:r>
            <a:r>
              <a:rPr lang="ru-RU" sz="1600" dirty="0"/>
              <a:t>, широко используемая в рамках других проектов.</a:t>
            </a:r>
            <a:br>
              <a:rPr lang="ru-RU" sz="1600" dirty="0"/>
            </a:br>
            <a:r>
              <a:rPr lang="ru-RU" sz="1600" dirty="0"/>
              <a:t>Среди платиновых (более 100 000 долл. в год) спонсоров проекта — </a:t>
            </a:r>
            <a:r>
              <a:rPr lang="ru-RU" sz="1600" dirty="0" err="1"/>
              <a:t>Google</a:t>
            </a:r>
            <a:r>
              <a:rPr lang="ru-RU" sz="1600" dirty="0"/>
              <a:t> и </a:t>
            </a:r>
            <a:r>
              <a:rPr lang="ru-RU" sz="1600" dirty="0" err="1"/>
              <a:t>Yahoo</a:t>
            </a:r>
            <a:r>
              <a:rPr lang="ru-RU" sz="1600" dirty="0"/>
              <a:t>!. В июле 2008 года к ним присоединилась </a:t>
            </a:r>
            <a:r>
              <a:rPr lang="ru-RU" sz="1600" dirty="0" err="1"/>
              <a:t>Microsoft</a:t>
            </a:r>
            <a:r>
              <a:rPr lang="ru-RU" sz="1600" dirty="0"/>
              <a:t>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ASF ежегодно проводит конференции </a:t>
            </a:r>
            <a:r>
              <a:rPr lang="ru-RU" sz="1600" dirty="0" err="1"/>
              <a:t>ApacheCon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E09EA-B157-41EA-B671-0D3F6998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076A4-7491-4CFA-9E76-E11A3A9F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Топ – 10 систем управления базами данных 2019</a:t>
            </a:r>
            <a:r>
              <a:rPr lang="en-US" dirty="0"/>
              <a:t>; </a:t>
            </a:r>
            <a:r>
              <a:rPr lang="en-US" dirty="0" err="1"/>
              <a:t>proglib</a:t>
            </a:r>
            <a:r>
              <a:rPr lang="en-US" dirty="0"/>
              <a:t> 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. – </a:t>
            </a:r>
            <a:r>
              <a:rPr lang="en-US" dirty="0">
                <a:hlinkClick r:id="rId2"/>
              </a:rPr>
              <a:t>URL</a:t>
            </a:r>
            <a:r>
              <a:rPr lang="ru-RU" dirty="0">
                <a:hlinkClick r:id="rId2"/>
              </a:rPr>
              <a:t>:</a:t>
            </a:r>
            <a:r>
              <a:rPr lang="en-US" dirty="0">
                <a:hlinkClick r:id="rId2"/>
              </a:rPr>
              <a:t>https://proglib.io/p/databases-2019</a:t>
            </a:r>
            <a:r>
              <a:rPr lang="ru-RU" dirty="0"/>
              <a:t> Режим доступа: свободный</a:t>
            </a:r>
          </a:p>
          <a:p>
            <a:r>
              <a:rPr lang="ru-RU" dirty="0"/>
              <a:t>2. ТОП 5 популярных систем управления базами данных (СУБД) в 2020</a:t>
            </a:r>
            <a:r>
              <a:rPr lang="en-US" dirty="0"/>
              <a:t>; </a:t>
            </a:r>
            <a:r>
              <a:rPr lang="ru-RU" dirty="0"/>
              <a:t>Заметки </a:t>
            </a:r>
            <a:r>
              <a:rPr lang="en-US" dirty="0"/>
              <a:t>IT – </a:t>
            </a:r>
            <a:r>
              <a:rPr lang="ru-RU" dirty="0"/>
              <a:t>специалиста </a:t>
            </a:r>
            <a:r>
              <a:rPr lang="en-US" dirty="0"/>
              <a:t>[</a:t>
            </a:r>
            <a:r>
              <a:rPr lang="ru-RU" dirty="0"/>
              <a:t>Электронный </a:t>
            </a:r>
            <a:r>
              <a:rPr lang="ru-RU" dirty="0" err="1"/>
              <a:t>ресур</a:t>
            </a:r>
            <a:r>
              <a:rPr lang="en-US" dirty="0"/>
              <a:t>]</a:t>
            </a:r>
            <a:r>
              <a:rPr lang="ru-RU" dirty="0"/>
              <a:t>. – </a:t>
            </a:r>
            <a:r>
              <a:rPr lang="en-US" dirty="0"/>
              <a:t>URL: </a:t>
            </a:r>
            <a:r>
              <a:rPr lang="en-US" dirty="0">
                <a:hlinkClick r:id="rId3"/>
              </a:rPr>
              <a:t>https://info-comp.ru/top-popular-database-management-systems</a:t>
            </a:r>
            <a:r>
              <a:rPr lang="en-US" dirty="0"/>
              <a:t> </a:t>
            </a:r>
            <a:r>
              <a:rPr lang="ru-RU" dirty="0"/>
              <a:t>Режим доступа: свободный.</a:t>
            </a:r>
          </a:p>
          <a:p>
            <a:r>
              <a:rPr lang="ru-RU" dirty="0"/>
              <a:t>3. Базы данных. Тенденции общемировые и в России. </a:t>
            </a:r>
            <a:r>
              <a:rPr lang="ru-RU" dirty="0" err="1"/>
              <a:t>Хабр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Электронный </a:t>
            </a:r>
            <a:r>
              <a:rPr lang="ru-RU" dirty="0" err="1"/>
              <a:t>ресур</a:t>
            </a:r>
            <a:r>
              <a:rPr lang="en-US" dirty="0"/>
              <a:t>]</a:t>
            </a:r>
            <a:r>
              <a:rPr lang="ru-RU" dirty="0"/>
              <a:t>. – </a:t>
            </a:r>
            <a:r>
              <a:rPr lang="en-US" dirty="0"/>
              <a:t>URL:</a:t>
            </a:r>
            <a:r>
              <a:rPr lang="en-US" dirty="0">
                <a:hlinkClick r:id="rId4"/>
              </a:rPr>
              <a:t>https://habr.com/ru/post/533880/</a:t>
            </a:r>
            <a:r>
              <a:rPr lang="en-US" dirty="0"/>
              <a:t> </a:t>
            </a:r>
            <a:r>
              <a:rPr lang="ru-RU" dirty="0"/>
              <a:t>Режим доступа: свободный.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7921F-95AF-41C2-855F-E4F107D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СУБД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0AACC-4C17-4DFF-B2CD-847F44E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1) </a:t>
            </a:r>
            <a:r>
              <a:rPr lang="en-US" sz="2400" dirty="0"/>
              <a:t>MySQL </a:t>
            </a:r>
            <a:r>
              <a:rPr lang="ru-RU" sz="2400" dirty="0"/>
              <a:t>Разработчик</a:t>
            </a:r>
            <a:r>
              <a:rPr lang="en-US" sz="2400" dirty="0"/>
              <a:t>: Oracle</a:t>
            </a:r>
          </a:p>
          <a:p>
            <a:r>
              <a:rPr lang="en-US" sz="2400" dirty="0"/>
              <a:t>2</a:t>
            </a:r>
            <a:r>
              <a:rPr lang="ru-RU" sz="2400" dirty="0"/>
              <a:t>)</a:t>
            </a:r>
            <a:r>
              <a:rPr lang="en-US" sz="2400" dirty="0"/>
              <a:t>MS SQL Server </a:t>
            </a:r>
            <a:r>
              <a:rPr lang="ru-RU" sz="2400" dirty="0"/>
              <a:t>Разработчик: </a:t>
            </a:r>
            <a:r>
              <a:rPr lang="en-US" sz="2400" dirty="0"/>
              <a:t>Microsoft </a:t>
            </a:r>
          </a:p>
          <a:p>
            <a:r>
              <a:rPr lang="en-US" sz="2400" dirty="0"/>
              <a:t>3)MongoDB </a:t>
            </a:r>
            <a:r>
              <a:rPr lang="ru-RU" sz="2400" dirty="0"/>
              <a:t>Разработчик</a:t>
            </a:r>
            <a:r>
              <a:rPr lang="en-US" sz="2400" dirty="0"/>
              <a:t>: MongoDB</a:t>
            </a:r>
          </a:p>
          <a:p>
            <a:r>
              <a:rPr lang="en-US" sz="2400" dirty="0"/>
              <a:t>4)SQLite </a:t>
            </a:r>
            <a:r>
              <a:rPr lang="ru-RU" sz="2400" dirty="0"/>
              <a:t>Разработчик: </a:t>
            </a:r>
            <a:r>
              <a:rPr lang="en-US" sz="2400" dirty="0" err="1"/>
              <a:t>Hwaci</a:t>
            </a:r>
            <a:r>
              <a:rPr lang="en-US" sz="2400" dirty="0"/>
              <a:t>, </a:t>
            </a:r>
            <a:r>
              <a:rPr lang="ru-RU" sz="2400" dirty="0"/>
              <a:t>сообщество</a:t>
            </a:r>
          </a:p>
          <a:p>
            <a:r>
              <a:rPr lang="en-US" sz="2400" dirty="0"/>
              <a:t>5</a:t>
            </a:r>
            <a:r>
              <a:rPr lang="ru-RU" sz="2400" dirty="0"/>
              <a:t>)</a:t>
            </a:r>
            <a:r>
              <a:rPr lang="en-US" sz="2400" dirty="0"/>
              <a:t>Oracle Database </a:t>
            </a:r>
            <a:r>
              <a:rPr lang="ru-RU" sz="2400" dirty="0"/>
              <a:t>Разработчик: </a:t>
            </a:r>
            <a:r>
              <a:rPr lang="en-US" sz="2400" dirty="0"/>
              <a:t>Oracle</a:t>
            </a:r>
          </a:p>
          <a:p>
            <a:r>
              <a:rPr lang="en-US" sz="2400" dirty="0"/>
              <a:t>6) CouchDB </a:t>
            </a:r>
            <a:r>
              <a:rPr lang="ru-RU" sz="2400" dirty="0"/>
              <a:t>Разработчик: </a:t>
            </a:r>
            <a:r>
              <a:rPr lang="en-US" sz="2400" dirty="0"/>
              <a:t>Apache Software Foundation</a:t>
            </a:r>
            <a:endParaRPr lang="ru-RU" sz="2400" dirty="0"/>
          </a:p>
          <a:p>
            <a:r>
              <a:rPr lang="ru-RU" sz="2400" dirty="0"/>
              <a:t>6)</a:t>
            </a:r>
            <a:r>
              <a:rPr lang="en-US" sz="2400" dirty="0"/>
              <a:t>DB2 </a:t>
            </a:r>
            <a:r>
              <a:rPr lang="ru-RU" sz="2400" dirty="0"/>
              <a:t>Разработчик: </a:t>
            </a:r>
            <a:r>
              <a:rPr lang="en-US" sz="2400" dirty="0"/>
              <a:t>IBM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08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19BEA-E976-4044-AA3A-EC8164C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(MySQL, Oracle Database)</a:t>
            </a:r>
            <a:endParaRPr lang="ru-RU" dirty="0"/>
          </a:p>
        </p:txBody>
      </p:sp>
      <p:pic>
        <p:nvPicPr>
          <p:cNvPr id="2050" name="Picture 2" descr="Oracle wordmark.svg">
            <a:extLst>
              <a:ext uri="{FF2B5EF4-FFF2-40B4-BE49-F238E27FC236}">
                <a16:creationId xmlns:a16="http://schemas.microsoft.com/office/drawing/2014/main" id="{6C19680B-8067-4D37-808F-8BCF23C2C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1" y="1969689"/>
            <a:ext cx="6771911" cy="8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mysql&quot;">
            <a:extLst>
              <a:ext uri="{FF2B5EF4-FFF2-40B4-BE49-F238E27FC236}">
                <a16:creationId xmlns:a16="http://schemas.microsoft.com/office/drawing/2014/main" id="{8930F341-89C8-4BE8-ABF8-83861C08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14" y="3463243"/>
            <a:ext cx="4211142" cy="21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&quot;oracle database&quot;">
            <a:extLst>
              <a:ext uri="{FF2B5EF4-FFF2-40B4-BE49-F238E27FC236}">
                <a16:creationId xmlns:a16="http://schemas.microsoft.com/office/drawing/2014/main" id="{9FE93901-7692-4044-8066-4832F5BF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65" y="3105559"/>
            <a:ext cx="5993802" cy="294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7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16723-49C4-4113-9EE6-90CCBE22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(MySQL, Oracle Database)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F14BC-9D0F-47EC-9971-186717D8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Oracle</a:t>
            </a:r>
            <a:r>
              <a:rPr lang="ru-RU" dirty="0"/>
              <a:t> (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Corporation</a:t>
            </a:r>
            <a:r>
              <a:rPr lang="ru-RU" dirty="0"/>
              <a:t>) — американская корпорация, второй по величине доходов производитель программного обеспечения (после </a:t>
            </a:r>
            <a:r>
              <a:rPr lang="ru-RU" dirty="0" err="1"/>
              <a:t>Microsoft</a:t>
            </a:r>
            <a:r>
              <a:rPr lang="ru-RU" dirty="0"/>
              <a:t>)крупнейший производитель программного обеспечения для организаций, крупный поставщик серверного оборудования.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Компания специализируется на выпуске систем управления базами данных, связующего программного обеспечения и бизнес-приложений (ERP- и CRM-систем, специализированных отраслевых приложений). Наиболее известный продукт компании —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, который компания выпускает с момента своего основания.</a:t>
            </a:r>
            <a:endParaRPr lang="en-US" dirty="0"/>
          </a:p>
          <a:p>
            <a:r>
              <a:rPr lang="ru-RU" dirty="0"/>
              <a:t>В результате поглощения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, к </a:t>
            </a:r>
            <a:r>
              <a:rPr lang="ru-RU" dirty="0" err="1"/>
              <a:t>Oracle</a:t>
            </a:r>
            <a:r>
              <a:rPr lang="ru-RU" dirty="0"/>
              <a:t> перешли активы </a:t>
            </a:r>
            <a:r>
              <a:rPr lang="ru-RU" dirty="0" err="1"/>
              <a:t>MySQL</a:t>
            </a:r>
            <a:r>
              <a:rPr lang="ru-RU" dirty="0"/>
              <a:t> AB и свободно распространяемая СУБД </a:t>
            </a:r>
            <a:r>
              <a:rPr lang="ru-RU" dirty="0" err="1"/>
              <a:t>MySQL</a:t>
            </a:r>
            <a:r>
              <a:rPr lang="ru-RU" dirty="0"/>
              <a:t>. В 2011 году корпорация выпустила версию 5.6 этой СУБД, позиционируемая как свободная альтернатива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en-US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Berkeley</a:t>
            </a:r>
            <a:r>
              <a:rPr lang="ru-RU" dirty="0"/>
              <a:t> DB — встраиваемая </a:t>
            </a:r>
            <a:r>
              <a:rPr lang="ru-RU" dirty="0" err="1"/>
              <a:t>нереляционная</a:t>
            </a:r>
            <a:r>
              <a:rPr lang="ru-RU" dirty="0"/>
              <a:t> СУБД, перешедшая к </a:t>
            </a:r>
            <a:r>
              <a:rPr lang="ru-RU" dirty="0" err="1"/>
              <a:t>Oracle</a:t>
            </a:r>
            <a:r>
              <a:rPr lang="ru-RU" dirty="0"/>
              <a:t> в 2006 году в результате приобретения компании </a:t>
            </a:r>
            <a:r>
              <a:rPr lang="ru-RU" dirty="0" err="1"/>
              <a:t>Sleepycat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. По оценке IDC, благодаря </a:t>
            </a:r>
            <a:r>
              <a:rPr lang="ru-RU" dirty="0" err="1"/>
              <a:t>Berkeley</a:t>
            </a:r>
            <a:r>
              <a:rPr lang="ru-RU" dirty="0"/>
              <a:t> DB (а также </a:t>
            </a:r>
            <a:r>
              <a:rPr lang="ru-RU" dirty="0" err="1"/>
              <a:t>TimesTen</a:t>
            </a:r>
            <a:r>
              <a:rPr lang="ru-RU" dirty="0"/>
              <a:t>), </a:t>
            </a:r>
            <a:r>
              <a:rPr lang="ru-RU" dirty="0" err="1"/>
              <a:t>Oracle</a:t>
            </a:r>
            <a:r>
              <a:rPr lang="ru-RU" dirty="0"/>
              <a:t> занимает на 2009 год первое место на рынке встроенных СУБД с долей 30,3 %.</a:t>
            </a:r>
          </a:p>
        </p:txBody>
      </p:sp>
    </p:spTree>
    <p:extLst>
      <p:ext uri="{BB962C8B-B14F-4D97-AF65-F5344CB8AC3E}">
        <p14:creationId xmlns:p14="http://schemas.microsoft.com/office/powerpoint/2010/main" val="92782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D88A1-9E9A-468A-8FF0-85533D9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(MS SQL Server)</a:t>
            </a:r>
            <a:endParaRPr lang="ru-RU" dirty="0"/>
          </a:p>
        </p:txBody>
      </p:sp>
      <p:pic>
        <p:nvPicPr>
          <p:cNvPr id="3074" name="Picture 2" descr="Картинки по запросу &quot;microsoft&quot;">
            <a:extLst>
              <a:ext uri="{FF2B5EF4-FFF2-40B4-BE49-F238E27FC236}">
                <a16:creationId xmlns:a16="http://schemas.microsoft.com/office/drawing/2014/main" id="{9EA48EC5-5E65-41C6-8DA5-BAA8B58B9F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2" y="1976239"/>
            <a:ext cx="5127186" cy="410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&quot;microsoft sql&quot;">
            <a:extLst>
              <a:ext uri="{FF2B5EF4-FFF2-40B4-BE49-F238E27FC236}">
                <a16:creationId xmlns:a16="http://schemas.microsoft.com/office/drawing/2014/main" id="{596FF859-79B6-4F8B-8426-69D32AD1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8" y="2046582"/>
            <a:ext cx="4937323" cy="35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C7849-FC19-4782-A099-2A483304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(MS SQL Server)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B2C87-7FE8-4788-8968-BC72B02D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Ма́йкрософт</a:t>
            </a:r>
            <a:r>
              <a:rPr lang="ru-RU" dirty="0"/>
              <a:t>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Corporation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) — одна из крупнейших транснациональных компаний по производству проприетарного программного обеспечения для различного рода вычислительной техники — персональных компьютеров, игровых приставок, КПК, мобильных телефонов и прочего. Разработчик наиболее широко распространённой на данный момент в мире программной платформы — семейства операционных систем </a:t>
            </a:r>
            <a:r>
              <a:rPr lang="ru-RU" dirty="0" err="1"/>
              <a:t>Windows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Корпорация </a:t>
            </a:r>
            <a:r>
              <a:rPr lang="ru-RU" dirty="0" err="1"/>
              <a:t>Microsoft</a:t>
            </a:r>
            <a:r>
              <a:rPr lang="ru-RU" dirty="0"/>
              <a:t> является производителем широкого спектра программного и аппаратного обеспечения, известность во всём мире ей принесли в первую очередь операционные системы семейства </a:t>
            </a:r>
            <a:r>
              <a:rPr lang="ru-RU" dirty="0" err="1"/>
              <a:t>Windows</a:t>
            </a:r>
            <a:r>
              <a:rPr lang="ru-RU" dirty="0"/>
              <a:t>, а также программы для работы с документами семейства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. Сегодня корпорация производит множество продуктов: комплекты серверных программ, игры, средства разработки программ, а также игровые консоли </a:t>
            </a:r>
            <a:r>
              <a:rPr lang="ru-RU" dirty="0" err="1"/>
              <a:t>Xbox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Microsoft</a:t>
            </a:r>
            <a:r>
              <a:rPr lang="ru-RU" dirty="0"/>
              <a:t> регулярно производит поглощение других разработчиков ПО. В частности, в результате приобретения компаний </a:t>
            </a:r>
            <a:r>
              <a:rPr lang="ru-RU" dirty="0" err="1"/>
              <a:t>Navision</a:t>
            </a:r>
            <a:r>
              <a:rPr lang="ru-RU" dirty="0"/>
              <a:t>, </a:t>
            </a:r>
            <a:r>
              <a:rPr lang="ru-RU" dirty="0" err="1"/>
              <a:t>Solomonruen</a:t>
            </a:r>
            <a:r>
              <a:rPr lang="ru-RU" dirty="0"/>
              <a:t>, </a:t>
            </a:r>
            <a:r>
              <a:rPr lang="ru-RU" dirty="0" err="1"/>
              <a:t>Great</a:t>
            </a:r>
            <a:r>
              <a:rPr lang="ru-RU" dirty="0"/>
              <a:t> </a:t>
            </a:r>
            <a:r>
              <a:rPr lang="ru-RU" dirty="0" err="1"/>
              <a:t>Plainsruen</a:t>
            </a:r>
            <a:r>
              <a:rPr lang="ru-RU" dirty="0"/>
              <a:t> в ассортименте </a:t>
            </a:r>
            <a:r>
              <a:rPr lang="ru-RU" dirty="0" err="1"/>
              <a:t>Microsoft</a:t>
            </a:r>
            <a:r>
              <a:rPr lang="ru-RU" dirty="0"/>
              <a:t> появилось новое крупное направление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Dynamics</a:t>
            </a:r>
            <a:r>
              <a:rPr lang="ru-RU" dirty="0"/>
              <a:t> (ранее называлось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Solutions</a:t>
            </a:r>
            <a:r>
              <a:rPr lang="ru-RU" dirty="0"/>
              <a:t>). В России представлены три решения этого направления: ERP-системы </a:t>
            </a:r>
            <a:r>
              <a:rPr lang="ru-RU" dirty="0" err="1"/>
              <a:t>Axapta</a:t>
            </a:r>
            <a:r>
              <a:rPr lang="ru-RU" dirty="0"/>
              <a:t>, </a:t>
            </a:r>
            <a:r>
              <a:rPr lang="ru-RU" dirty="0" err="1"/>
              <a:t>Navision</a:t>
            </a:r>
            <a:r>
              <a:rPr lang="ru-RU" dirty="0"/>
              <a:t> и система управления отношениями —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Dynamics</a:t>
            </a:r>
            <a:r>
              <a:rPr lang="ru-RU" dirty="0"/>
              <a:t> CRM.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84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AC59F-0E77-41F3-953F-15AB4775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pic>
        <p:nvPicPr>
          <p:cNvPr id="4098" name="Picture 2" descr="Картинки по запросу &quot;mongodb&quot;">
            <a:extLst>
              <a:ext uri="{FF2B5EF4-FFF2-40B4-BE49-F238E27FC236}">
                <a16:creationId xmlns:a16="http://schemas.microsoft.com/office/drawing/2014/main" id="{C204820E-FFEC-4761-90F8-6F394562D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73787"/>
            <a:ext cx="9892615" cy="26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6A373-BD58-45D7-8DD2-CE700AA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B82C0-149F-4FC6-AD91-F761935A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(СУБД)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-систем, использует JSON-подобные документы и схему базы данных. Написана на языке C++. Применяется в веб-разработке, в частности, в рамках </a:t>
            </a:r>
            <a:r>
              <a:rPr lang="ru-RU" dirty="0" err="1"/>
              <a:t>JavaScript</a:t>
            </a:r>
            <a:r>
              <a:rPr lang="ru-RU" dirty="0"/>
              <a:t>-ориентированного стека MEAN.</a:t>
            </a:r>
          </a:p>
          <a:p>
            <a:r>
              <a:rPr lang="ru-RU" dirty="0"/>
              <a:t>Компания 10gen начала разработку </a:t>
            </a:r>
            <a:r>
              <a:rPr lang="ru-RU" dirty="0" err="1"/>
              <a:t>MongoDB</a:t>
            </a:r>
            <a:r>
              <a:rPr lang="ru-RU" dirty="0"/>
              <a:t> в 2007 году как компонент планируемой платформы в качестве сервисного продукта. В 2009 году компания перешла на модель разработки продуктов с открытым исходным кодом, предлагая коммерческую поддержку и другие услуги. 27 августа 2013 года 10gen изменила свое название на </a:t>
            </a:r>
            <a:r>
              <a:rPr lang="ru-RU" dirty="0" err="1"/>
              <a:t>MongoDB</a:t>
            </a:r>
            <a:r>
              <a:rPr lang="ru-RU" dirty="0"/>
              <a:t>, </a:t>
            </a:r>
            <a:r>
              <a:rPr lang="ru-RU" dirty="0" err="1"/>
              <a:t>Inc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20 октября 2017 года </a:t>
            </a:r>
            <a:r>
              <a:rPr lang="ru-RU" dirty="0" err="1"/>
              <a:t>MongoDB</a:t>
            </a:r>
            <a:r>
              <a:rPr lang="ru-RU" dirty="0"/>
              <a:t> стала публичной компанией, зарегистрированной на NASDAQ с тикером MDB.</a:t>
            </a:r>
          </a:p>
        </p:txBody>
      </p:sp>
    </p:spTree>
    <p:extLst>
      <p:ext uri="{BB962C8B-B14F-4D97-AF65-F5344CB8AC3E}">
        <p14:creationId xmlns:p14="http://schemas.microsoft.com/office/powerpoint/2010/main" val="246018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A7752-E234-4F8A-B33E-1793B6F3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IBM(DB2)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FD95071-0271-4ABA-995A-5B3FE426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52" name="Picture 8" descr="Картинки по запросу &quot;DB2&quot;">
            <a:extLst>
              <a:ext uri="{FF2B5EF4-FFF2-40B4-BE49-F238E27FC236}">
                <a16:creationId xmlns:a16="http://schemas.microsoft.com/office/drawing/2014/main" id="{A3B2D69B-9ACB-495C-9511-FEAFDFB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76" y="2360853"/>
            <a:ext cx="9727647" cy="29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0319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532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Ведущие производители СУБД</vt:lpstr>
      <vt:lpstr>Рейтинг СУБД </vt:lpstr>
      <vt:lpstr>Oracle (MySQL, Oracle Database)</vt:lpstr>
      <vt:lpstr>Oracle (MySQL, Oracle Database)</vt:lpstr>
      <vt:lpstr>Microsoft (MS SQL Server)</vt:lpstr>
      <vt:lpstr>Microsoft (MS SQL Server)</vt:lpstr>
      <vt:lpstr>MongoDB</vt:lpstr>
      <vt:lpstr>MongoDB</vt:lpstr>
      <vt:lpstr>IBM(DB2)</vt:lpstr>
      <vt:lpstr>IBM(DB2)</vt:lpstr>
      <vt:lpstr>Apache Software Foundation (CouchDB)</vt:lpstr>
      <vt:lpstr>Apache Software Foundation (CouchDB)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Ведущие производители СУБД</dc:title>
  <dc:creator>kozyrkov.ig@gmail.com</dc:creator>
  <cp:lastModifiedBy>kozyrkov.ig@gmail.com</cp:lastModifiedBy>
  <cp:revision>9</cp:revision>
  <dcterms:created xsi:type="dcterms:W3CDTF">2021-02-18T09:16:49Z</dcterms:created>
  <dcterms:modified xsi:type="dcterms:W3CDTF">2021-06-10T07:53:57Z</dcterms:modified>
</cp:coreProperties>
</file>