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064C2-27CF-4E56-98CC-2AA89E4A3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15C2A8-AF6A-42AF-8453-EEA8736A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23897-A2DD-47F8-AA8A-5BD3EFCA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8A76D-99AF-40D8-A012-9A02AFFB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14F57D-6865-473E-BAB4-CEDEC533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6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9AF89-9131-4BB0-B02D-62756B7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2C70C-A45B-4411-BF88-8B4CE429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7A339-9862-4EAD-98FC-F7DF4039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7895D-2F52-457F-8229-79AA46F2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272D33-BF08-4693-9AD4-1F77620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460CAE-5D03-4F6B-B649-4CF783036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AF7BA4-A64B-480A-8810-26B2A1F4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7E398-30BA-4634-BEA9-704A01C3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E3201-F2D5-480F-9584-328E53D9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D3AAF-4DF2-4C12-9598-9459E708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6E8C1-7668-4E61-8E55-EA3607CB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B3C6E-A81E-41DA-BE03-AAAD9B7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64508-3C86-4F8C-B085-384A4D71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766A9-F57A-4167-9EBD-69BC548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30F78-FE6F-494A-A959-70C4D91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0E5C6-1E06-43C5-BB75-766B191F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2EAAA-7DD5-496A-834B-BECF1787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48FDD-C419-4CD6-ABC3-38314BF9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79BC3-7BF8-4444-82A9-7FC9A57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F00E6-A76C-4B01-80C2-99CE6494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4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CF322-1AA7-4159-A6C1-CEEEB37D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571F4-A672-4044-9AF4-40399573E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1E80A0-FEF8-4F98-A8FF-D8492721B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F8FC4-AB6F-47E0-94CF-FECD57F1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14080F-0D8A-434A-A8A9-047002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EE9541-3AFC-4219-BAB7-C277BC7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0E75-038A-4044-8F35-78BA1908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438636-D1D8-41E6-8A65-15FF6D6C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B32F13-8D1F-404E-9927-1D9888B8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D212D2-C8C8-4458-B2A4-B0AA93237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640270-DBB0-4460-8A7E-574B08F8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48932C-E1DF-40F8-A114-A0B9AB7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620B6F-4235-48CE-82AB-4591944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BFF28C-7AE3-4000-9142-CB1B165D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2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77AAB-EC72-4AA9-8055-CF7A0610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F30319-22C4-4BC6-8D39-ADF8E118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99A4F6-2F16-4631-B2FB-5D197591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19A67A-504B-43CD-AF55-779663A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D5259B-F9EC-43CD-B5C1-0E8770B4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B776C3-4890-49CF-970D-D06D6648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E2FEE6-7B1A-46FE-ABAC-BE1DBED3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6E685-FC84-44F1-B9E8-D1E0BF46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9061C-F65A-465D-9CC3-BC5B963C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94ECB0-99FB-4D8F-8306-220E6E8E5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7631DD-D703-428E-8B1B-60B2BF7A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1AF39-CA1E-4592-940C-8ECD1170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ED89B5-4EE8-40B5-A969-888E3BC6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5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1E4F0-7741-41A4-BBA5-2BA1200A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9A17FB-3223-45F5-B194-223811CE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3B2F1-A468-4BBB-9BFE-C58F3B650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AB570-96B4-4696-B09B-2B49A116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4E1B1-9384-4D41-884A-E2E7DBD3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9AE2B8-FBA9-4C45-A0D8-42CDBA22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8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85989-5112-40C6-8762-D1A6F331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EEC756-D91A-4295-B479-BBB88238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9F7FF6-37F0-440C-8DA6-33AE267A4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AEB0-2596-4A32-B73B-EAA2E71B200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8E4F1-1E64-4E98-A3BC-CB2A7F23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8874D-8C2B-4150-A3D1-FF393D1B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358B-6057-468F-BC6B-CD05E989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pJpu0dd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C9k7bWQ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17598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AF93B-B026-4A9E-894F-E251F72B2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9AA053-4998-406F-B3C0-8069AF4A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2. Схема данных. EER-диаграмма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8054CC-C33C-41FE-ACCA-CCEFD59C423C}"/>
              </a:ext>
            </a:extLst>
          </p:cNvPr>
          <p:cNvSpPr/>
          <p:nvPr/>
        </p:nvSpPr>
        <p:spPr>
          <a:xfrm>
            <a:off x="6750538" y="5937200"/>
            <a:ext cx="5106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Студент 2 курса Козырьков Игорь Викторович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66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97A85-6201-48C5-9EC7-AD3FF327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12D4D-065D-403D-970A-135C82997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Удаление из таблицы </a:t>
            </a:r>
            <a:r>
              <a:rPr lang="en-US" dirty="0"/>
              <a:t>users:</a:t>
            </a:r>
            <a:br>
              <a:rPr lang="en-US" dirty="0"/>
            </a:br>
            <a:r>
              <a:rPr lang="en-US" dirty="0"/>
              <a:t>DELETE FROM `</a:t>
            </a:r>
            <a:r>
              <a:rPr lang="en-US" dirty="0" err="1"/>
              <a:t>mydb</a:t>
            </a:r>
            <a:r>
              <a:rPr lang="en-US" dirty="0"/>
              <a:t>`.`users` WHERE (`id` = '1') and (`</a:t>
            </a:r>
            <a:r>
              <a:rPr lang="en-US" dirty="0" err="1"/>
              <a:t>fio</a:t>
            </a:r>
            <a:r>
              <a:rPr lang="en-US" dirty="0"/>
              <a:t>` = ‘</a:t>
            </a:r>
            <a:r>
              <a:rPr lang="ru-RU" dirty="0"/>
              <a:t>Георгий </a:t>
            </a:r>
            <a:r>
              <a:rPr lang="ru-RU" dirty="0" err="1"/>
              <a:t>Чифчян</a:t>
            </a:r>
            <a:r>
              <a:rPr lang="ru-RU" dirty="0"/>
              <a:t>’);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Удаление из таблицы </a:t>
            </a:r>
            <a:r>
              <a:rPr lang="en-US" dirty="0"/>
              <a:t>orders:</a:t>
            </a:r>
            <a:br>
              <a:rPr lang="en-US" dirty="0"/>
            </a:br>
            <a:r>
              <a:rPr lang="en-US" dirty="0"/>
              <a:t>DELETE FROM `</a:t>
            </a:r>
            <a:r>
              <a:rPr lang="en-US" dirty="0" err="1"/>
              <a:t>mydb</a:t>
            </a:r>
            <a:r>
              <a:rPr lang="en-US" dirty="0"/>
              <a:t>`.`orders` WHERE (`id` = '1') and (`</a:t>
            </a:r>
            <a:r>
              <a:rPr lang="en-US" dirty="0" err="1"/>
              <a:t>shop_id</a:t>
            </a:r>
            <a:r>
              <a:rPr lang="en-US" dirty="0"/>
              <a:t>` = '1') and (`</a:t>
            </a:r>
            <a:r>
              <a:rPr lang="en-US" dirty="0" err="1"/>
              <a:t>product_id</a:t>
            </a:r>
            <a:r>
              <a:rPr lang="en-US" dirty="0"/>
              <a:t>` = '1') and (`</a:t>
            </a:r>
            <a:r>
              <a:rPr lang="en-US" dirty="0" err="1"/>
              <a:t>fio</a:t>
            </a:r>
            <a:r>
              <a:rPr lang="en-US" dirty="0"/>
              <a:t>` = ‘</a:t>
            </a:r>
            <a:r>
              <a:rPr lang="ru-RU" dirty="0"/>
              <a:t>Георгий </a:t>
            </a:r>
            <a:r>
              <a:rPr lang="ru-RU" dirty="0" err="1"/>
              <a:t>Чифчян</a:t>
            </a:r>
            <a:r>
              <a:rPr lang="en-US" dirty="0"/>
              <a:t>');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При удалении этих строк с остальными строками ничего не произошло так как взаимодействия не были настроены.</a:t>
            </a:r>
          </a:p>
        </p:txBody>
      </p:sp>
    </p:spTree>
    <p:extLst>
      <p:ext uri="{BB962C8B-B14F-4D97-AF65-F5344CB8AC3E}">
        <p14:creationId xmlns:p14="http://schemas.microsoft.com/office/powerpoint/2010/main" val="17031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B23E3-748A-402F-A24E-D7012AD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E6EA5-8EC8-4D02-B4BB-E7793045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Создана диаграмма, как в видеоролике.</a:t>
            </a:r>
          </a:p>
          <a:p>
            <a:r>
              <a:rPr lang="ru-RU" dirty="0"/>
              <a:t>Создана собственная </a:t>
            </a:r>
            <a:r>
              <a:rPr lang="en-US" dirty="0"/>
              <a:t>EER-</a:t>
            </a:r>
            <a:r>
              <a:rPr lang="ru-RU" dirty="0"/>
              <a:t>диаграмма </a:t>
            </a:r>
          </a:p>
          <a:p>
            <a:r>
              <a:rPr lang="ru-RU" dirty="0"/>
              <a:t>Выполнили операцию </a:t>
            </a:r>
            <a:r>
              <a:rPr lang="ru-RU" dirty="0" err="1"/>
              <a:t>Database</a:t>
            </a:r>
            <a:r>
              <a:rPr lang="ru-RU" dirty="0"/>
              <a:t> - </a:t>
            </a:r>
            <a:r>
              <a:rPr lang="ru-RU" dirty="0" err="1"/>
              <a:t>Forward</a:t>
            </a:r>
            <a:r>
              <a:rPr lang="ru-RU" dirty="0"/>
              <a:t> </a:t>
            </a:r>
            <a:r>
              <a:rPr lang="ru-RU" dirty="0" err="1"/>
              <a:t>Engineer</a:t>
            </a:r>
            <a:r>
              <a:rPr lang="ru-RU" dirty="0"/>
              <a:t> и создали базу данных на нашем сервере.</a:t>
            </a:r>
          </a:p>
          <a:p>
            <a:r>
              <a:rPr lang="ru-RU" dirty="0"/>
              <a:t>Проанализировали, что произошло при удалении строк в базе данных </a:t>
            </a:r>
          </a:p>
        </p:txBody>
      </p:sp>
    </p:spTree>
    <p:extLst>
      <p:ext uri="{BB962C8B-B14F-4D97-AF65-F5344CB8AC3E}">
        <p14:creationId xmlns:p14="http://schemas.microsoft.com/office/powerpoint/2010/main" val="999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87B40-E259-43C0-BA82-164AA6DD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E81DB-3E81-4931-BF26-C8A2E2CF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Продолжить знакомство с </a:t>
            </a:r>
            <a:r>
              <a:rPr lang="ru-RU" sz="3600" dirty="0" err="1"/>
              <a:t>MySQL</a:t>
            </a:r>
            <a:r>
              <a:rPr lang="ru-RU" sz="3600" dirty="0"/>
              <a:t> </a:t>
            </a:r>
            <a:r>
              <a:rPr lang="ru-RU" sz="3600" dirty="0" err="1"/>
              <a:t>Workbench</a:t>
            </a:r>
            <a:r>
              <a:rPr lang="ru-RU" sz="3600" dirty="0"/>
              <a:t>, языком запросов SQL и начать осваивать инструмент проектирования баз данных в визуальном редакторе, который предоставляет это ПО.</a:t>
            </a: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5134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8802-58F5-4D68-806D-A6ABB0FE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A30887-E321-47AC-AA86-463BEB5ED336}"/>
              </a:ext>
            </a:extLst>
          </p:cNvPr>
          <p:cNvSpPr/>
          <p:nvPr/>
        </p:nvSpPr>
        <p:spPr>
          <a:xfrm>
            <a:off x="3777841" y="557827"/>
            <a:ext cx="8000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PT Serif"/>
              </a:rPr>
              <a:t>Повторите действия, демонстрируемые в ролике и создайте диаграмму (модель), созданную во второй половине ролика. Экспортируйте модель в виде изображения, экспортируйте модель в виде SQL-скрипта. </a:t>
            </a:r>
            <a:br>
              <a:rPr lang="ru-RU" dirty="0">
                <a:solidFill>
                  <a:srgbClr val="000000"/>
                </a:solidFill>
                <a:latin typeface="PT Serif"/>
              </a:rPr>
            </a:br>
            <a:endParaRPr lang="ru-RU" dirty="0"/>
          </a:p>
        </p:txBody>
      </p:sp>
      <p:pic>
        <p:nvPicPr>
          <p:cNvPr id="1026" name="Picture 2" descr="https://sun9-55.userapi.com/impf/a7NbnitYcuztJA7bIyFDSG_HpqQzefM6B6lqQg/ewixQIO9eyI.jpg?size=719x254&amp;quality=96&amp;sign=e674f3da45116888d6abeb46440da92b&amp;type=album">
            <a:extLst>
              <a:ext uri="{FF2B5EF4-FFF2-40B4-BE49-F238E27FC236}">
                <a16:creationId xmlns:a16="http://schemas.microsoft.com/office/drawing/2014/main" id="{8F973ADF-B4C8-44BE-970F-513C4640FE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79" y="2273416"/>
            <a:ext cx="9526441" cy="33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94B51-BC21-457E-8307-77CB95D9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151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</a:t>
            </a:r>
            <a:r>
              <a:rPr lang="en-US" dirty="0"/>
              <a:t> </a:t>
            </a:r>
            <a:r>
              <a:rPr lang="ru-RU" dirty="0"/>
              <a:t>скопированный запрос, соответствующий созданию этой базы данных: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98C70-2F86-4175-ACA4-FF56B993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533"/>
            <a:ext cx="10515600" cy="3383429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https://pastebin.com/pJpu0dd1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288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E9CD9-368E-40B7-AB8A-CD3BE18F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588D0-89D1-426A-A9A0-57681E30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— —---------------------------------------------------</a:t>
            </a:r>
            <a:br>
              <a:rPr lang="en-US" dirty="0"/>
            </a:br>
            <a:r>
              <a:rPr lang="en-US" dirty="0"/>
              <a:t>— Table `</a:t>
            </a:r>
            <a:r>
              <a:rPr lang="en-US" dirty="0" err="1"/>
              <a:t>fitstModel</a:t>
            </a:r>
            <a:r>
              <a:rPr lang="en-US" dirty="0"/>
              <a:t>`.`invoice`</a:t>
            </a:r>
            <a:br>
              <a:rPr lang="en-US" dirty="0"/>
            </a:br>
            <a:r>
              <a:rPr lang="en-US" dirty="0"/>
              <a:t>— —---------------------------------------------------</a:t>
            </a:r>
            <a:br>
              <a:rPr lang="en-US" dirty="0"/>
            </a:br>
            <a:r>
              <a:rPr lang="en-US" dirty="0"/>
              <a:t>CREATE TABLE IF NOT EXISTS `</a:t>
            </a:r>
            <a:r>
              <a:rPr lang="en-US" dirty="0" err="1"/>
              <a:t>fitstModel</a:t>
            </a:r>
            <a:r>
              <a:rPr lang="en-US" dirty="0"/>
              <a:t>`.`invoice` (</a:t>
            </a:r>
            <a:br>
              <a:rPr lang="en-US" dirty="0"/>
            </a:br>
            <a:r>
              <a:rPr lang="en-US" dirty="0"/>
              <a:t>`</a:t>
            </a:r>
            <a:r>
              <a:rPr lang="en-US" dirty="0" err="1"/>
              <a:t>idinvoice</a:t>
            </a:r>
            <a:r>
              <a:rPr lang="en-US" dirty="0"/>
              <a:t>` INT NOT NULL,</a:t>
            </a:r>
            <a:br>
              <a:rPr lang="en-US" dirty="0"/>
            </a:br>
            <a:r>
              <a:rPr lang="en-US" dirty="0"/>
              <a:t>`</a:t>
            </a:r>
            <a:r>
              <a:rPr lang="en-US" dirty="0" err="1"/>
              <a:t>userid</a:t>
            </a:r>
            <a:r>
              <a:rPr lang="en-US" dirty="0"/>
              <a:t>` INT NOT NULL,</a:t>
            </a:r>
            <a:br>
              <a:rPr lang="en-US" dirty="0"/>
            </a:br>
            <a:r>
              <a:rPr lang="en-US" dirty="0"/>
              <a:t>`productid` INT NOT NULL,</a:t>
            </a:r>
            <a:br>
              <a:rPr lang="en-US" dirty="0"/>
            </a:br>
            <a:r>
              <a:rPr lang="en-US" dirty="0"/>
              <a:t>`cost` DECIMAL(10,2) NOT NULL,</a:t>
            </a:r>
            <a:br>
              <a:rPr lang="en-US" dirty="0"/>
            </a:br>
            <a:r>
              <a:rPr lang="en-US" dirty="0"/>
              <a:t>PRIMARY KEY (`</a:t>
            </a:r>
            <a:r>
              <a:rPr lang="en-US" dirty="0" err="1"/>
              <a:t>idinvoice</a:t>
            </a:r>
            <a:r>
              <a:rPr lang="en-US" dirty="0"/>
              <a:t>`),</a:t>
            </a:r>
            <a:br>
              <a:rPr lang="en-US" dirty="0"/>
            </a:br>
            <a:r>
              <a:rPr lang="en-US" dirty="0"/>
              <a:t>INDEX `</a:t>
            </a:r>
            <a:r>
              <a:rPr lang="en-US" dirty="0" err="1"/>
              <a:t>user_idx</a:t>
            </a:r>
            <a:r>
              <a:rPr lang="en-US" dirty="0"/>
              <a:t>` (`</a:t>
            </a:r>
            <a:r>
              <a:rPr lang="en-US" dirty="0" err="1"/>
              <a:t>userid</a:t>
            </a:r>
            <a:r>
              <a:rPr lang="en-US" dirty="0"/>
              <a:t>` ASC) VISIBLE,</a:t>
            </a:r>
            <a:br>
              <a:rPr lang="en-US" dirty="0"/>
            </a:br>
            <a:r>
              <a:rPr lang="en-US" dirty="0"/>
              <a:t>INDEX `</a:t>
            </a:r>
            <a:r>
              <a:rPr lang="en-US" dirty="0" err="1"/>
              <a:t>prod_idx</a:t>
            </a:r>
            <a:r>
              <a:rPr lang="en-US" dirty="0"/>
              <a:t>` (`productid` ASC) VISIBLE,</a:t>
            </a:r>
            <a:br>
              <a:rPr lang="en-US" dirty="0"/>
            </a:br>
            <a:r>
              <a:rPr lang="en-US" dirty="0"/>
              <a:t>CONSTRAINT `user`</a:t>
            </a:r>
            <a:br>
              <a:rPr lang="en-US" dirty="0"/>
            </a:br>
            <a:r>
              <a:rPr lang="en-US" dirty="0"/>
              <a:t>FOREIGN KEY (`</a:t>
            </a:r>
            <a:r>
              <a:rPr lang="en-US" dirty="0" err="1"/>
              <a:t>userid</a:t>
            </a:r>
            <a:r>
              <a:rPr lang="en-US" dirty="0"/>
              <a:t>`)</a:t>
            </a:r>
            <a:br>
              <a:rPr lang="en-US" dirty="0"/>
            </a:br>
            <a:r>
              <a:rPr lang="en-US" dirty="0"/>
              <a:t>REFERENCES `</a:t>
            </a:r>
            <a:r>
              <a:rPr lang="en-US" dirty="0" err="1"/>
              <a:t>fitstModel</a:t>
            </a:r>
            <a:r>
              <a:rPr lang="en-US" dirty="0"/>
              <a:t>`.`user` (`id`)</a:t>
            </a:r>
            <a:br>
              <a:rPr lang="en-US" dirty="0"/>
            </a:br>
            <a:r>
              <a:rPr lang="en-US" dirty="0"/>
              <a:t>ON DELETE CASCADE</a:t>
            </a:r>
            <a:br>
              <a:rPr lang="en-US" dirty="0"/>
            </a:br>
            <a:r>
              <a:rPr lang="en-US" dirty="0"/>
              <a:t>ON UPDATE CASCADE,</a:t>
            </a:r>
            <a:br>
              <a:rPr lang="en-US" dirty="0"/>
            </a:br>
            <a:r>
              <a:rPr lang="en-US" dirty="0"/>
              <a:t>CONSTRAINT `prod`</a:t>
            </a:r>
            <a:br>
              <a:rPr lang="en-US" dirty="0"/>
            </a:br>
            <a:r>
              <a:rPr lang="en-US" dirty="0"/>
              <a:t>FOREIGN KEY (`productid`)</a:t>
            </a:r>
            <a:br>
              <a:rPr lang="en-US" dirty="0"/>
            </a:br>
            <a:r>
              <a:rPr lang="en-US" dirty="0"/>
              <a:t>REFERENCES `</a:t>
            </a:r>
            <a:r>
              <a:rPr lang="en-US" dirty="0" err="1"/>
              <a:t>fitstModel</a:t>
            </a:r>
            <a:r>
              <a:rPr lang="en-US" dirty="0"/>
              <a:t>`.`product` (`</a:t>
            </a:r>
            <a:r>
              <a:rPr lang="en-US" dirty="0" err="1"/>
              <a:t>idproduct</a:t>
            </a:r>
            <a:r>
              <a:rPr lang="en-US" dirty="0"/>
              <a:t>`)</a:t>
            </a:r>
            <a:br>
              <a:rPr lang="en-US" dirty="0"/>
            </a:br>
            <a:r>
              <a:rPr lang="en-US" dirty="0"/>
              <a:t>ON DELETE NO ACTION</a:t>
            </a:r>
            <a:br>
              <a:rPr lang="en-US" dirty="0"/>
            </a:br>
            <a:r>
              <a:rPr lang="en-US" dirty="0"/>
              <a:t>ON UPDATE NO ACTION)</a:t>
            </a:r>
            <a:br>
              <a:rPr lang="en-US" dirty="0"/>
            </a:br>
            <a:r>
              <a:rPr lang="en-US" dirty="0"/>
              <a:t>ENGINE = </a:t>
            </a:r>
            <a:r>
              <a:rPr lang="en-US" dirty="0" err="1"/>
              <a:t>InnoDB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01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F4C92-0BA1-4473-A01D-D291C694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2: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9B6EA2-CA25-4432-BB7C-987FB054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8409AA-495F-48D8-ACF2-E8DA99FE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97" y="815829"/>
            <a:ext cx="5435395" cy="52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53644-8AEB-4A60-901A-086B184D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Здание 2: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FF82A-2FB9-4C89-97D7-9E02A152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https://pastebin.com/C9k7bWQT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602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5DA22-9144-49B4-9783-187D6D7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A2FDB-E89D-48D5-9EF3-7458C9EB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1434517"/>
            <a:ext cx="10640736" cy="47424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/>
              <a:t>— —---------------------------------------------------</a:t>
            </a:r>
            <a:br>
              <a:rPr lang="en-US" sz="1500" dirty="0"/>
            </a:br>
            <a:r>
              <a:rPr lang="en-US" sz="1500" dirty="0"/>
              <a:t>— Table `</a:t>
            </a:r>
            <a:r>
              <a:rPr lang="en-US" sz="1500" dirty="0" err="1"/>
              <a:t>mydb</a:t>
            </a:r>
            <a:r>
              <a:rPr lang="en-US" sz="1500" dirty="0"/>
              <a:t>`.`Orders`</a:t>
            </a:r>
            <a:br>
              <a:rPr lang="en-US" sz="1500" dirty="0"/>
            </a:br>
            <a:r>
              <a:rPr lang="en-US" sz="1500" dirty="0"/>
              <a:t>— —---------------------------------------------------</a:t>
            </a:r>
            <a:br>
              <a:rPr lang="en-US" sz="1500" dirty="0"/>
            </a:br>
            <a:r>
              <a:rPr lang="en-US" sz="1500" dirty="0"/>
              <a:t>CREATE TABLE IF NOT EXISTS `</a:t>
            </a:r>
            <a:r>
              <a:rPr lang="en-US" sz="1500" dirty="0" err="1"/>
              <a:t>mydb</a:t>
            </a:r>
            <a:r>
              <a:rPr lang="en-US" sz="1500" dirty="0"/>
              <a:t>`.`Orders` (</a:t>
            </a:r>
            <a:br>
              <a:rPr lang="en-US" sz="1500" dirty="0"/>
            </a:br>
            <a:r>
              <a:rPr lang="en-US" sz="1500" dirty="0"/>
              <a:t>`id` INT NOT NULL AUTO_INCREMENT,</a:t>
            </a:r>
            <a:br>
              <a:rPr lang="en-US" sz="1500" dirty="0"/>
            </a:br>
            <a:r>
              <a:rPr lang="en-US" sz="1500" dirty="0"/>
              <a:t>`</a:t>
            </a:r>
            <a:r>
              <a:rPr lang="en-US" sz="1500" dirty="0" err="1"/>
              <a:t>shop_id</a:t>
            </a:r>
            <a:r>
              <a:rPr lang="en-US" sz="1500" dirty="0"/>
              <a:t>` INT NOT NULL,</a:t>
            </a:r>
            <a:br>
              <a:rPr lang="en-US" sz="1500" dirty="0"/>
            </a:br>
            <a:r>
              <a:rPr lang="en-US" sz="1500" dirty="0"/>
              <a:t>`</a:t>
            </a:r>
            <a:r>
              <a:rPr lang="en-US" sz="1500" dirty="0" err="1"/>
              <a:t>product_id</a:t>
            </a:r>
            <a:r>
              <a:rPr lang="en-US" sz="1500" dirty="0"/>
              <a:t>` INT NOT NULL,</a:t>
            </a:r>
            <a:br>
              <a:rPr lang="en-US" sz="1500" dirty="0"/>
            </a:br>
            <a:r>
              <a:rPr lang="en-US" sz="1500" dirty="0"/>
              <a:t>`</a:t>
            </a:r>
            <a:r>
              <a:rPr lang="en-US" sz="1500" dirty="0" err="1"/>
              <a:t>fio</a:t>
            </a:r>
            <a:r>
              <a:rPr lang="en-US" sz="1500" dirty="0"/>
              <a:t>` INT NOT NULL,</a:t>
            </a:r>
            <a:br>
              <a:rPr lang="en-US" sz="1500" dirty="0"/>
            </a:br>
            <a:r>
              <a:rPr lang="en-US" sz="1500" dirty="0"/>
              <a:t>`date` DATE NULL,</a:t>
            </a:r>
            <a:br>
              <a:rPr lang="en-US" sz="1500" dirty="0"/>
            </a:br>
            <a:r>
              <a:rPr lang="en-US" sz="1500" dirty="0"/>
              <a:t>`quantity` TINYINT NULL,</a:t>
            </a:r>
            <a:br>
              <a:rPr lang="en-US" sz="1500" dirty="0"/>
            </a:br>
            <a:r>
              <a:rPr lang="en-US" sz="1500" dirty="0"/>
              <a:t>`</a:t>
            </a:r>
            <a:r>
              <a:rPr lang="en-US" sz="1500" dirty="0" err="1"/>
              <a:t>tel</a:t>
            </a:r>
            <a:r>
              <a:rPr lang="en-US" sz="1500" dirty="0"/>
              <a:t>` VARCHAR(255) NULL,</a:t>
            </a:r>
            <a:br>
              <a:rPr lang="en-US" sz="1500" dirty="0"/>
            </a:br>
            <a:r>
              <a:rPr lang="en-US" sz="1500" dirty="0"/>
              <a:t>`confirm` TINYINT(1) NULL,</a:t>
            </a:r>
            <a:br>
              <a:rPr lang="en-US" sz="1500" dirty="0"/>
            </a:br>
            <a:r>
              <a:rPr lang="en-US" sz="1500" dirty="0"/>
              <a:t>PRIMARY KEY (`id`, `</a:t>
            </a:r>
            <a:r>
              <a:rPr lang="en-US" sz="1500" dirty="0" err="1"/>
              <a:t>shop_id</a:t>
            </a:r>
            <a:r>
              <a:rPr lang="en-US" sz="1500" dirty="0"/>
              <a:t>`, `</a:t>
            </a:r>
            <a:r>
              <a:rPr lang="en-US" sz="1500" dirty="0" err="1"/>
              <a:t>product_id</a:t>
            </a:r>
            <a:r>
              <a:rPr lang="en-US" sz="1500" dirty="0"/>
              <a:t>`, `</a:t>
            </a:r>
            <a:r>
              <a:rPr lang="en-US" sz="1500" dirty="0" err="1"/>
              <a:t>fio</a:t>
            </a:r>
            <a:r>
              <a:rPr lang="en-US" sz="1500" dirty="0"/>
              <a:t>`),</a:t>
            </a:r>
            <a:br>
              <a:rPr lang="en-US" sz="1500" dirty="0"/>
            </a:br>
            <a:r>
              <a:rPr lang="en-US" sz="1500" dirty="0"/>
              <a:t>UNIQUE INDEX `</a:t>
            </a:r>
            <a:r>
              <a:rPr lang="en-US" sz="1500" dirty="0" err="1"/>
              <a:t>id_UNIQUE</a:t>
            </a:r>
            <a:r>
              <a:rPr lang="en-US" sz="1500" dirty="0"/>
              <a:t>` (`id` ASC) VISIBLE,</a:t>
            </a:r>
            <a:br>
              <a:rPr lang="en-US" sz="1500" dirty="0"/>
            </a:br>
            <a:r>
              <a:rPr lang="en-US" sz="1500" dirty="0"/>
              <a:t>INDEX `</a:t>
            </a:r>
            <a:r>
              <a:rPr lang="en-US" sz="1500" dirty="0" err="1"/>
              <a:t>orders_to_shops_idx</a:t>
            </a:r>
            <a:r>
              <a:rPr lang="en-US" sz="1500" dirty="0"/>
              <a:t>` (`</a:t>
            </a:r>
            <a:r>
              <a:rPr lang="en-US" sz="1500" dirty="0" err="1"/>
              <a:t>shop_id</a:t>
            </a:r>
            <a:r>
              <a:rPr lang="en-US" sz="1500" dirty="0"/>
              <a:t>` ASC) VISIBLE,</a:t>
            </a:r>
            <a:br>
              <a:rPr lang="en-US" sz="1500" dirty="0"/>
            </a:br>
            <a:r>
              <a:rPr lang="en-US" sz="1500" dirty="0"/>
              <a:t>INDEX `</a:t>
            </a:r>
            <a:r>
              <a:rPr lang="en-US" sz="1500" dirty="0" err="1"/>
              <a:t>orders_to_products_idx</a:t>
            </a:r>
            <a:r>
              <a:rPr lang="en-US" sz="1500" dirty="0"/>
              <a:t>` (`</a:t>
            </a:r>
            <a:r>
              <a:rPr lang="en-US" sz="1500" dirty="0" err="1"/>
              <a:t>product_id</a:t>
            </a:r>
            <a:r>
              <a:rPr lang="en-US" sz="1500" dirty="0"/>
              <a:t>` ASC) VISIBLE,</a:t>
            </a:r>
            <a:br>
              <a:rPr lang="en-US" sz="1500" dirty="0"/>
            </a:br>
            <a:r>
              <a:rPr lang="en-US" sz="1500" dirty="0"/>
              <a:t>INDEX `</a:t>
            </a:r>
            <a:r>
              <a:rPr lang="en-US" sz="1500" dirty="0" err="1"/>
              <a:t>orders_to_users_idx</a:t>
            </a:r>
            <a:r>
              <a:rPr lang="en-US" sz="1500" dirty="0"/>
              <a:t>` (`</a:t>
            </a:r>
            <a:r>
              <a:rPr lang="en-US" sz="1500" dirty="0" err="1"/>
              <a:t>fio</a:t>
            </a:r>
            <a:r>
              <a:rPr lang="en-US" sz="1500" dirty="0"/>
              <a:t>` ASC) VISIBLE,</a:t>
            </a:r>
            <a:br>
              <a:rPr lang="en-US" sz="1500" dirty="0"/>
            </a:br>
            <a:r>
              <a:rPr lang="en-US" sz="1500" dirty="0"/>
              <a:t>CONSTRAINT `</a:t>
            </a:r>
            <a:r>
              <a:rPr lang="en-US" sz="1500" dirty="0" err="1"/>
              <a:t>orders_to_shops</a:t>
            </a:r>
            <a:r>
              <a:rPr lang="en-US" sz="1500" dirty="0"/>
              <a:t>`</a:t>
            </a:r>
            <a:br>
              <a:rPr lang="en-US" sz="1500" dirty="0"/>
            </a:br>
            <a:r>
              <a:rPr lang="en-US" sz="1500" dirty="0"/>
              <a:t>FOREIGN KEY (`</a:t>
            </a:r>
            <a:r>
              <a:rPr lang="en-US" sz="1500" dirty="0" err="1"/>
              <a:t>shop_id</a:t>
            </a:r>
            <a:r>
              <a:rPr lang="en-US" sz="1500" dirty="0"/>
              <a:t>`)</a:t>
            </a:r>
            <a:br>
              <a:rPr lang="en-US" sz="1500" dirty="0"/>
            </a:br>
            <a:r>
              <a:rPr lang="en-US" sz="1500" dirty="0"/>
              <a:t>REFERENCES `</a:t>
            </a:r>
            <a:r>
              <a:rPr lang="en-US" sz="1500" dirty="0" err="1"/>
              <a:t>mydb</a:t>
            </a:r>
            <a:r>
              <a:rPr lang="en-US" sz="1500" dirty="0"/>
              <a:t>`.`Shops` (`id`)</a:t>
            </a:r>
            <a:br>
              <a:rPr lang="en-US" sz="1500" dirty="0"/>
            </a:br>
            <a:r>
              <a:rPr lang="en-US" sz="1500" dirty="0"/>
              <a:t>ON DELETE NO ACTION</a:t>
            </a:r>
            <a:br>
              <a:rPr lang="en-US" sz="1500" dirty="0"/>
            </a:br>
            <a:r>
              <a:rPr lang="en-US" sz="1500" dirty="0"/>
              <a:t>ON UPDATE NO ACTION,</a:t>
            </a:r>
            <a:br>
              <a:rPr lang="en-US" sz="1500" dirty="0"/>
            </a:br>
            <a:r>
              <a:rPr lang="en-US" sz="1500" dirty="0"/>
              <a:t>CONSTRAINT `</a:t>
            </a:r>
            <a:r>
              <a:rPr lang="en-US" sz="1500" dirty="0" err="1"/>
              <a:t>orders_to_products</a:t>
            </a:r>
            <a:r>
              <a:rPr lang="en-US" sz="1500" dirty="0"/>
              <a:t>`</a:t>
            </a:r>
            <a:br>
              <a:rPr lang="en-US" sz="1500" dirty="0"/>
            </a:br>
            <a:r>
              <a:rPr lang="en-US" sz="1500" dirty="0"/>
              <a:t>FOREIGN KEY (`</a:t>
            </a:r>
            <a:r>
              <a:rPr lang="en-US" sz="1500" dirty="0" err="1"/>
              <a:t>product_id</a:t>
            </a:r>
            <a:r>
              <a:rPr lang="en-US" sz="1500" dirty="0"/>
              <a:t>`)</a:t>
            </a:r>
            <a:br>
              <a:rPr lang="en-US" sz="1500" dirty="0"/>
            </a:br>
            <a:r>
              <a:rPr lang="en-US" sz="1500" dirty="0"/>
              <a:t>REFERENCES `</a:t>
            </a:r>
            <a:r>
              <a:rPr lang="en-US" sz="1500" dirty="0" err="1"/>
              <a:t>mydb</a:t>
            </a:r>
            <a:r>
              <a:rPr lang="en-US" sz="1500" dirty="0"/>
              <a:t>`.`Products` (`id`)</a:t>
            </a:r>
            <a:br>
              <a:rPr lang="en-US" sz="1500" dirty="0"/>
            </a:br>
            <a:r>
              <a:rPr lang="en-US" sz="1500" dirty="0"/>
              <a:t>ON DELETE NO ACTION</a:t>
            </a:r>
            <a:br>
              <a:rPr lang="en-US" sz="1500" dirty="0"/>
            </a:br>
            <a:r>
              <a:rPr lang="en-US" sz="1500" dirty="0"/>
              <a:t>ON UPDATE NO ACTION,</a:t>
            </a:r>
            <a:br>
              <a:rPr lang="en-US" sz="1500" dirty="0"/>
            </a:br>
            <a:r>
              <a:rPr lang="en-US" sz="1500" dirty="0"/>
              <a:t>CONSTRAINT `</a:t>
            </a:r>
            <a:r>
              <a:rPr lang="en-US" sz="1500" dirty="0" err="1"/>
              <a:t>orders_to_users</a:t>
            </a:r>
            <a:r>
              <a:rPr lang="en-US" sz="1500" dirty="0"/>
              <a:t>`</a:t>
            </a:r>
          </a:p>
          <a:p>
            <a:pPr marL="0" indent="0">
              <a:buNone/>
            </a:pPr>
            <a:r>
              <a:rPr lang="en-US" sz="1500" dirty="0"/>
              <a:t> </a:t>
            </a:r>
          </a:p>
          <a:p>
            <a:pPr marL="0" indent="0">
              <a:buNone/>
            </a:pPr>
            <a:r>
              <a:rPr lang="en-US" sz="1500" dirty="0"/>
              <a:t>FOREIGN KEY (`</a:t>
            </a:r>
            <a:r>
              <a:rPr lang="en-US" sz="1500" dirty="0" err="1"/>
              <a:t>fio</a:t>
            </a:r>
            <a:r>
              <a:rPr lang="en-US" sz="1500" dirty="0"/>
              <a:t>`)</a:t>
            </a:r>
            <a:br>
              <a:rPr lang="en-US" sz="1500" dirty="0"/>
            </a:br>
            <a:r>
              <a:rPr lang="en-US" sz="1500" dirty="0"/>
              <a:t>REFERENCES `</a:t>
            </a:r>
            <a:r>
              <a:rPr lang="en-US" sz="1500" dirty="0" err="1"/>
              <a:t>mydb</a:t>
            </a:r>
            <a:r>
              <a:rPr lang="en-US" sz="1500" dirty="0"/>
              <a:t>`.`users` (`id`)</a:t>
            </a:r>
            <a:br>
              <a:rPr lang="en-US" sz="1500" dirty="0"/>
            </a:br>
            <a:r>
              <a:rPr lang="en-US" sz="1500" dirty="0"/>
              <a:t>ON DELETE NO ACTION</a:t>
            </a:r>
            <a:br>
              <a:rPr lang="en-US" sz="1500" dirty="0"/>
            </a:br>
            <a:r>
              <a:rPr lang="en-US" sz="1500" dirty="0"/>
              <a:t>ON UPDATE NO ACTION)</a:t>
            </a:r>
            <a:br>
              <a:rPr lang="en-US" sz="1500" dirty="0"/>
            </a:br>
            <a:r>
              <a:rPr lang="en-US" sz="1500" dirty="0"/>
              <a:t>ENGINE = </a:t>
            </a:r>
            <a:r>
              <a:rPr lang="en-US" sz="1500" dirty="0" err="1"/>
              <a:t>InnoDB</a:t>
            </a:r>
            <a:r>
              <a:rPr lang="en-US" sz="1500" dirty="0"/>
              <a:t>;</a:t>
            </a:r>
          </a:p>
          <a:p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1CB44C-CD1B-4B5B-8785-1922919D56A3}"/>
              </a:ext>
            </a:extLst>
          </p:cNvPr>
          <p:cNvSpPr/>
          <p:nvPr/>
        </p:nvSpPr>
        <p:spPr>
          <a:xfrm>
            <a:off x="4004345" y="5573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PT Serif"/>
              </a:rPr>
              <a:t>Создайте собственную EER-диаграмму и спроектируйте БД с параметрами на основе текста, опубликованного по ссылке: </a:t>
            </a:r>
            <a:r>
              <a:rPr lang="ru-RU" u="sng" dirty="0">
                <a:solidFill>
                  <a:srgbClr val="1155CC"/>
                </a:solidFill>
                <a:latin typeface="PT Serif"/>
                <a:hlinkClick r:id="rId2"/>
              </a:rPr>
              <a:t>https://habr.com/ru/post/175985/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5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93C3-8C85-4EBC-9C59-BF2096C6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8BFDAA-631C-4015-AC5F-F33C47C7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135594"/>
            <a:ext cx="10368793" cy="34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6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190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PT Serif</vt:lpstr>
      <vt:lpstr>Тема Office</vt:lpstr>
      <vt:lpstr>Базы данных</vt:lpstr>
      <vt:lpstr>Цель:</vt:lpstr>
      <vt:lpstr>Задание 1</vt:lpstr>
      <vt:lpstr>Задание 1 скопированный запрос, соответствующий созданию этой базы данных: </vt:lpstr>
      <vt:lpstr>Задание 1 </vt:lpstr>
      <vt:lpstr>Задание 2:</vt:lpstr>
      <vt:lpstr>Здание 2:</vt:lpstr>
      <vt:lpstr>Задание 2:</vt:lpstr>
      <vt:lpstr>Задание 3</vt:lpstr>
      <vt:lpstr>Задание 4: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kozyrkov.ig@gmail.com</dc:creator>
  <cp:lastModifiedBy>kozyrkov.ig@gmail.com</cp:lastModifiedBy>
  <cp:revision>8</cp:revision>
  <dcterms:created xsi:type="dcterms:W3CDTF">2021-03-04T09:54:48Z</dcterms:created>
  <dcterms:modified xsi:type="dcterms:W3CDTF">2021-06-23T22:45:07Z</dcterms:modified>
</cp:coreProperties>
</file>