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7" r:id="rId4"/>
    <p:sldId id="259" r:id="rId5"/>
    <p:sldId id="258" r:id="rId6"/>
    <p:sldId id="264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9466-34E6-487E-A012-6A476683D4F8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FB1C-760C-4F5B-A38A-DB09C94BEA1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9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9466-34E6-487E-A012-6A476683D4F8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FB1C-760C-4F5B-A38A-DB09C94BE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2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9466-34E6-487E-A012-6A476683D4F8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FB1C-760C-4F5B-A38A-DB09C94BE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9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9466-34E6-487E-A012-6A476683D4F8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FB1C-760C-4F5B-A38A-DB09C94BE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5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9466-34E6-487E-A012-6A476683D4F8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FB1C-760C-4F5B-A38A-DB09C94BEA1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9466-34E6-487E-A012-6A476683D4F8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FB1C-760C-4F5B-A38A-DB09C94BE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4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9466-34E6-487E-A012-6A476683D4F8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FB1C-760C-4F5B-A38A-DB09C94BE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9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9466-34E6-487E-A012-6A476683D4F8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FB1C-760C-4F5B-A38A-DB09C94BE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51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9466-34E6-487E-A012-6A476683D4F8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FB1C-760C-4F5B-A38A-DB09C94BE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71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3C9466-34E6-487E-A012-6A476683D4F8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7FFB1C-760C-4F5B-A38A-DB09C94BE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91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9466-34E6-487E-A012-6A476683D4F8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FB1C-760C-4F5B-A38A-DB09C94BE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1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3C9466-34E6-487E-A012-6A476683D4F8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7FFB1C-760C-4F5B-A38A-DB09C94BEA1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.knowledgr.com/00221863/%d0%a4%d0%b5%d1%80%d0%b4%d0%b8%d0%bd%d0%b0%d0%bd%d0%b4%d0%93%d0%b5%d0%be%d1%80%d0%b3%d0%a4%d1%80%d0%be%d0%b1%d0%b5%d0%bd%d0%b8%d1%83%d1%8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u.wikipedia.org/wiki/%D0%9C%D0%B0%D1%82%D1%80%D0%B8%D1%86%D0%B0_(%D0%BC%D0%B0%D1%82%D0%B5%D0%BC%D0%B0%D1%82%D0%B8%D0%BA%D0%B0)#cite_note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3%D0%B0%D0%BC%D0%B8%D0%BB%D1%8C%D1%82%D0%BE%D0%BD,_%D0%A3%D0%B8%D0%BB%D1%8C%D1%8F%D0%BC_%D0%A0%D0%BE%D1%83%D1%8D%D0%BD#cite_note-khramov-6" TargetMode="External"/><Relationship Id="rId5" Type="http://schemas.openxmlformats.org/officeDocument/2006/relationships/hyperlink" Target="https://ru.wikipedia.org/wiki/%D0%93%D0%B0%D0%BC%D0%B8%D0%BB%D1%8C%D1%82%D0%BE%D0%BD,_%D0%A3%D0%B8%D0%BB%D1%8C%D1%8F%D0%BC_%D0%A0%D0%BE%D1%83%D1%8D%D0%BD#cite_note-_ff85b65391f03b10-5" TargetMode="External"/><Relationship Id="rId4" Type="http://schemas.openxmlformats.org/officeDocument/2006/relationships/hyperlink" Target="https://ru.wikipedia.org/wiki/%D0%93%D0%B0%D0%BC%D0%B8%D0%BB%D1%8C%D1%82%D0%BE%D0%BD,_%D0%A3%D0%B8%D0%BB%D1%8C%D1%8F%D0%BC_%D0%A0%D0%BE%D1%83%D1%8D%D0%BD#cite_note-_4a1f295ca104f704-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3%D0%B0%D0%BC%D0%B8%D0%BB%D1%8C%D1%82%D0%BE%D0%BD,_%D0%A3%D0%B8%D0%BB%D1%8C%D1%8F%D0%BC_%D0%A0%D0%BE%D1%83%D1%8D%D0%BD#cite_note-_1df8f3d456c79833-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C%D0%B0%D1%82%D1%80%D0%B8%D1%86%D0%B0_(%D0%BC%D0%B0%D1%82%D0%B5%D0%BC%D0%B0%D1%82%D0%B8%D0%BA%D0%B0)#cite_note-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1141B-1D84-4173-B92F-F56EF80CD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529680"/>
          </a:xfrm>
        </p:spPr>
        <p:txBody>
          <a:bodyPr>
            <a:noAutofit/>
          </a:bodyPr>
          <a:lstStyle/>
          <a:p>
            <a:r>
              <a:rPr lang="ru-RU" sz="3600" dirty="0" err="1"/>
              <a:t>Марицы</a:t>
            </a:r>
            <a:r>
              <a:rPr lang="ru-RU" sz="3600" dirty="0"/>
              <a:t>. Теория матриц в работах ирландского математика и физика Уильяма Гамильтона и английского математика Артура Кэли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6A79D-BED1-4136-9DD8-CA1AC5651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9409" y="4477689"/>
            <a:ext cx="2616705" cy="181081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Презентацию подготовил студент 1 курса Козырьков </a:t>
            </a:r>
            <a:r>
              <a:rPr lang="ru-RU" dirty="0" err="1"/>
              <a:t>игорь</a:t>
            </a:r>
            <a:r>
              <a:rPr lang="ru-RU" dirty="0"/>
              <a:t> </a:t>
            </a:r>
            <a:r>
              <a:rPr lang="ru-RU" dirty="0" err="1"/>
              <a:t>викторович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08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1FBAE-E63A-4118-BBC0-8FB1AF41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Обобщение теоремы Гамильтона - Кэли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13B4CE6-55E7-4166-BC2C-4A490005B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94" y="2311695"/>
            <a:ext cx="11357811" cy="128084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640C0AE-5B9A-4410-8BAC-2AB8313CF457}"/>
              </a:ext>
            </a:extLst>
          </p:cNvPr>
          <p:cNvSpPr/>
          <p:nvPr/>
        </p:nvSpPr>
        <p:spPr>
          <a:xfrm>
            <a:off x="561475" y="3592535"/>
            <a:ext cx="107963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04040"/>
                </a:solidFill>
                <a:latin typeface="Arial" panose="020B0604020202020204" pitchFamily="34" charset="0"/>
              </a:rPr>
              <a:t>Теорема была сначала доказана в 1853 с точки зрения инверсий линейных функций кватернионов, </a:t>
            </a:r>
            <a:r>
              <a:rPr lang="ru-RU" i="1" dirty="0">
                <a:solidFill>
                  <a:srgbClr val="404040"/>
                </a:solidFill>
                <a:latin typeface="Arial" panose="020B0604020202020204" pitchFamily="34" charset="0"/>
              </a:rPr>
              <a:t>некоммутативного</a:t>
            </a:r>
            <a:r>
              <a:rPr lang="ru-RU" dirty="0">
                <a:solidFill>
                  <a:srgbClr val="404040"/>
                </a:solidFill>
                <a:latin typeface="Arial" panose="020B0604020202020204" pitchFamily="34" charset="0"/>
              </a:rPr>
              <a:t> кольца, Гамильтоном. Это соответствует особому случаю определенных реальных </a:t>
            </a:r>
            <a:r>
              <a:rPr lang="ru-RU" dirty="0" err="1">
                <a:solidFill>
                  <a:srgbClr val="404040"/>
                </a:solidFill>
                <a:latin typeface="Arial" panose="020B0604020202020204" pitchFamily="34" charset="0"/>
              </a:rPr>
              <a:t>реальных</a:t>
            </a:r>
            <a:r>
              <a:rPr lang="ru-RU" dirty="0">
                <a:solidFill>
                  <a:srgbClr val="404040"/>
                </a:solidFill>
                <a:latin typeface="Arial" panose="020B0604020202020204" pitchFamily="34" charset="0"/>
              </a:rPr>
              <a:t> или сложных матриц. Теорема держится для общих </a:t>
            </a:r>
            <a:r>
              <a:rPr lang="ru-RU" dirty="0" err="1">
                <a:solidFill>
                  <a:srgbClr val="404040"/>
                </a:solidFill>
                <a:latin typeface="Arial" panose="020B0604020202020204" pitchFamily="34" charset="0"/>
              </a:rPr>
              <a:t>quaternionic</a:t>
            </a:r>
            <a:r>
              <a:rPr lang="ru-RU" dirty="0">
                <a:solidFill>
                  <a:srgbClr val="404040"/>
                </a:solidFill>
                <a:latin typeface="Arial" panose="020B0604020202020204" pitchFamily="34" charset="0"/>
              </a:rPr>
              <a:t> матриц. Кэли в 1858 заявил его для и меньшие матрицы, но только издал доказательство для случая. Общий случай был сначала доказан </a:t>
            </a:r>
            <a:r>
              <a:rPr lang="ru-RU" dirty="0" err="1">
                <a:solidFill>
                  <a:srgbClr val="0000CC"/>
                </a:solidFill>
                <a:latin typeface="Arial" panose="020B0604020202020204" pitchFamily="34" charset="0"/>
                <a:hlinkClick r:id="rId3"/>
              </a:rPr>
              <a:t>Frobenius</a:t>
            </a:r>
            <a:r>
              <a:rPr lang="ru-RU" dirty="0">
                <a:solidFill>
                  <a:srgbClr val="404040"/>
                </a:solidFill>
                <a:latin typeface="Arial" panose="020B0604020202020204" pitchFamily="34" charset="0"/>
              </a:rPr>
              <a:t> в 1878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61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C77C5-7415-4B5E-A44D-4E337535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EAF33-C56D-4F19-B90D-A1263D58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14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36BA5-5E66-4595-8127-B26224DD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5F215-67D2-42F0-ACC6-2F78237C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Ма́трица</a:t>
            </a:r>
            <a:r>
              <a:rPr lang="ru-RU" dirty="0">
                <a:solidFill>
                  <a:schemeClr val="tx1"/>
                </a:solidFill>
              </a:rPr>
              <a:t> — математический объект, записываемый в виде прямоугольной таблицы элементов кольца или поля (например, целых, действительных или комплексных чисел), которая представляет собой совокупность строк и столбцов, на пересечении которых находятся её элементы. Количество строк и столбцов задает размер матрицы. Хотя исторически рассматривались, например, треугольные матрицы</a:t>
            </a:r>
            <a:r>
              <a:rPr lang="ru-RU" baseline="30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ru-RU" dirty="0">
                <a:solidFill>
                  <a:schemeClr val="tx1"/>
                </a:solidFill>
              </a:rPr>
              <a:t>, в настоящее время говорят исключительно о матрицах прямоугольной формы, так как они являются наиболее удобными и общими.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90CA3E-3258-410F-9332-3D7A9B532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14" y="3857414"/>
            <a:ext cx="4203032" cy="193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C0F52-0D72-4E17-8E2F-58A35414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Артур Кэли</a:t>
            </a:r>
          </a:p>
        </p:txBody>
      </p:sp>
      <p:pic>
        <p:nvPicPr>
          <p:cNvPr id="1026" name="Picture 2" descr="Arthur Cayley.jpg">
            <a:extLst>
              <a:ext uri="{FF2B5EF4-FFF2-40B4-BE49-F238E27FC236}">
                <a16:creationId xmlns:a16="http://schemas.microsoft.com/office/drawing/2014/main" id="{7F3B56A2-8777-4B9A-8574-75550FE28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1645" y="1737360"/>
            <a:ext cx="26530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FA5E1E-0FCD-4F20-89A4-074654A0D795}"/>
              </a:ext>
            </a:extLst>
          </p:cNvPr>
          <p:cNvSpPr/>
          <p:nvPr/>
        </p:nvSpPr>
        <p:spPr>
          <a:xfrm>
            <a:off x="1451580" y="2144462"/>
            <a:ext cx="6970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А́ртур</a:t>
            </a:r>
            <a:r>
              <a:rPr lang="ru-RU" dirty="0"/>
              <a:t> </a:t>
            </a:r>
            <a:r>
              <a:rPr lang="ru-RU" dirty="0" err="1"/>
              <a:t>Кэ́ли</a:t>
            </a:r>
            <a:r>
              <a:rPr lang="ru-RU" dirty="0"/>
              <a:t> (другие варианты написания фамилии </a:t>
            </a:r>
            <a:r>
              <a:rPr lang="ru-RU" dirty="0" err="1"/>
              <a:t>Кейли</a:t>
            </a:r>
            <a:r>
              <a:rPr lang="ru-RU" dirty="0"/>
              <a:t>, </a:t>
            </a:r>
            <a:r>
              <a:rPr lang="ru-RU" dirty="0" err="1"/>
              <a:t>Кэйлей</a:t>
            </a:r>
            <a:r>
              <a:rPr lang="ru-RU" dirty="0"/>
              <a:t>; </a:t>
            </a:r>
            <a:r>
              <a:rPr lang="ru-RU" dirty="0">
                <a:hlinkClick r:id="rId3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dirty="0"/>
              <a:t> </a:t>
            </a:r>
            <a:r>
              <a:rPr lang="ru-RU" dirty="0" err="1"/>
              <a:t>Arthur</a:t>
            </a:r>
            <a:r>
              <a:rPr lang="ru-RU" dirty="0"/>
              <a:t> </a:t>
            </a:r>
            <a:r>
              <a:rPr lang="ru-RU" dirty="0" err="1"/>
              <a:t>Cayley</a:t>
            </a:r>
            <a:r>
              <a:rPr lang="ru-RU" dirty="0"/>
              <a:t>; 16 августа 1821, Ричмонд — 26 января 1895, Кембридж) — английский математик.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80E5926-3FE1-4131-A6D4-EE94BD57C5D0}"/>
              </a:ext>
            </a:extLst>
          </p:cNvPr>
          <p:cNvSpPr/>
          <p:nvPr/>
        </p:nvSpPr>
        <p:spPr>
          <a:xfrm>
            <a:off x="1451579" y="351321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Кэли — один из </a:t>
            </a:r>
            <a:r>
              <a:rPr lang="ru-RU" dirty="0" err="1"/>
              <a:t>плодовитейших</a:t>
            </a:r>
            <a:r>
              <a:rPr lang="ru-RU" dirty="0"/>
              <a:t> учёных XIX века, написавший более 700 работ. Большая часть его работ относится к линейной алгебре, дифференциальным уравнениям и эллиптическим функциям. В частности, он доказал теорему Гамильтона — Кэли о том, что каждая квадратная матрица является корнем своего характеристического многочлена.</a:t>
            </a:r>
          </a:p>
        </p:txBody>
      </p:sp>
    </p:spTree>
    <p:extLst>
      <p:ext uri="{BB962C8B-B14F-4D97-AF65-F5344CB8AC3E}">
        <p14:creationId xmlns:p14="http://schemas.microsoft.com/office/powerpoint/2010/main" val="27586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5DA5-3714-40C9-B9EB-582753C5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Артур Кэли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F1D882-1CE4-44D9-8E15-667917B9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Кембриджском университете с давних времён профессор чистой математики назывался </a:t>
            </a:r>
            <a:r>
              <a:rPr lang="ru-RU" dirty="0" err="1"/>
              <a:t>Лукасовским</a:t>
            </a:r>
            <a:r>
              <a:rPr lang="ru-RU" dirty="0"/>
              <a:t> профессором, эту должность некогда занимал Исаак Ньютон. Примерно в 1860 году несколько фондов, завещанных </a:t>
            </a:r>
            <a:r>
              <a:rPr lang="ru-RU" dirty="0" err="1"/>
              <a:t>Лэди</a:t>
            </a:r>
            <a:r>
              <a:rPr lang="ru-RU" dirty="0"/>
              <a:t> </a:t>
            </a:r>
            <a:r>
              <a:rPr lang="ru-RU" dirty="0" err="1"/>
              <a:t>Сэдлер</a:t>
            </a:r>
            <a:r>
              <a:rPr lang="ru-RU" dirty="0"/>
              <a:t> университету, стали бесполезными для их настоящей цели и были использованы для основания ещё одной именной профессуры. В обязанности </a:t>
            </a:r>
            <a:r>
              <a:rPr lang="ru-RU" dirty="0" err="1"/>
              <a:t>Сэдлеровского</a:t>
            </a:r>
            <a:r>
              <a:rPr lang="ru-RU" dirty="0"/>
              <a:t> профессора входило объяснять и обучать принципам чистой математики, и заниматься продвижением науки. На эту должность Кэли был избран, когда ему было 42 года. Он оставил доходную юридическую практику ради скромной зарплаты, но никогда об этом не жалел.</a:t>
            </a:r>
          </a:p>
          <a:p>
            <a:r>
              <a:rPr lang="ru-RU" dirty="0"/>
              <a:t>Должность профессора позволила ему прекратить разделять верность к юриспруденции с верностью к математике и полностью заняться любимым делом. Сразу же после этого Кэли женился и поселился в Кембридже.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73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DB91F-C46E-4B23-A03B-B172A05E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Уильям Гамильтон</a:t>
            </a:r>
          </a:p>
        </p:txBody>
      </p:sp>
      <p:pic>
        <p:nvPicPr>
          <p:cNvPr id="2050" name="Picture 2" descr="William Rowan Hamilton painting.jpg">
            <a:extLst>
              <a:ext uri="{FF2B5EF4-FFF2-40B4-BE49-F238E27FC236}">
                <a16:creationId xmlns:a16="http://schemas.microsoft.com/office/drawing/2014/main" id="{F68ADEF2-6F2A-4F86-A962-9C375FF776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3410" y="1942516"/>
            <a:ext cx="335227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72ED0D-C211-4CEC-ABAD-B97DBA20393F}"/>
              </a:ext>
            </a:extLst>
          </p:cNvPr>
          <p:cNvSpPr/>
          <p:nvPr/>
        </p:nvSpPr>
        <p:spPr>
          <a:xfrm>
            <a:off x="1451579" y="21617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Сэр </a:t>
            </a:r>
            <a:r>
              <a:rPr lang="ru-RU" dirty="0" err="1"/>
              <a:t>Уи́льям</a:t>
            </a:r>
            <a:r>
              <a:rPr lang="ru-RU" dirty="0"/>
              <a:t> </a:t>
            </a:r>
            <a:r>
              <a:rPr lang="ru-RU" dirty="0" err="1"/>
              <a:t>Ро́уэн</a:t>
            </a:r>
            <a:r>
              <a:rPr lang="ru-RU" dirty="0"/>
              <a:t> </a:t>
            </a:r>
            <a:r>
              <a:rPr lang="ru-RU" dirty="0" err="1"/>
              <a:t>Га́мильтон</a:t>
            </a:r>
            <a:r>
              <a:rPr lang="ru-RU" dirty="0"/>
              <a:t> (</a:t>
            </a:r>
            <a:r>
              <a:rPr lang="ru-RU" dirty="0">
                <a:hlinkClick r:id="rId3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dirty="0"/>
              <a:t> </a:t>
            </a:r>
            <a:r>
              <a:rPr lang="ru-RU" dirty="0" err="1"/>
              <a:t>William</a:t>
            </a:r>
            <a:r>
              <a:rPr lang="ru-RU" dirty="0"/>
              <a:t> </a:t>
            </a:r>
            <a:r>
              <a:rPr lang="ru-RU" dirty="0" err="1"/>
              <a:t>Rowan</a:t>
            </a:r>
            <a:r>
              <a:rPr lang="ru-RU" dirty="0"/>
              <a:t> </a:t>
            </a:r>
            <a:r>
              <a:rPr lang="ru-RU" dirty="0" err="1"/>
              <a:t>Hamilton</a:t>
            </a:r>
            <a:r>
              <a:rPr lang="ru-RU" dirty="0"/>
              <a:t>; 4 августа 1805 — 2 сентября 1865) — ирландский математик, механик-теоретик, физик-теоретик, «один из лучших математиков XIX века»</a:t>
            </a:r>
            <a:r>
              <a:rPr lang="ru-RU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r>
              <a:rPr lang="ru-RU" dirty="0"/>
              <a:t>. Известен фундаментальными открытиями в математике (кватернионы, основы векторного анализа, вариационное исчисление, обоснование комплексных чисел), аналитической механике (гамильтонова механика) и оптике</a:t>
            </a:r>
            <a:r>
              <a:rPr lang="ru-RU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r>
              <a:rPr lang="ru-RU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  <a:r>
              <a:rPr lang="ru-RU" dirty="0"/>
              <a:t>. Автор предельно общего вариационного принципа наименьшего действия, применяемого во многих разделах физики.</a:t>
            </a:r>
          </a:p>
        </p:txBody>
      </p:sp>
    </p:spTree>
    <p:extLst>
      <p:ext uri="{BB962C8B-B14F-4D97-AF65-F5344CB8AC3E}">
        <p14:creationId xmlns:p14="http://schemas.microsoft.com/office/powerpoint/2010/main" val="395300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4DC58-4169-4E43-A0F7-DB478D17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Уильям </a:t>
            </a:r>
            <a:r>
              <a:rPr lang="ru-RU" dirty="0" err="1"/>
              <a:t>Гамельтон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C3EFB-E69D-48BC-8617-783D080B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 В ходе своих исследований кватернионов Гамильтон доказал ряд алгебраических теорем, которые в наши дни относят к теории матриц. Важную в линейной алгебре теорему Гамильтона — Кэли он фактически доказал для матриц размерности 4*4, само понятие матрицы и формулировку теоремы (без доказательства) опубликовал Кэли (1858)[58], для общего случая доказательство дал Фробениус в 1898 году. </a:t>
            </a:r>
          </a:p>
          <a:p>
            <a:endParaRPr lang="ru-RU" dirty="0"/>
          </a:p>
        </p:txBody>
      </p:sp>
      <p:sp>
        <p:nvSpPr>
          <p:cNvPr id="11" name="AutoShape 9" descr="4\times 4">
            <a:extLst>
              <a:ext uri="{FF2B5EF4-FFF2-40B4-BE49-F238E27FC236}">
                <a16:creationId xmlns:a16="http://schemas.microsoft.com/office/drawing/2014/main" id="{C170D802-8338-4C40-99A4-19B538E4C1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54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1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AD86-69EF-48A5-97C3-8B687303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Уильям Гамильтон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8FA1A-605D-4B57-A334-E89EE4C0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1827 году Гамильтон занял пост королевского астронома Ирландии (что автоматически означало по совместительству пост директора </a:t>
            </a:r>
            <a:r>
              <a:rPr lang="ru-RU" dirty="0" err="1"/>
              <a:t>Дансинкской</a:t>
            </a:r>
            <a:r>
              <a:rPr lang="ru-RU" dirty="0"/>
              <a:t> обсерватории) и занимал его на протяжении 38 лет — дольше, чем кто бы то ни было на этой должности. Он опубликовал ряд работ по геометрической оптике, представляющих большую ценность для теории оптических инструментов, но чисто астрономическими проблемами занимался мало; комиссии из Лондона дважды подвергали его критике за недостаточное усердие</a:t>
            </a:r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[15]</a:t>
            </a:r>
            <a:r>
              <a:rPr lang="ru-RU" dirty="0"/>
              <a:t>.</a:t>
            </a:r>
          </a:p>
          <a:p>
            <a:r>
              <a:rPr lang="ru-RU" dirty="0"/>
              <a:t>В период 1834—1835 годов появились классические работы по «гамильтоновой механике». Шотландский математик Питер Тэт назвал эти работы «крупнейшим дополнением теоретической динамики со времени великих эпох Ньютона и Лагранжа».</a:t>
            </a:r>
          </a:p>
        </p:txBody>
      </p:sp>
    </p:spTree>
    <p:extLst>
      <p:ext uri="{BB962C8B-B14F-4D97-AF65-F5344CB8AC3E}">
        <p14:creationId xmlns:p14="http://schemas.microsoft.com/office/powerpoint/2010/main" val="96155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99D22-B445-42BF-883B-0DF331F8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Гамильтона — Кэли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BEC07-F0E1-43C8-8A39-ACCFC5CD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Теоре́ма</a:t>
            </a:r>
            <a:r>
              <a:rPr lang="ru-RU" dirty="0"/>
              <a:t> </a:t>
            </a:r>
            <a:r>
              <a:rPr lang="ru-RU" dirty="0" err="1"/>
              <a:t>Га́мильтона</a:t>
            </a:r>
            <a:r>
              <a:rPr lang="ru-RU" dirty="0"/>
              <a:t> — </a:t>
            </a:r>
            <a:r>
              <a:rPr lang="ru-RU" dirty="0" err="1"/>
              <a:t>Кэ́ли</a:t>
            </a:r>
            <a:r>
              <a:rPr lang="ru-RU" dirty="0"/>
              <a:t> — известная теорема из теории матриц, названная в честь Уильяма Гамильтона и Артура Кэли.</a:t>
            </a:r>
          </a:p>
          <a:p>
            <a:r>
              <a:rPr lang="ru-RU" dirty="0"/>
              <a:t> Теория матриц начала своё существование в середине XIX века в работах Уильяма Гамильтона и Артура Кэли. Фундаментальные результаты в теории матриц принадлежат Вейерштрассу, Жордану, Фробениусу. Термин «матрица» ввел Джеймс Сильвестр в 1850 г.</a:t>
            </a:r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03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25ED1-5ACA-4A6B-B842-E7A3F460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Гамильтона — Кэли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15357-ADDE-482F-909E-77BAA5DF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477615"/>
          </a:xfrm>
        </p:spPr>
        <p:txBody>
          <a:bodyPr/>
          <a:lstStyle/>
          <a:p>
            <a:r>
              <a:rPr lang="ru-RU" dirty="0"/>
              <a:t>Теорема Гамильтона – Кэли:</a:t>
            </a:r>
          </a:p>
          <a:p>
            <a:pPr marL="0" indent="0">
              <a:buNone/>
            </a:pPr>
            <a:r>
              <a:rPr lang="ru-RU" dirty="0"/>
              <a:t>Любая квадратная матрица удовлетворяет своему характеристическому уравнению.</a:t>
            </a:r>
          </a:p>
          <a:p>
            <a:pPr marL="0" indent="0">
              <a:buNone/>
            </a:pPr>
            <a:r>
              <a:rPr lang="ru-RU" dirty="0"/>
              <a:t>Если А – квадратная матрица и с(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ее характеристический многочлен, то с(А) = 0</a:t>
            </a:r>
            <a:endParaRPr lang="ru-RU" dirty="0"/>
          </a:p>
        </p:txBody>
      </p:sp>
      <p:sp>
        <p:nvSpPr>
          <p:cNvPr id="15" name="AutoShape 14" descr="c(\lambda )=\det(A-\lambda E)={\begin{vmatrix}a_{{11}}-\lambda &amp;a_{{12}}\\a_{{21}}&amp;a_{{22}}-\lambda \end{vmatrix}}=\lambda ^{2}-(a_{{11}}+a_{{22}})\lambda +(a_{{11}}a_{{22}}-a_{{12}}a_{{21}}),">
            <a:extLst>
              <a:ext uri="{FF2B5EF4-FFF2-40B4-BE49-F238E27FC236}">
                <a16:creationId xmlns:a16="http://schemas.microsoft.com/office/drawing/2014/main" id="{440641D7-94C0-45E2-AFEC-F0C60F98C0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3C0A80E-C856-447F-9F68-7ED3EB21D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41" y="3630055"/>
            <a:ext cx="7219354" cy="23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1424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125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Марицы. Теория матриц в работах ирландского математика и физика Уильяма Гамильтона и английского математика Артура Кэли</vt:lpstr>
      <vt:lpstr>Матрица.</vt:lpstr>
      <vt:lpstr>Артур Кэли</vt:lpstr>
      <vt:lpstr>Артур Кэли</vt:lpstr>
      <vt:lpstr>Уильям Гамильтон</vt:lpstr>
      <vt:lpstr>Уильям Гамельтон</vt:lpstr>
      <vt:lpstr>Уильям Гамильтон</vt:lpstr>
      <vt:lpstr>Теорема Гамильтона — Кэли </vt:lpstr>
      <vt:lpstr>Теорема Гамильтона — Кэли</vt:lpstr>
      <vt:lpstr>Обобщение теоремы Гамильтона - Кэли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Марицы. Теория матриц в работах ирландского математика и физика Уильяма Гамильтона и английского математика Артура Кэли</dc:title>
  <dc:creator>kozyrkov.ig@gmail.com</dc:creator>
  <cp:lastModifiedBy>kozyrkov.ig@gmail.com</cp:lastModifiedBy>
  <cp:revision>4</cp:revision>
  <dcterms:created xsi:type="dcterms:W3CDTF">2020-06-02T11:53:59Z</dcterms:created>
  <dcterms:modified xsi:type="dcterms:W3CDTF">2020-06-02T12:40:36Z</dcterms:modified>
</cp:coreProperties>
</file>