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2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0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0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28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97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29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2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5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89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3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46DF3B-5E33-43D6-88FA-8F35EB28C1E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0E577-F68F-48ED-B2C8-E530C9ABE23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5%D0%B4%D0%B8%D0%BD%D0%B8%D1%87%D0%BD%D0%B0%D1%8F_%D0%BC%D0%B0%D1%82%D1%80%D0%B8%D1%86%D0%B0" TargetMode="External"/><Relationship Id="rId7" Type="http://schemas.openxmlformats.org/officeDocument/2006/relationships/hyperlink" Target="https://ru.wikipedia.org/wiki/%D0%9F%D1%81%D0%B5%D0%B2%D0%B4%D0%BE%D0%BE%D0%B1%D1%80%D0%B0%D1%82%D0%BD%D0%B0%D1%8F_%D0%BC%D0%B0%D1%82%D1%80%D0%B8%D1%86%D0%B0" TargetMode="External"/><Relationship Id="rId2" Type="http://schemas.openxmlformats.org/officeDocument/2006/relationships/hyperlink" Target="https://ru.wikipedia.org/wiki/%D0%9C%D0%B0%D1%82%D1%80%D0%B8%D1%86%D0%B0_(%D0%BC%D0%B0%D1%82%D0%B5%D0%BC%D0%B0%D1%82%D0%B8%D0%BA%D0%B0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2%D1%8B%D1%80%D0%BE%D0%B6%D0%B4%D0%B5%D0%BD%D0%BD%D0%B0%D1%8F_%D0%BC%D0%B0%D1%82%D1%80%D0%B8%D1%86%D0%B0" TargetMode="External"/><Relationship Id="rId5" Type="http://schemas.openxmlformats.org/officeDocument/2006/relationships/hyperlink" Target="https://ru.wikipedia.org/wiki/%D0%9E%D0%BF%D1%80%D0%B5%D0%B4%D0%B5%D0%BB%D0%B8%D1%82%D0%B5%D0%BB%D1%8C_%D0%BC%D0%B0%D1%82%D1%80%D0%B8%D1%86%D1%8B" TargetMode="External"/><Relationship Id="rId4" Type="http://schemas.openxmlformats.org/officeDocument/2006/relationships/hyperlink" Target="https://ru.wikipedia.org/wiki/%D0%9C%D0%B0%D1%82%D1%80%D0%B8%D1%86%D0%B0_(%D0%BC%D0%B0%D1%82%D0%B5%D0%BC%D0%B0%D1%82%D0%B8%D0%BA%D0%B0)#%D0%9A%D0%B2%D0%B0%D0%B4%D1%80%D0%B0%D1%82%D0%BD%D0%B0%D1%8F_%D0%BC%D0%B0%D1%82%D1%80%D0%B8%D1%86%D0%B0_%D0%B8_%D1%81%D0%BC%D0%B5%D0%B6%D0%BD%D1%8B%D0%B5_%D0%BE%D0%BF%D1%80%D0%B5%D0%B4%D0%B5%D0%BB%D0%B5%D0%BD%D0%B8%D1%8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9243A-A34E-4753-85AF-9BE5BF978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A03641-866F-4B4C-9856-4A8E1E098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Презентацию подготовил студент 1 курса, 1пг, </a:t>
            </a:r>
            <a:r>
              <a:rPr lang="ru-RU" dirty="0" err="1"/>
              <a:t>Ивт</a:t>
            </a:r>
            <a:endParaRPr lang="ru-RU" dirty="0"/>
          </a:p>
          <a:p>
            <a:r>
              <a:rPr lang="ru-RU" dirty="0"/>
              <a:t>Козырьков </a:t>
            </a:r>
            <a:r>
              <a:rPr lang="ru-RU" dirty="0" err="1"/>
              <a:t>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50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4E927-2B5C-4FEA-9A4B-437ADCA9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828869-9D14-4981-9594-E73DA20F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5582491"/>
          </a:xfrm>
        </p:spPr>
        <p:txBody>
          <a:bodyPr>
            <a:noAutofit/>
          </a:bodyPr>
          <a:lstStyle/>
          <a:p>
            <a:r>
              <a:rPr lang="ru-RU" sz="2800" i="1" dirty="0"/>
              <a:t>Матрицей размером </a:t>
            </a:r>
            <a:r>
              <a:rPr lang="ru-RU" sz="2800" i="1" dirty="0" err="1"/>
              <a:t>m</a:t>
            </a:r>
            <a:r>
              <a:rPr lang="ru-RU" sz="2800" dirty="0" err="1"/>
              <a:t>×</a:t>
            </a:r>
            <a:r>
              <a:rPr lang="ru-RU" sz="2800" i="1" dirty="0" err="1"/>
              <a:t>n</a:t>
            </a:r>
            <a:r>
              <a:rPr lang="ru-RU" sz="2800" dirty="0"/>
              <a:t> называется совокупность </a:t>
            </a:r>
            <a:r>
              <a:rPr lang="ru-RU" sz="2800" i="1" dirty="0" err="1"/>
              <a:t>m·n</a:t>
            </a:r>
            <a:r>
              <a:rPr lang="ru-RU" sz="2800" dirty="0"/>
              <a:t> чисел, расположенных в виде прямоугольной таблицы из </a:t>
            </a:r>
            <a:r>
              <a:rPr lang="ru-RU" sz="2800" i="1" dirty="0"/>
              <a:t>m</a:t>
            </a:r>
            <a:r>
              <a:rPr lang="ru-RU" sz="2800" dirty="0"/>
              <a:t> строк и </a:t>
            </a:r>
            <a:r>
              <a:rPr lang="ru-RU" sz="2800" i="1" dirty="0"/>
              <a:t>n</a:t>
            </a:r>
            <a:r>
              <a:rPr lang="ru-RU" sz="2800" dirty="0"/>
              <a:t> столбцов. Эту таблицу обычно заключают в круглые скобки. Числа, составляющие матрицу, называются </a:t>
            </a:r>
            <a:r>
              <a:rPr lang="ru-RU" sz="2800" i="1" dirty="0"/>
              <a:t>элементами матрицы</a:t>
            </a:r>
            <a:r>
              <a:rPr lang="ru-RU" sz="2800" dirty="0"/>
              <a:t>. Элементы матрицы удобно снабжать двумя индексами </a:t>
            </a:r>
            <a:r>
              <a:rPr lang="ru-RU" sz="2800" i="1" dirty="0" err="1"/>
              <a:t>a</a:t>
            </a:r>
            <a:r>
              <a:rPr lang="ru-RU" sz="2800" i="1" baseline="-25000" dirty="0" err="1"/>
              <a:t>ij</a:t>
            </a:r>
            <a:r>
              <a:rPr lang="ru-RU" sz="2800" dirty="0"/>
              <a:t>: первый указывает номер строки, а второй – номер столбца. </a:t>
            </a:r>
          </a:p>
          <a:p>
            <a:r>
              <a:rPr lang="ru-RU" sz="2800" dirty="0"/>
              <a:t>Числа, составляющие матрицу, называются </a:t>
            </a:r>
            <a:r>
              <a:rPr lang="ru-RU" sz="2800" i="1" dirty="0"/>
              <a:t>элементами матрицы</a:t>
            </a:r>
            <a:r>
              <a:rPr lang="ru-RU" sz="2800" dirty="0"/>
              <a:t>. Элементы матрицы удобно снабжать двумя индексами </a:t>
            </a:r>
            <a:r>
              <a:rPr lang="ru-RU" sz="2800" i="1" dirty="0" err="1"/>
              <a:t>a</a:t>
            </a:r>
            <a:r>
              <a:rPr lang="ru-RU" sz="2800" i="1" baseline="-25000" dirty="0" err="1"/>
              <a:t>ij</a:t>
            </a:r>
            <a:r>
              <a:rPr lang="ru-RU" sz="2800" dirty="0"/>
              <a:t>: первый указывает номер строки, а второй – номер столбца. В основном все действия с матрицами завязаны на действиях с элементами матриц. </a:t>
            </a:r>
          </a:p>
        </p:txBody>
      </p:sp>
    </p:spTree>
    <p:extLst>
      <p:ext uri="{BB962C8B-B14F-4D97-AF65-F5344CB8AC3E}">
        <p14:creationId xmlns:p14="http://schemas.microsoft.com/office/powerpoint/2010/main" val="39859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0390C-2B69-4164-9D82-FB424387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матрицы к ступенчатому виду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1564C5-5BF4-4886-ABBE-8C7A368EA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686164"/>
            <a:ext cx="977926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8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Элементарными преобразованиями матрицы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называются следующие ее преобразования: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Перестановка двух столбцов (строк) матрицы.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II.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Умножение всех элементов одного столбца (строки) матрицы на одно и то же число, отличное от нуля.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III.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Прибавление к элементам одного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</a:rPr>
              <a:t>столбца (строки) соответствующих элементов другого столбца (строки), умноженных на одно и то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же число.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Матрица </a:t>
            </a:r>
            <a:r>
              <a:rPr kumimoji="0" lang="ru-RU" altLang="ru-RU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B, полученная из исходной матрицы A</a:t>
            </a:r>
            <a:r>
              <a:rPr lang="ru-RU" altLang="ru-RU" sz="16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конечным числом элементарных преобразований, называется 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эквивалентной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Это обозначается </a:t>
            </a:r>
          </a:p>
          <a:p>
            <a:pPr marL="0" marR="0" lvl="0" indent="158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A∼B</a:t>
            </a:r>
          </a:p>
          <a:p>
            <a:pPr marL="0" marR="0" lvl="0" indent="158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58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7" name="Picture 3" descr="Картинки по запросу приведение матрицы к ступенчатому виду">
            <a:extLst>
              <a:ext uri="{FF2B5EF4-FFF2-40B4-BE49-F238E27FC236}">
                <a16:creationId xmlns:a16="http://schemas.microsoft.com/office/drawing/2014/main" id="{2421FF54-0C48-4641-82A2-7EB3F6529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47188"/>
            <a:ext cx="10058400" cy="163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6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D38BA-54CC-4CE2-B27D-FE4DE69B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Ранг матрицы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7E4D9-4263-4456-B05A-16228BD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Ранг матрицы</a:t>
            </a:r>
            <a:r>
              <a:rPr lang="ru-RU" dirty="0"/>
              <a:t> — наивысший из порядков всевозможных ненулевых миноров этой </a:t>
            </a:r>
            <a:r>
              <a:rPr lang="ru-RU" b="1" dirty="0"/>
              <a:t>матрицы</a:t>
            </a:r>
            <a:r>
              <a:rPr lang="ru-RU" dirty="0"/>
              <a:t>. </a:t>
            </a:r>
            <a:r>
              <a:rPr lang="ru-RU" b="1" dirty="0"/>
              <a:t>Ранг</a:t>
            </a:r>
            <a:r>
              <a:rPr lang="ru-RU" dirty="0"/>
              <a:t> нулевой </a:t>
            </a:r>
            <a:r>
              <a:rPr lang="ru-RU" b="1" dirty="0"/>
              <a:t>матрицы</a:t>
            </a:r>
            <a:r>
              <a:rPr lang="ru-RU" dirty="0"/>
              <a:t> любого размера ноль. Если все миноры второго порядка равны нулю, то </a:t>
            </a:r>
            <a:r>
              <a:rPr lang="ru-RU" b="1" dirty="0"/>
              <a:t>ранг</a:t>
            </a:r>
            <a:r>
              <a:rPr lang="ru-RU" dirty="0"/>
              <a:t> равен единице, и т. д.</a:t>
            </a:r>
          </a:p>
        </p:txBody>
      </p:sp>
    </p:spTree>
    <p:extLst>
      <p:ext uri="{BB962C8B-B14F-4D97-AF65-F5344CB8AC3E}">
        <p14:creationId xmlns:p14="http://schemas.microsoft.com/office/powerpoint/2010/main" val="2030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E25F3-95CD-4CA9-B835-D96BFA07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Ортогональная и единичная матрица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713CE-1BB7-4C40-9002-913B7483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Квадратная матрица называется </a:t>
            </a:r>
            <a:r>
              <a:rPr lang="ru-RU" i="1" dirty="0"/>
              <a:t>ортогональной матрицей</a:t>
            </a:r>
            <a:r>
              <a:rPr lang="ru-RU" dirty="0"/>
              <a:t>, если её столбцы образуют ортонормированную систему векторов пространства арифметических векторов соответствующей </a:t>
            </a:r>
            <a:r>
              <a:rPr lang="ru-RU" dirty="0" err="1"/>
              <a:t>размерности.Строки</a:t>
            </a:r>
            <a:r>
              <a:rPr lang="ru-RU" dirty="0"/>
              <a:t> ортогональной матрицы также образуют ортонормированную систему </a:t>
            </a:r>
            <a:r>
              <a:rPr lang="ru-RU" dirty="0" err="1"/>
              <a:t>векторов.Матрица</a:t>
            </a:r>
            <a:r>
              <a:rPr lang="ru-RU" dirty="0"/>
              <a:t> </a:t>
            </a:r>
            <a:r>
              <a:rPr lang="ru-RU" b="1" dirty="0"/>
              <a:t>H</a:t>
            </a:r>
            <a:r>
              <a:rPr lang="ru-RU" dirty="0"/>
              <a:t> ортогональна тогда и только тогда, когда </a:t>
            </a:r>
            <a:r>
              <a:rPr lang="ru-RU" b="1" dirty="0"/>
              <a:t>H</a:t>
            </a:r>
            <a:r>
              <a:rPr lang="ru-RU" b="1" baseline="30000" dirty="0"/>
              <a:t>T</a:t>
            </a:r>
            <a:r>
              <a:rPr lang="ru-RU" b="1" dirty="0"/>
              <a:t>·H = H·H</a:t>
            </a:r>
            <a:r>
              <a:rPr lang="ru-RU" b="1" baseline="30000" dirty="0"/>
              <a:t>T</a:t>
            </a:r>
            <a:r>
              <a:rPr lang="ru-RU" b="1" dirty="0"/>
              <a:t> = E, E</a:t>
            </a:r>
            <a:r>
              <a:rPr lang="ru-RU" dirty="0"/>
              <a:t>— единичная матрица.</a:t>
            </a:r>
          </a:p>
          <a:p>
            <a:r>
              <a:rPr lang="ru-RU" b="1" dirty="0"/>
              <a:t>Единичная матрица</a:t>
            </a:r>
            <a:r>
              <a:rPr lang="ru-RU" dirty="0"/>
              <a:t> - это квадратная матрица, расположенные элементы которой по главной диагонали равны единице, а оставшиеся равны нулю. Обозначается символом E. Общая формула единичной матрицы имеет вид: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D4A726-4EEB-448B-913C-4F58FD71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82692"/>
            <a:ext cx="3089709" cy="1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1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E825E-24BB-4D2E-B317-0856B265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матрица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D16AD-93C3-41D6-98B2-C6CAA68E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7DC1BA7-3C57-44A5-BAF1-F72E7A27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31677"/>
            <a:ext cx="9997440" cy="15254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strike="noStrike" cap="none" normalizeH="0" baseline="0" dirty="0" err="1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Обра́тная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1600" i="0" strike="noStrike" cap="none" normalizeH="0" baseline="0" dirty="0" err="1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ма́трица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— такая 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2" tooltip="Матрица (математик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матрица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ru-RU" altLang="ru-RU" sz="1600" i="1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kumimoji="0" lang="ru-RU" altLang="ru-RU" sz="1600" i="1" strike="noStrike" cap="none" normalizeH="0" baseline="3000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−1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, при умножении на которую исходная матрица </a:t>
            </a:r>
            <a:r>
              <a:rPr kumimoji="0" lang="ru-RU" altLang="ru-RU" sz="1600" i="1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даёт в результате 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3" tooltip="Единичная матриц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единичную матрицу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ru-RU" altLang="ru-RU" sz="1600" i="1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:</a:t>
            </a:r>
            <a:endParaRPr kumimoji="0" lang="ru-RU" altLang="ru-RU" sz="1600" i="0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4" tooltip="Матрица (математик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Квадратная матрица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обратима тогда и только тогда, когда она </a:t>
            </a:r>
            <a:r>
              <a:rPr kumimoji="0" lang="ru-RU" altLang="ru-RU" sz="1600" i="0" strike="noStrike" cap="none" normalizeH="0" baseline="0" dirty="0" err="1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невырождена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, то есть её 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5" tooltip="Определитель матриц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определитель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не равен нулю. Для неквадратных матриц и 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6" tooltip="Вырожденная матриц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вырожденных матриц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обратных матриц не существует. Однако возможно обобщить это понятие и ввести </a:t>
            </a:r>
            <a:r>
              <a:rPr kumimoji="0" lang="ru-RU" altLang="ru-RU" sz="1600" i="0" strike="noStrike" cap="none" normalizeH="0" baseline="0" dirty="0" err="1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7" tooltip="Псевдообратная матриц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псевдообратные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7" tooltip="Псевдообратная матриц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матрицы</a:t>
            </a:r>
            <a:r>
              <a:rPr kumimoji="0" lang="ru-RU" altLang="ru-RU" sz="1600" i="0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, похожие на обратные по многим свойствам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AutoShape 7" descr="{\displaystyle AA^{-1}=A^{-1}A=E}">
            <a:extLst>
              <a:ext uri="{FF2B5EF4-FFF2-40B4-BE49-F238E27FC236}">
                <a16:creationId xmlns:a16="http://schemas.microsoft.com/office/drawing/2014/main" id="{847190E4-337B-4FEA-B546-8DCFB149CC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4DDE6-C506-4D82-9596-0747542F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ознакомление.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BE7CB-A802-4F68-92EB-AEA419F9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44283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44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MathJax_Main</vt:lpstr>
      <vt:lpstr>MathJax_Math-italic</vt:lpstr>
      <vt:lpstr>Ретро</vt:lpstr>
      <vt:lpstr>Матрицы</vt:lpstr>
      <vt:lpstr>Презентация PowerPoint</vt:lpstr>
      <vt:lpstr>Приведение матрицы к ступенчатому виду</vt:lpstr>
      <vt:lpstr>Ранг матрицы</vt:lpstr>
      <vt:lpstr>Ортогональная и единичная матрица</vt:lpstr>
      <vt:lpstr>Обратная матрица</vt:lpstr>
      <vt:lpstr>Спасибо за ознакомление.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Матрицы</dc:title>
  <dc:creator>kozyrkov.ig@gmail.com</dc:creator>
  <cp:lastModifiedBy>kozyrkov.ig@gmail.com</cp:lastModifiedBy>
  <cp:revision>4</cp:revision>
  <dcterms:created xsi:type="dcterms:W3CDTF">2019-11-30T17:37:13Z</dcterms:created>
  <dcterms:modified xsi:type="dcterms:W3CDTF">2019-11-30T18:12:48Z</dcterms:modified>
</cp:coreProperties>
</file>