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751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295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6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0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84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5EDB1BD-2B70-42CB-8442-B3AC9CEC10A8}" type="datetimeFigureOut">
              <a:rPr lang="ru-RU" smtClean="0"/>
              <a:t>04.11.2019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D41BEC-FCB6-4BB5-8A08-471270D21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-expo.ru/ru/ui/17167/" TargetMode="External"/><Relationship Id="rId2" Type="http://schemas.openxmlformats.org/officeDocument/2006/relationships/hyperlink" Target="http://electricalschool.info/main/osnovy/1367-postojannyjj-tok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xemotehnika.ru/elektrodvizhushchaia-sila-eds-istochnika-energii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5%D1%80%D0%B5%D0%BC%D0%B5%D0%BD%D0%BD%D1%8B%D0%B9_%D1%82%D0%BE%D0%BA" TargetMode="External"/><Relationship Id="rId3" Type="http://schemas.openxmlformats.org/officeDocument/2006/relationships/hyperlink" Target="https://ru.wikipedia.org/wiki/%D0%92%D1%80%D0%B5%D0%BC%D1%8F" TargetMode="External"/><Relationship Id="rId7" Type="http://schemas.openxmlformats.org/officeDocument/2006/relationships/hyperlink" Target="https://ru.wikipedia.org/wiki/%D0%9F%D0%BE%D1%81%D1%82%D0%BE%D1%8F%D0%BD%D0%BD%D1%8B%D0%B9_%D1%82%D0%BE%D0%BA" TargetMode="External"/><Relationship Id="rId12" Type="http://schemas.openxmlformats.org/officeDocument/2006/relationships/hyperlink" Target="https://ru.wikipedia.org/wiki/%D0%AD%D0%BB%D0%B5%D0%BA%D1%82%D1%80%D0%BE%D0%B4%D0%B2%D0%B8%D0%B6%D1%83%D1%89%D0%B0%D1%8F_%D1%81%D0%B8%D0%BB%D0%B0#cite_note-%D0%9A%D0%90%D0%9B-2" TargetMode="External"/><Relationship Id="rId2" Type="http://schemas.openxmlformats.org/officeDocument/2006/relationships/hyperlink" Target="https://ru.wikipedia.org/wiki/%D0%AD%D0%BB%D0%B5%D0%BA%D1%82%D1%80%D0%B8%D1%87%D0%B5%D1%81%D0%BA%D0%B8%D0%B9_%D1%82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1%82%D0%BE%D1%80%D0%BE%D0%BD%D0%BD%D0%B8%D0%B5_%D1%81%D0%B8%D0%BB%D1%8B" TargetMode="External"/><Relationship Id="rId11" Type="http://schemas.openxmlformats.org/officeDocument/2006/relationships/hyperlink" Target="https://ru.wikipedia.org/wiki/%D0%AD%D0%BB%D0%B5%D0%BA%D1%82%D1%80%D0%BE%D0%B4%D0%B2%D0%B8%D0%B6%D1%83%D1%89%D0%B0%D1%8F_%D1%81%D0%B8%D0%BB%D0%B0#cite_note-%D0%A1%D0%94%D0%92-1" TargetMode="External"/><Relationship Id="rId5" Type="http://schemas.openxmlformats.org/officeDocument/2006/relationships/hyperlink" Target="https://ru.wikipedia.org/wiki/%D0%A4%D0%B8%D0%B7%D0%B8%D1%87%D0%B5%D1%81%D0%BA%D0%B0%D1%8F_%D0%B2%D0%B5%D0%BB%D0%B8%D1%87%D0%B8%D0%BD%D0%B0" TargetMode="External"/><Relationship Id="rId10" Type="http://schemas.openxmlformats.org/officeDocument/2006/relationships/hyperlink" Target="https://ru.wikipedia.org/wiki/%D0%AD%D0%BB%D0%B5%D0%BA%D1%82%D1%80%D0%B8%D1%87%D0%B5%D1%81%D0%BA%D0%B8%D0%B9_%D0%B7%D0%B0%D1%80%D1%8F%D0%B4" TargetMode="External"/><Relationship Id="rId4" Type="http://schemas.openxmlformats.org/officeDocument/2006/relationships/hyperlink" Target="https://ru.wikipedia.org/wiki/%D0%A1%D0%BA%D0%B0%D0%BB%D1%8F%D1%80%D0%BD%D0%B0%D1%8F_%D0%B2%D0%B5%D0%BB%D0%B8%D1%87%D0%B8%D0%BD%D0%B0" TargetMode="External"/><Relationship Id="rId9" Type="http://schemas.openxmlformats.org/officeDocument/2006/relationships/hyperlink" Target="https://ru.wikipedia.org/wiki/%D0%9C%D0%B5%D1%85%D0%B0%D0%BD%D0%B8%D1%87%D0%B5%D1%81%D0%BA%D0%B0%D1%8F_%D1%80%D0%B0%D0%B1%D0%BE%D1%82%D0%B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1CBE1-802C-4E12-8AC9-ACC05F882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Портфолио студента-исследователя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10BEA-A953-4F21-90D6-ABBEC1FC0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№5</a:t>
            </a:r>
            <a:br>
              <a:rPr lang="ru-RU" dirty="0"/>
            </a:br>
            <a:r>
              <a:rPr lang="ru-RU" dirty="0"/>
              <a:t>Выполнил Козырьков Игорь Викторович</a:t>
            </a:r>
          </a:p>
          <a:p>
            <a:r>
              <a:rPr lang="ru-RU" dirty="0"/>
              <a:t>ИВТ 1п/г (1 курс)</a:t>
            </a:r>
          </a:p>
        </p:txBody>
      </p:sp>
    </p:spTree>
    <p:extLst>
      <p:ext uri="{BB962C8B-B14F-4D97-AF65-F5344CB8AC3E}">
        <p14:creationId xmlns:p14="http://schemas.microsoft.com/office/powerpoint/2010/main" val="359515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3140-3164-40AB-BD44-11CCF37C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ABAD7-4A7B-4BBF-BAF7-565B5127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был построен график зависимости Р(</a:t>
            </a:r>
            <a:r>
              <a:rPr lang="en-US" dirty="0"/>
              <a:t>I), P</a:t>
            </a:r>
            <a:r>
              <a:rPr lang="ru-RU" dirty="0"/>
              <a:t>п</a:t>
            </a:r>
            <a:r>
              <a:rPr lang="en-US" dirty="0"/>
              <a:t>(I),U(I),</a:t>
            </a:r>
            <a:r>
              <a:rPr lang="el-GR" dirty="0"/>
              <a:t> η</a:t>
            </a:r>
            <a:r>
              <a:rPr lang="ru-RU" dirty="0"/>
              <a:t>(</a:t>
            </a:r>
            <a:r>
              <a:rPr lang="en-US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355951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FBDE0-93F7-42B2-BE3B-436454BE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Справочник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81CEC-9DFF-4A54-899C-85FFDFCE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0" y="1028541"/>
            <a:ext cx="8595360" cy="51213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Постоянный ток - общие понятия, определение, единица измерения, обозначение, параметры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http://electricalschool.info/main/osnovy/1367-postojannyjj-tok.html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Информация об источниках питания постоянного напряжения.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https://www.elektro-expo.ru/ru/ui/17167/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Электродвижущая сила источник энергии(ЭДС)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http://www.sxemotehnika.ru/elektrodvizhushchaia-sila-eds-istochnika-energii.html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5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6C604-D24C-4D67-A92E-1F5F6967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Глосарий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06CB5-C0F8-420A-8348-E05AA7BB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 </a:t>
            </a:r>
            <a:r>
              <a:rPr lang="ru-RU" dirty="0" err="1"/>
              <a:t>Постоя́нный</a:t>
            </a:r>
            <a:r>
              <a:rPr lang="ru-RU" dirty="0"/>
              <a:t> ток — </a:t>
            </a:r>
            <a:r>
              <a:rPr lang="ru-RU" dirty="0">
                <a:hlinkClick r:id="rId2" tooltip="Электрический 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электрический ток</a:t>
            </a:r>
            <a:r>
              <a:rPr lang="ru-RU" dirty="0"/>
              <a:t>, который с течением </a:t>
            </a:r>
            <a:r>
              <a:rPr lang="ru-RU" dirty="0">
                <a:hlinkClick r:id="rId3" tooltip="Врем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времени</a:t>
            </a:r>
            <a:r>
              <a:rPr lang="ru-RU" dirty="0"/>
              <a:t> не изменяется по величине и направлению.</a:t>
            </a:r>
          </a:p>
          <a:p>
            <a:r>
              <a:rPr lang="ru-RU" dirty="0"/>
              <a:t>Сила тока (I) — скалярная величина, равная отношению заряда (q), прошедшего через поперечное сечение проводника, к промежутку времени (t), в течение которого шёл ток. </a:t>
            </a:r>
          </a:p>
          <a:p>
            <a:r>
              <a:rPr lang="ru-RU" dirty="0"/>
              <a:t>Электродвижущая сила (ЭДС) — </a:t>
            </a:r>
            <a:r>
              <a:rPr lang="ru-RU" dirty="0">
                <a:hlinkClick r:id="rId4" tooltip="Скалярная величи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скалярная</a:t>
            </a:r>
            <a:r>
              <a:rPr lang="ru-RU" dirty="0"/>
              <a:t> </a:t>
            </a:r>
            <a:r>
              <a:rPr lang="ru-RU" dirty="0">
                <a:hlinkClick r:id="rId5" tooltip="Физическая величин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физическая величина</a:t>
            </a:r>
            <a:r>
              <a:rPr lang="ru-RU" dirty="0"/>
              <a:t>, характеризующая работу </a:t>
            </a:r>
            <a:r>
              <a:rPr lang="ru-RU" dirty="0">
                <a:hlinkClick r:id="rId6" tooltip="Сторонние сил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сторонних сил</a:t>
            </a:r>
            <a:r>
              <a:rPr lang="ru-RU" dirty="0"/>
              <a:t> (то есть любых сил, кроме электростатических и диссипативных) действующих в квазистационарных цепях </a:t>
            </a:r>
            <a:r>
              <a:rPr lang="ru-RU" dirty="0">
                <a:hlinkClick r:id="rId7" tooltip="Постоянный 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постоянного</a:t>
            </a:r>
            <a:r>
              <a:rPr lang="ru-RU" dirty="0"/>
              <a:t> или </a:t>
            </a:r>
            <a:r>
              <a:rPr lang="ru-RU" dirty="0">
                <a:hlinkClick r:id="rId8" tooltip="Переменный то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переменного тока</a:t>
            </a:r>
            <a:r>
              <a:rPr lang="ru-RU" dirty="0"/>
              <a:t>. В замкнутом проводящем контуре ЭДС равна </a:t>
            </a:r>
            <a:r>
              <a:rPr lang="ru-RU" dirty="0">
                <a:hlinkClick r:id="rId9" tooltip="Механическая работ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работе</a:t>
            </a:r>
            <a:r>
              <a:rPr lang="ru-RU" dirty="0"/>
              <a:t> этих сил по перемещению единичного положительного </a:t>
            </a:r>
            <a:r>
              <a:rPr lang="ru-RU" dirty="0">
                <a:hlinkClick r:id="rId10" tooltip="Электрический заря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заряда</a:t>
            </a:r>
            <a:r>
              <a:rPr lang="ru-RU" dirty="0"/>
              <a:t> вдоль всего контура</a:t>
            </a:r>
            <a:r>
              <a:rPr lang="ru-RU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ru-RU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9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587C4-C610-45E0-B625-25F8DE8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лабораторной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E801F-C075-442C-A6FB-9D9D1560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Построить график зависимости Р(</a:t>
            </a:r>
            <a:r>
              <a:rPr lang="en-US" sz="2400" dirty="0"/>
              <a:t>I), P</a:t>
            </a:r>
            <a:r>
              <a:rPr lang="ru-RU" sz="2400" dirty="0"/>
              <a:t>п</a:t>
            </a:r>
            <a:r>
              <a:rPr lang="en-US" sz="2400" dirty="0"/>
              <a:t>(I),U(I),</a:t>
            </a:r>
            <a:r>
              <a:rPr lang="el-GR" sz="2400" dirty="0"/>
              <a:t> η</a:t>
            </a:r>
            <a:r>
              <a:rPr lang="ru-RU" sz="2400" dirty="0"/>
              <a:t>(</a:t>
            </a:r>
            <a:r>
              <a:rPr lang="en-US" sz="2400" dirty="0"/>
              <a:t>I)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2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CB83C-B1FF-4AF9-9278-3563B81F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модель: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6305F-4BC6-4287-8FCD-2DFF8AD4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 = </a:t>
            </a:r>
            <a:r>
              <a:rPr lang="el-GR" sz="2800" dirty="0"/>
              <a:t>ε - </a:t>
            </a:r>
            <a:r>
              <a:rPr lang="en-US" sz="2800" dirty="0"/>
              <a:t>r * I</a:t>
            </a:r>
          </a:p>
          <a:p>
            <a:r>
              <a:rPr lang="en-US" sz="2800" dirty="0"/>
              <a:t>P = </a:t>
            </a:r>
            <a:r>
              <a:rPr lang="el-GR" sz="2800" dirty="0"/>
              <a:t>ε * </a:t>
            </a:r>
            <a:r>
              <a:rPr lang="en-US" sz="2800" dirty="0"/>
              <a:t>I</a:t>
            </a:r>
          </a:p>
          <a:p>
            <a:r>
              <a:rPr lang="en-US" sz="2800" dirty="0"/>
              <a:t>P</a:t>
            </a:r>
            <a:r>
              <a:rPr lang="ru-RU" sz="2800" dirty="0"/>
              <a:t>п = </a:t>
            </a:r>
            <a:r>
              <a:rPr lang="el-GR" sz="2800" dirty="0"/>
              <a:t>ε * </a:t>
            </a:r>
            <a:r>
              <a:rPr lang="en-US" sz="2800" dirty="0"/>
              <a:t>I - I^2*r</a:t>
            </a:r>
          </a:p>
          <a:p>
            <a:r>
              <a:rPr lang="el-GR" sz="2800" dirty="0"/>
              <a:t>η = </a:t>
            </a:r>
            <a:r>
              <a:rPr lang="en-US" sz="2800" dirty="0"/>
              <a:t>P</a:t>
            </a:r>
            <a:r>
              <a:rPr lang="ru-RU" sz="2800" dirty="0"/>
              <a:t>п / </a:t>
            </a:r>
            <a:r>
              <a:rPr lang="en-US" sz="2800" dirty="0"/>
              <a:t>P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40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6162C-B9C9-467B-9538-93F7A319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</a:t>
            </a:r>
            <a:r>
              <a:rPr lang="en-US" dirty="0"/>
              <a:t>u(I)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B50F413-DD00-4727-A737-FD2D0719B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164" y="2056200"/>
            <a:ext cx="6504488" cy="38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3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CFE28-792B-4B31-A19A-8AE2BF05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 </a:t>
            </a:r>
            <a:r>
              <a:rPr lang="en-US" dirty="0"/>
              <a:t>P(I)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9A15241-F8D7-4986-9EFC-FCFA8E000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769" y="1691322"/>
            <a:ext cx="8397869" cy="50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69AF2-55EE-4F7D-A9E8-7D32905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 </a:t>
            </a:r>
            <a:r>
              <a:rPr lang="en-US" dirty="0"/>
              <a:t>P</a:t>
            </a:r>
            <a:r>
              <a:rPr lang="ru-RU" dirty="0"/>
              <a:t>п</a:t>
            </a:r>
            <a:r>
              <a:rPr lang="en-US" dirty="0"/>
              <a:t>(I)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82D036-25DE-4C45-A66F-696604A3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688" y="1844842"/>
            <a:ext cx="7166346" cy="43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3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A458F-3BA4-4290-BC7D-B3F5E58C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зависимости </a:t>
            </a:r>
            <a:r>
              <a:rPr lang="el-GR" dirty="0"/>
              <a:t>η</a:t>
            </a:r>
            <a:r>
              <a:rPr lang="en-US" dirty="0"/>
              <a:t>(I)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6E80E70-4924-4041-9ED4-16180E622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311" y="1974891"/>
            <a:ext cx="7485212" cy="45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2657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200</TotalTime>
  <Words>188</Words>
  <Application>Microsoft Office PowerPoint</Application>
  <PresentationFormat>Широкоэкранный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Портфолио студента-исследователя</vt:lpstr>
      <vt:lpstr>Справочник </vt:lpstr>
      <vt:lpstr>Глосарий</vt:lpstr>
      <vt:lpstr>Цель лабораторной работы:</vt:lpstr>
      <vt:lpstr>Математическая модель: </vt:lpstr>
      <vt:lpstr>График зависимости u(I)</vt:lpstr>
      <vt:lpstr>График зависимости  P(I)</vt:lpstr>
      <vt:lpstr>График зависимости  Pп(I)</vt:lpstr>
      <vt:lpstr>График зависимости η(I)</vt:lpstr>
      <vt:lpstr>Результат работы: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студента-исследователя</dc:title>
  <dc:creator>kozyrkov.ig@gmail.com</dc:creator>
  <cp:lastModifiedBy>kozyrkov.ig@gmail.com</cp:lastModifiedBy>
  <cp:revision>12</cp:revision>
  <dcterms:created xsi:type="dcterms:W3CDTF">2019-10-28T17:53:15Z</dcterms:created>
  <dcterms:modified xsi:type="dcterms:W3CDTF">2019-11-04T19:48:32Z</dcterms:modified>
</cp:coreProperties>
</file>