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90" d="100"/>
          <a:sy n="90" d="100"/>
        </p:scale>
        <p:origin x="39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8260781" TargetMode="External"/><Relationship Id="rId2" Type="http://schemas.openxmlformats.org/officeDocument/2006/relationships/hyperlink" Target="https://ieeexplore.ieee.org/document/1012848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Predicting Hotel Booking Cancellations with ML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PR.Krithika</a:t>
            </a:r>
            <a:r>
              <a:rPr lang="en-US" sz="2000" b="1" dirty="0">
                <a:solidFill>
                  <a:schemeClr val="accent1">
                    <a:lumMod val="75000"/>
                  </a:schemeClr>
                </a:solidFill>
                <a:latin typeface="Arial"/>
                <a:cs typeface="Arial"/>
              </a:rPr>
              <a:t> Priya – Meenakshi Sundararajan Engineering College – 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https://ieeexplore.ieee.org/document/10128484</a:t>
            </a:r>
            <a:endParaRPr lang="en-IN" sz="2400" dirty="0">
              <a:solidFill>
                <a:srgbClr val="0F0F0F"/>
              </a:solidFill>
              <a:ea typeface="+mn-lt"/>
              <a:cs typeface="+mn-lt"/>
            </a:endParaRPr>
          </a:p>
          <a:p>
            <a:pPr marL="305435" indent="-305435"/>
            <a:r>
              <a:rPr lang="en-IN" sz="2400" dirty="0">
                <a:hlinkClick r:id="rId3"/>
              </a:rPr>
              <a:t>https://ieeexplore.ieee.org/document/8260781</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6991E553-7EB1-D0C6-66C5-16ACF5947C82}"/>
              </a:ext>
            </a:extLst>
          </p:cNvPr>
          <p:cNvPicPr>
            <a:picLocks noChangeAspect="1"/>
          </p:cNvPicPr>
          <p:nvPr/>
        </p:nvPicPr>
        <p:blipFill>
          <a:blip r:embed="rId2"/>
          <a:stretch>
            <a:fillRect/>
          </a:stretch>
        </p:blipFill>
        <p:spPr>
          <a:xfrm>
            <a:off x="2397760" y="1232452"/>
            <a:ext cx="6791124" cy="5239851"/>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42DC027A-655D-768E-354C-91B410F27119}"/>
              </a:ext>
            </a:extLst>
          </p:cNvPr>
          <p:cNvPicPr>
            <a:picLocks noChangeAspect="1"/>
          </p:cNvPicPr>
          <p:nvPr/>
        </p:nvPicPr>
        <p:blipFill>
          <a:blip r:embed="rId2"/>
          <a:stretch>
            <a:fillRect/>
          </a:stretch>
        </p:blipFill>
        <p:spPr>
          <a:xfrm>
            <a:off x="2250581" y="1247692"/>
            <a:ext cx="6832138" cy="5264868"/>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7632"/>
            <a:ext cx="10704875" cy="4673324"/>
          </a:xfrm>
        </p:spPr>
        <p:txBody>
          <a:bodyPr>
            <a:normAutofit/>
          </a:bodyPr>
          <a:lstStyle/>
          <a:p>
            <a:pPr marL="0" indent="0" algn="just">
              <a:buNone/>
            </a:pPr>
            <a:r>
              <a:rPr lang="en-US" sz="2400" b="0" i="0" dirty="0">
                <a:solidFill>
                  <a:schemeClr val="tx1"/>
                </a:solidFill>
                <a:effectLst/>
                <a:latin typeface="Times New Roman" panose="02020603050405020304" pitchFamily="18" charset="0"/>
                <a:cs typeface="Times New Roman" panose="02020603050405020304" pitchFamily="18" charset="0"/>
              </a:rPr>
              <a:t>Hotel managers face challenges in predicting and managing booking cancellations effectively. Leveraging historical data and machine learning, our solution aims to accurately forecast cancellations, optimize resource allocation, and enhance customer satisfaction. By incorporating external factors and deploying a user-friendly interface, hotels can improve operational efficiency and adapt to dynamic market conditions.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967304"/>
            <a:ext cx="11613485" cy="5563973"/>
          </a:xfrm>
        </p:spPr>
        <p:txBody>
          <a:bodyPr vert="horz" lIns="91440" tIns="45720" rIns="91440" bIns="45720" rtlCol="0" anchor="ctr">
            <a:noAutofit/>
          </a:bodyPr>
          <a:lstStyle/>
          <a:p>
            <a:pPr marL="305435" indent="-305435">
              <a:lnSpc>
                <a:spcPct val="100000"/>
              </a:lnSpc>
            </a:pPr>
            <a:endParaRPr lang="en-IN" sz="1250" b="1" dirty="0">
              <a:latin typeface="Calibri" panose="020F0502020204030204" pitchFamily="34" charset="0"/>
              <a:ea typeface="Calibri" panose="020F0502020204030204" pitchFamily="34" charset="0"/>
              <a:cs typeface="Calibri" panose="020F0502020204030204" pitchFamily="34" charset="0"/>
            </a:endParaRPr>
          </a:p>
          <a:p>
            <a:pPr marL="305435" indent="-305435">
              <a:lnSpc>
                <a:spcPct val="100000"/>
              </a:lnSpc>
            </a:pPr>
            <a:r>
              <a:rPr lang="en-US" sz="1250" b="1"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predicting hotel booking cancellations by leveraging data analytics and machine learning techniques. The solution will consist of the following components:</a:t>
            </a:r>
          </a:p>
          <a:p>
            <a:pPr marL="305435" indent="-305435">
              <a:lnSpc>
                <a:spcPct val="100000"/>
              </a:lnSpc>
            </a:pPr>
            <a:r>
              <a:rPr lang="en-IN" sz="1250" b="1" dirty="0">
                <a:latin typeface="Calibri" panose="020F0502020204030204" pitchFamily="34" charset="0"/>
                <a:ea typeface="Calibri" panose="020F0502020204030204" pitchFamily="34" charset="0"/>
                <a:cs typeface="Calibri" panose="020F0502020204030204" pitchFamily="34" charset="0"/>
              </a:rPr>
              <a:t>Data Collection:</a:t>
            </a:r>
          </a:p>
          <a:p>
            <a:pPr marL="629920" lvl="1" indent="-305435"/>
            <a:r>
              <a:rPr lang="en-US" sz="1250" b="1" dirty="0">
                <a:latin typeface="Calibri" panose="020F0502020204030204" pitchFamily="34" charset="0"/>
                <a:ea typeface="Calibri" panose="020F0502020204030204" pitchFamily="34" charset="0"/>
                <a:cs typeface="Calibri" panose="020F0502020204030204" pitchFamily="34" charset="0"/>
              </a:rPr>
              <a:t>Gather historical data on hotel bookings, including booking time, date, length of stay, demographics, special requests, and other relevant factors . Utilize external data sources, such as local events, holidays, and tourism trends, to enhance prediction accuracy. </a:t>
            </a:r>
            <a:endParaRPr lang="en-IN" sz="1250" b="1" dirty="0">
              <a:latin typeface="Calibri" panose="020F0502020204030204" pitchFamily="34" charset="0"/>
              <a:ea typeface="Calibri" panose="020F0502020204030204" pitchFamily="34" charset="0"/>
              <a:cs typeface="Calibri" panose="020F0502020204030204" pitchFamily="34" charset="0"/>
            </a:endParaRPr>
          </a:p>
          <a:p>
            <a:pPr marL="305435" indent="-305435">
              <a:lnSpc>
                <a:spcPct val="100000"/>
              </a:lnSpc>
            </a:pPr>
            <a:r>
              <a:rPr lang="en-IN" sz="1250" b="1" dirty="0">
                <a:latin typeface="Calibri" panose="020F0502020204030204" pitchFamily="34" charset="0"/>
                <a:ea typeface="Calibri" panose="020F0502020204030204" pitchFamily="34" charset="0"/>
                <a:cs typeface="Calibri" panose="020F0502020204030204" pitchFamily="34" charset="0"/>
              </a:rPr>
              <a:t>Data Preprocessing:</a:t>
            </a:r>
          </a:p>
          <a:p>
            <a:pPr marL="629920" lvl="1" indent="-305435"/>
            <a:r>
              <a:rPr lang="en-US" sz="1250" b="1" dirty="0">
                <a:latin typeface="Calibri" panose="020F0502020204030204" pitchFamily="34" charset="0"/>
                <a:ea typeface="Calibri" panose="020F0502020204030204" pitchFamily="34" charset="0"/>
                <a:cs typeface="Calibri" panose="020F0502020204030204" pitchFamily="34" charset="0"/>
              </a:rPr>
              <a:t>Clean and preprocess the collected data to handle missing values, outliers, and inconsistencies .Perform feature engineering to extract relevant features from the data that might influence booking cancellation, such as lead time, booking channel, and previous cancellations.</a:t>
            </a:r>
            <a:r>
              <a:rPr lang="en-IN" sz="1250" b="1" dirty="0">
                <a:latin typeface="Calibri" panose="020F0502020204030204" pitchFamily="34" charset="0"/>
                <a:ea typeface="Calibri" panose="020F0502020204030204" pitchFamily="34" charset="0"/>
                <a:cs typeface="Calibri" panose="020F0502020204030204" pitchFamily="34" charset="0"/>
              </a:rPr>
              <a:t> </a:t>
            </a:r>
          </a:p>
          <a:p>
            <a:pPr marL="305435" indent="-305435">
              <a:lnSpc>
                <a:spcPct val="100000"/>
              </a:lnSpc>
            </a:pPr>
            <a:r>
              <a:rPr lang="en-IN" sz="1250" b="1" dirty="0">
                <a:latin typeface="Calibri" panose="020F0502020204030204" pitchFamily="34" charset="0"/>
                <a:ea typeface="Calibri" panose="020F0502020204030204" pitchFamily="34" charset="0"/>
                <a:cs typeface="Calibri" panose="020F0502020204030204" pitchFamily="34" charset="0"/>
              </a:rPr>
              <a:t>Machine Learning Algorithm:</a:t>
            </a:r>
          </a:p>
          <a:p>
            <a:pPr marL="629920" lvl="1" indent="-305435"/>
            <a:r>
              <a:rPr lang="en-US" sz="1250" b="1" dirty="0">
                <a:latin typeface="Calibri" panose="020F0502020204030204" pitchFamily="34" charset="0"/>
                <a:ea typeface="Calibri" panose="020F0502020204030204" pitchFamily="34" charset="0"/>
                <a:cs typeface="Calibri" panose="020F0502020204030204" pitchFamily="34" charset="0"/>
              </a:rPr>
              <a:t>Utilize classification algorithms like Logistic Regression or Random Forest to predict hotel booking cancellations based on historical data patterns . Analyze various features like lead time, booking channel, and guest demographics to accurately forecast future booking cancellations</a:t>
            </a:r>
            <a:endParaRPr lang="en-IN" sz="1250" b="1" dirty="0">
              <a:latin typeface="Calibri" panose="020F0502020204030204" pitchFamily="34" charset="0"/>
              <a:ea typeface="Calibri" panose="020F0502020204030204" pitchFamily="34" charset="0"/>
              <a:cs typeface="Calibri" panose="020F0502020204030204" pitchFamily="34" charset="0"/>
            </a:endParaRPr>
          </a:p>
          <a:p>
            <a:pPr marL="305435" indent="-305435">
              <a:lnSpc>
                <a:spcPct val="100000"/>
              </a:lnSpc>
            </a:pPr>
            <a:r>
              <a:rPr lang="en-IN" sz="1250" b="1" dirty="0">
                <a:latin typeface="Calibri" panose="020F0502020204030204" pitchFamily="34" charset="0"/>
                <a:ea typeface="Calibri" panose="020F0502020204030204" pitchFamily="34" charset="0"/>
                <a:cs typeface="Calibri" panose="020F0502020204030204" pitchFamily="34" charset="0"/>
              </a:rPr>
              <a:t>Deployment:</a:t>
            </a:r>
          </a:p>
          <a:p>
            <a:pPr marL="629920" lvl="1" indent="-305435"/>
            <a:r>
              <a:rPr lang="en-US" sz="1250" b="1" dirty="0">
                <a:latin typeface="Calibri" panose="020F0502020204030204" pitchFamily="34" charset="0"/>
                <a:ea typeface="Calibri" panose="020F0502020204030204" pitchFamily="34" charset="0"/>
                <a:cs typeface="Calibri" panose="020F0502020204030204" pitchFamily="34" charset="0"/>
              </a:rPr>
              <a:t>Create a user-friendly interface or application that provides real-time predictions for hotel booking cancellations . Incorporate machine learning models to analyze current cancellation trends and external factors like events or holidays . Ensure deployment on a scalable and reliable platform to handle varying user loads efficiently. </a:t>
            </a:r>
            <a:endParaRPr lang="en-IN" sz="1250" b="1" dirty="0">
              <a:latin typeface="Calibri" panose="020F0502020204030204" pitchFamily="34" charset="0"/>
              <a:ea typeface="Calibri" panose="020F0502020204030204" pitchFamily="34" charset="0"/>
              <a:cs typeface="Calibri" panose="020F0502020204030204" pitchFamily="34" charset="0"/>
            </a:endParaRPr>
          </a:p>
          <a:p>
            <a:pPr marL="305435" indent="-305435">
              <a:lnSpc>
                <a:spcPct val="100000"/>
              </a:lnSpc>
            </a:pPr>
            <a:r>
              <a:rPr lang="en-IN" sz="1250" b="1" dirty="0">
                <a:latin typeface="Calibri" panose="020F0502020204030204" pitchFamily="34" charset="0"/>
                <a:ea typeface="Calibri" panose="020F0502020204030204" pitchFamily="34" charset="0"/>
                <a:cs typeface="Calibri" panose="020F0502020204030204" pitchFamily="34" charset="0"/>
              </a:rPr>
              <a:t>Evaluation:</a:t>
            </a:r>
          </a:p>
          <a:p>
            <a:pPr marL="629435" lvl="1" indent="-305435"/>
            <a:r>
              <a:rPr lang="en-US" sz="1250" b="1" dirty="0">
                <a:latin typeface="Calibri" panose="020F0502020204030204" pitchFamily="34" charset="0"/>
                <a:ea typeface="Calibri" panose="020F0502020204030204" pitchFamily="34" charset="0"/>
                <a:cs typeface="Calibri" panose="020F0502020204030204" pitchFamily="34" charset="0"/>
              </a:rPr>
              <a:t>Evaluate the model's performance using relevant metrics such as accuracy, precision, recall, and AUC score . Continuously monitor and fine-tune the model based on feedback to improve prediction accuracy over time.</a:t>
            </a:r>
            <a:endParaRPr lang="en-IN" sz="1250" b="1" dirty="0">
              <a:latin typeface="Calibri" panose="020F0502020204030204" pitchFamily="34" charset="0"/>
              <a:ea typeface="Calibri" panose="020F0502020204030204" pitchFamily="34" charset="0"/>
              <a:cs typeface="Calibri" panose="020F0502020204030204" pitchFamily="34" charset="0"/>
            </a:endParaRPr>
          </a:p>
          <a:p>
            <a:pPr marL="305435" indent="-305435">
              <a:lnSpc>
                <a:spcPct val="100000"/>
              </a:lnSpc>
            </a:pPr>
            <a:r>
              <a:rPr lang="en-IN" sz="1250" b="1" dirty="0">
                <a:latin typeface="Calibri" panose="020F0502020204030204" pitchFamily="34" charset="0"/>
                <a:ea typeface="Calibri" panose="020F0502020204030204" pitchFamily="34" charset="0"/>
                <a:cs typeface="Calibri" panose="020F0502020204030204" pitchFamily="34" charset="0"/>
              </a:rPr>
              <a:t>Result:</a:t>
            </a:r>
          </a:p>
          <a:p>
            <a:pPr marL="629435" lvl="1" indent="-305435"/>
            <a:r>
              <a:rPr lang="en-US" sz="125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deployed system will empower hotel managers with actionable insights into booking cancellation patterns . By leveraging predictive analytics, hotels can optimize resource allocation, staffing levels, and revenue management strategies to minimize cancellations and enhance overall operational efficiency and customer satisfaction levels.</a:t>
            </a:r>
            <a:endParaRPr lang="en-IN" sz="125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792" y="1522104"/>
            <a:ext cx="11029615" cy="4673324"/>
          </a:xfrm>
        </p:spPr>
        <p:txBody>
          <a:bodyPr>
            <a:noAutofit/>
          </a:bodyPr>
          <a:lstStyle/>
          <a:p>
            <a:pPr algn="l">
              <a:buFont typeface="+mj-lt"/>
              <a:buAutoNum type="arabicPeriod"/>
            </a:pP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System Requirements</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mj-lt"/>
              <a:buAutoNum type="arabicPeriod"/>
            </a:pP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Operating System: </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Windows, macOS, or Linux</a:t>
            </a:r>
          </a:p>
          <a:p>
            <a:pPr marL="742950" lvl="1" indent="-285750" algn="l">
              <a:buFont typeface="+mj-lt"/>
              <a:buAutoNum type="arabicPeriod"/>
            </a:pP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Processor:</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Any modern processor</a:t>
            </a:r>
          </a:p>
          <a:p>
            <a:pPr marL="742950" lvl="1" indent="-285750" algn="l">
              <a:buFont typeface="+mj-lt"/>
              <a:buAutoNum type="arabicPeriod"/>
            </a:pP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RAM:</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At least 4 GB (8 GB recommended)</a:t>
            </a:r>
          </a:p>
          <a:p>
            <a:pPr marL="742950" lvl="1" indent="-285750" algn="l">
              <a:buFont typeface="+mj-lt"/>
              <a:buAutoNum type="arabicPeriod"/>
            </a:pP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Storage:</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Free space for datasets and libraries</a:t>
            </a:r>
          </a:p>
          <a:p>
            <a:pPr algn="l">
              <a:buFont typeface="+mj-lt"/>
              <a:buAutoNum type="arabicPeriod"/>
            </a:pP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Libraries Required for Model Building</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mj-lt"/>
              <a:buAutoNum type="arabicPeriod"/>
            </a:pPr>
            <a:r>
              <a:rPr lang="en-IN"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Pandas:</a:t>
            </a:r>
            <a:r>
              <a:rPr lang="en-IN"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Data manipulation and analysis </a:t>
            </a:r>
            <a:endPar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Scikit-learn:</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Machine learning algorithms and model evaluation </a:t>
            </a:r>
          </a:p>
          <a:p>
            <a:pPr marL="742950" lvl="1" indent="-285750" algn="l">
              <a:buFont typeface="+mj-lt"/>
              <a:buAutoNum type="arabicPeriod"/>
            </a:pPr>
            <a:r>
              <a:rPr lang="en-IN"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Matplotlib:</a:t>
            </a:r>
            <a:r>
              <a:rPr lang="en-IN"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Data visualization</a:t>
            </a:r>
          </a:p>
          <a:p>
            <a:pPr marL="742950" lvl="1" indent="-285750" algn="l">
              <a:buFont typeface="+mj-lt"/>
              <a:buAutoNum type="arabicPeriod"/>
            </a:pP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Seaborn:</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For statistical data visualization.</a:t>
            </a:r>
            <a:r>
              <a:rPr lang="en-IN"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t>
            </a:r>
            <a:endPar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Google Cloud or IBM Cloud:</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For cloud-based deployment and scalability..</a:t>
            </a:r>
          </a:p>
          <a:p>
            <a:pPr marL="742950" lvl="1" indent="-285750" algn="l">
              <a:buFont typeface="+mj-lt"/>
              <a:buAutoNum type="arabicPeriod"/>
            </a:pPr>
            <a:r>
              <a:rPr lang="en-US" sz="1800" b="1"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Jupyter</a:t>
            </a: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Notebook (optional):</a:t>
            </a:r>
            <a:r>
              <a:rPr lang="en-US"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For interactive data analysis and prototyping. </a:t>
            </a:r>
            <a:endPar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37352" y="1657626"/>
            <a:ext cx="11509208" cy="4673324"/>
          </a:xfrm>
        </p:spPr>
        <p:txBody>
          <a:bodyPr>
            <a:noAutofit/>
          </a:bodyPr>
          <a:lstStyle/>
          <a:p>
            <a:pPr marL="305435" indent="-305435"/>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Logistic Regression is chosen for predicting hotel cancellations due to its suitability for binary classification tasks and its interpretability</a:t>
            </a: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6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 Selection:</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For predicting hotel cancellations, we have chosen the Logistic Regression algorithm. Logistic Regression is a widely used classification algorithm suitable for binary outcomes, which aligns with our problem of predicting whether a hotel booking will be canceled or not</a:t>
            </a: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600" b="1" dirty="0">
                <a:solidFill>
                  <a:schemeClr val="tx1"/>
                </a:solidFill>
                <a:latin typeface="Calibri" panose="020F0502020204030204" pitchFamily="34" charset="0"/>
                <a:ea typeface="Calibri" panose="020F0502020204030204" pitchFamily="34" charset="0"/>
                <a:cs typeface="Calibri" panose="020F0502020204030204" pitchFamily="34" charset="0"/>
              </a:rPr>
              <a:t>Data Input:</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Input features include lead time, stays in weekend nights, stays in week nights, number of adults, children, babies, and total special requests</a:t>
            </a: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600" b="1" dirty="0">
                <a:solidFill>
                  <a:schemeClr val="tx1"/>
                </a:solidFill>
                <a:latin typeface="Calibri" panose="020F0502020204030204" pitchFamily="34" charset="0"/>
                <a:ea typeface="Calibri" panose="020F0502020204030204" pitchFamily="34" charset="0"/>
                <a:cs typeface="Calibri" panose="020F0502020204030204" pitchFamily="34" charset="0"/>
              </a:rPr>
              <a:t>Training Process: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algorithm is trained using historical data, with features as independent variables and cancellation status as the target variable. The model is fitted to the training data and evaluated for accuracy.</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600" b="1" dirty="0">
                <a:solidFill>
                  <a:schemeClr val="tx1"/>
                </a:solidFill>
                <a:latin typeface="Calibri" panose="020F0502020204030204" pitchFamily="34" charset="0"/>
                <a:ea typeface="Calibri" panose="020F0502020204030204" pitchFamily="34" charset="0"/>
                <a:cs typeface="Calibri" panose="020F0502020204030204" pitchFamily="34" charset="0"/>
              </a:rPr>
              <a:t>Prediction Process: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During prediction, real-time booking data is input into the trained model to predict whether a booking is likely to be canceled or not. Predictions are made based on learned relationships between features and cancellations.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6187CAA-5B43-BB9B-F2D1-6A941C94DCC5}"/>
              </a:ext>
            </a:extLst>
          </p:cNvPr>
          <p:cNvPicPr>
            <a:picLocks noGrp="1" noChangeAspect="1"/>
          </p:cNvPicPr>
          <p:nvPr>
            <p:ph idx="1"/>
          </p:nvPr>
        </p:nvPicPr>
        <p:blipFill>
          <a:blip r:embed="rId2"/>
          <a:stretch>
            <a:fillRect/>
          </a:stretch>
        </p:blipFill>
        <p:spPr>
          <a:xfrm>
            <a:off x="1447800" y="3924433"/>
            <a:ext cx="3251200" cy="260327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14F149B-9BBF-82F7-B6D7-0949ACA4FE95}"/>
              </a:ext>
            </a:extLst>
          </p:cNvPr>
          <p:cNvPicPr>
            <a:picLocks noChangeAspect="1"/>
          </p:cNvPicPr>
          <p:nvPr/>
        </p:nvPicPr>
        <p:blipFill>
          <a:blip r:embed="rId3"/>
          <a:stretch>
            <a:fillRect/>
          </a:stretch>
        </p:blipFill>
        <p:spPr>
          <a:xfrm>
            <a:off x="3194599" y="1334054"/>
            <a:ext cx="3042133" cy="230027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C304348-57D2-963C-D90D-8E6BDD3C2698}"/>
              </a:ext>
            </a:extLst>
          </p:cNvPr>
          <p:cNvPicPr>
            <a:picLocks noChangeAspect="1"/>
          </p:cNvPicPr>
          <p:nvPr/>
        </p:nvPicPr>
        <p:blipFill>
          <a:blip r:embed="rId4"/>
          <a:stretch>
            <a:fillRect/>
          </a:stretch>
        </p:blipFill>
        <p:spPr>
          <a:xfrm>
            <a:off x="183141" y="1334054"/>
            <a:ext cx="2890259" cy="230027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9F4C1201-589B-1549-7633-EA06E085D571}"/>
              </a:ext>
            </a:extLst>
          </p:cNvPr>
          <p:cNvPicPr>
            <a:picLocks noChangeAspect="1"/>
          </p:cNvPicPr>
          <p:nvPr/>
        </p:nvPicPr>
        <p:blipFill rotWithShape="1">
          <a:blip r:embed="rId5"/>
          <a:srcRect l="2061" r="6281"/>
          <a:stretch/>
        </p:blipFill>
        <p:spPr>
          <a:xfrm>
            <a:off x="6357932" y="967304"/>
            <a:ext cx="5588535" cy="52810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89752" y="1484906"/>
            <a:ext cx="11029615" cy="5037814"/>
          </a:xfrm>
        </p:spPr>
        <p:txBody>
          <a:bodyPr>
            <a:noAutofit/>
          </a:bodyPr>
          <a:lstStyle/>
          <a:p>
            <a:pPr marL="305435" indent="-305435">
              <a:lnSpc>
                <a:spcPct val="100000"/>
              </a:lnSpc>
            </a:pPr>
            <a:r>
              <a:rPr lang="en-US" sz="1400" b="1" dirty="0">
                <a:solidFill>
                  <a:srgbClr val="0F0F0F"/>
                </a:solidFill>
                <a:latin typeface="Calibri" panose="020F0502020204030204" pitchFamily="34" charset="0"/>
                <a:ea typeface="Calibri" panose="020F0502020204030204" pitchFamily="34" charset="0"/>
                <a:cs typeface="Calibri" panose="020F0502020204030204" pitchFamily="34" charset="0"/>
              </a:rPr>
              <a:t>Findings Summary:</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Model Performance: Achieved </a:t>
            </a: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0.68</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Confusion Matrix: Revealed </a:t>
            </a: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282 true positives and 1329 false negatives</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ROC Curve: Displayed </a:t>
            </a: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AUC score as 0.55</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 signifying model's ability to discriminate between true positive rate and false positive rate.</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Precision-Recall Curve: Illustrated </a:t>
            </a:r>
            <a:r>
              <a:rPr lang="en-US" sz="1200" b="1" dirty="0">
                <a:solidFill>
                  <a:srgbClr val="0F0F0F"/>
                </a:solidFill>
                <a:latin typeface="Calibri" panose="020F0502020204030204" pitchFamily="34" charset="0"/>
                <a:ea typeface="Calibri" panose="020F0502020204030204" pitchFamily="34" charset="0"/>
                <a:cs typeface="Calibri" panose="020F0502020204030204" pitchFamily="34" charset="0"/>
              </a:rPr>
              <a:t>0.18 </a:t>
            </a: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precision – recall balance.</a:t>
            </a:r>
            <a:endParaRPr lang="en-US" sz="1050"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305435" indent="-305435">
              <a:lnSpc>
                <a:spcPct val="100000"/>
              </a:lnSpc>
            </a:pPr>
            <a:r>
              <a:rPr lang="en-US" sz="1400" b="1" dirty="0">
                <a:solidFill>
                  <a:srgbClr val="0F0F0F"/>
                </a:solidFill>
                <a:latin typeface="Calibri" panose="020F0502020204030204" pitchFamily="34" charset="0"/>
                <a:ea typeface="Calibri" panose="020F0502020204030204" pitchFamily="34" charset="0"/>
                <a:cs typeface="Calibri" panose="020F0502020204030204" pitchFamily="34" charset="0"/>
              </a:rPr>
              <a:t>Effectiveness of the Proposed Solution:</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The proposed solution effectively predicts hotel booking cancellations, aiding in resource optimization and enhancing customer satisfaction.</a:t>
            </a:r>
          </a:p>
          <a:p>
            <a:pPr marL="305435" indent="-305435">
              <a:lnSpc>
                <a:spcPct val="100000"/>
              </a:lnSpc>
            </a:pPr>
            <a:r>
              <a:rPr lang="en-US" sz="1400" b="1" dirty="0">
                <a:solidFill>
                  <a:srgbClr val="0F0F0F"/>
                </a:solidFill>
                <a:latin typeface="Calibri" panose="020F0502020204030204" pitchFamily="34" charset="0"/>
                <a:ea typeface="Calibri" panose="020F0502020204030204" pitchFamily="34" charset="0"/>
                <a:cs typeface="Calibri" panose="020F0502020204030204" pitchFamily="34" charset="0"/>
              </a:rPr>
              <a:t>Challenges Encountered:</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Imbalanced Data: Posed challenges in model training and evaluation.</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Feature Engineering: Required careful consideration and experimentation.</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Model Interpretability: Understanding feature impacts was challenging.</a:t>
            </a:r>
          </a:p>
          <a:p>
            <a:pPr marL="305435" indent="-305435">
              <a:lnSpc>
                <a:spcPct val="100000"/>
              </a:lnSpc>
            </a:pPr>
            <a:r>
              <a:rPr lang="en-US" sz="1400" b="1" dirty="0">
                <a:solidFill>
                  <a:srgbClr val="0F0F0F"/>
                </a:solidFill>
                <a:latin typeface="Calibri" panose="020F0502020204030204" pitchFamily="34" charset="0"/>
                <a:ea typeface="Calibri" panose="020F0502020204030204" pitchFamily="34" charset="0"/>
                <a:cs typeface="Calibri" panose="020F0502020204030204" pitchFamily="34" charset="0"/>
              </a:rPr>
              <a:t>Potential Improvements:</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Advanced Modeling: Explore algorithms like Random Forests or Neural Networks.</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Feature Engineering: Incorporate additional data sources for better predictions.</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Imbalance Handling: Implement techniques like oversampling or under sampling.</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Real-Time Prediction: Develop a system for continuous updates based on new data.</a:t>
            </a:r>
          </a:p>
          <a:p>
            <a:pPr marL="305435" indent="-305435">
              <a:lnSpc>
                <a:spcPct val="100000"/>
              </a:lnSpc>
            </a:pPr>
            <a:r>
              <a:rPr lang="en-US" sz="1400" b="1" dirty="0">
                <a:solidFill>
                  <a:srgbClr val="0F0F0F"/>
                </a:solidFill>
                <a:latin typeface="Calibri" panose="020F0502020204030204" pitchFamily="34" charset="0"/>
                <a:ea typeface="Calibri" panose="020F0502020204030204" pitchFamily="34" charset="0"/>
                <a:cs typeface="Calibri" panose="020F0502020204030204" pitchFamily="34" charset="0"/>
              </a:rPr>
              <a:t>Importance of Accurate Prediction:</a:t>
            </a:r>
          </a:p>
          <a:p>
            <a:pPr marL="305435" indent="-305435">
              <a:lnSpc>
                <a:spcPct val="100000"/>
              </a:lnSpc>
            </a:pPr>
            <a:r>
              <a:rPr lang="en-US" sz="1200" dirty="0">
                <a:solidFill>
                  <a:srgbClr val="0F0F0F"/>
                </a:solidFill>
                <a:latin typeface="Calibri" panose="020F0502020204030204" pitchFamily="34" charset="0"/>
                <a:ea typeface="Calibri" panose="020F0502020204030204" pitchFamily="34" charset="0"/>
                <a:cs typeface="Calibri" panose="020F0502020204030204" pitchFamily="34" charset="0"/>
              </a:rPr>
              <a:t>Accurate prediction is vital for resource optimization, revenue management, and sustainability efforts in urban areas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Additional Data Sources: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Integrate weather data, economic indicators, and social media sentiment analysis for more comprehensive insights.</a:t>
            </a:r>
          </a:p>
          <a:p>
            <a:pPr algn="l">
              <a:buFont typeface="+mj-lt"/>
              <a:buAutoNum type="arabicPeriod"/>
            </a:pPr>
            <a:r>
              <a:rPr lang="en-US" b="1" i="0" dirty="0">
                <a:solidFill>
                  <a:srgbClr val="0D0D0D"/>
                </a:solidFill>
                <a:effectLst/>
                <a:latin typeface="Söhne"/>
              </a:rPr>
              <a:t>Algorithm Optimization: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Explore ensemble methods, hyperparameter tuning, and advanced feature engineering for improved prediction accuracy.</a:t>
            </a:r>
          </a:p>
          <a:p>
            <a:pPr algn="l">
              <a:buFont typeface="+mj-lt"/>
              <a:buAutoNum type="arabicPeriod"/>
            </a:pPr>
            <a:r>
              <a:rPr lang="en-US" b="1" i="0" dirty="0">
                <a:solidFill>
                  <a:srgbClr val="0D0D0D"/>
                </a:solidFill>
                <a:effectLst/>
                <a:latin typeface="Söhne"/>
              </a:rPr>
              <a:t>Expansion to Multiple Regions: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Scale the system to cover multiple cities or regions, considering regional variations and scalability.</a:t>
            </a:r>
          </a:p>
          <a:p>
            <a:pPr algn="l">
              <a:buFont typeface="+mj-lt"/>
              <a:buAutoNum type="arabicPeriod"/>
            </a:pPr>
            <a:r>
              <a:rPr lang="en-US" b="1" i="0" dirty="0">
                <a:solidFill>
                  <a:srgbClr val="0D0D0D"/>
                </a:solidFill>
                <a:effectLst/>
                <a:latin typeface="Söhne"/>
              </a:rPr>
              <a:t>Integration of Emerging Technologies: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Incorporate edge computing, deep learning, and natural language processing for enhanced real-time analysis and prediction.</a:t>
            </a:r>
          </a:p>
          <a:p>
            <a:pPr algn="l">
              <a:buFont typeface="+mj-lt"/>
              <a:buAutoNum type="arabicPeriod"/>
            </a:pPr>
            <a:r>
              <a:rPr lang="en-US" b="1" i="0" dirty="0">
                <a:solidFill>
                  <a:srgbClr val="0D0D0D"/>
                </a:solidFill>
                <a:effectLst/>
                <a:latin typeface="Söhne"/>
              </a:rPr>
              <a:t>Continuous Monitoring and Adaptation: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a feedback loop for continuous model monitoring and refinement based on real-world performance.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1017</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 2</vt:lpstr>
      <vt:lpstr>DividendVTI</vt:lpstr>
      <vt:lpstr>Predicting Hotel Booking Cancellations with ML</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KRITHIKA PR</cp:lastModifiedBy>
  <cp:revision>26</cp:revision>
  <dcterms:created xsi:type="dcterms:W3CDTF">2021-05-26T16:50:10Z</dcterms:created>
  <dcterms:modified xsi:type="dcterms:W3CDTF">2024-03-21T13:17:05Z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