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F7769C0-0E86-4418-925A-A694CF20E354}" type="datetimeFigureOut">
              <a:rPr lang="en-IN" smtClean="0"/>
              <a:t>08-06-2022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AA5EE74-03D8-48E4-A191-6E2052192C17}" type="slidenum">
              <a:rPr lang="en-IN" smtClean="0"/>
              <a:t>‹#›</a:t>
            </a:fld>
            <a:endParaRPr lang="en-IN" dirty="0"/>
          </a:p>
        </p:txBody>
      </p:sp>
    </p:spTree>
    <p:extLst>
      <p:ext uri="{BB962C8B-B14F-4D97-AF65-F5344CB8AC3E}">
        <p14:creationId xmlns:p14="http://schemas.microsoft.com/office/powerpoint/2010/main" val="30338740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7769C0-0E86-4418-925A-A694CF20E354}" type="datetimeFigureOut">
              <a:rPr lang="en-IN" smtClean="0"/>
              <a:t>08-06-2022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A5EE74-03D8-48E4-A191-6E2052192C17}" type="slidenum">
              <a:rPr lang="en-IN" smtClean="0"/>
              <a:t>‹#›</a:t>
            </a:fld>
            <a:endParaRPr lang="en-IN" dirty="0"/>
          </a:p>
        </p:txBody>
      </p:sp>
    </p:spTree>
    <p:extLst>
      <p:ext uri="{BB962C8B-B14F-4D97-AF65-F5344CB8AC3E}">
        <p14:creationId xmlns:p14="http://schemas.microsoft.com/office/powerpoint/2010/main" val="3395202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7769C0-0E86-4418-925A-A694CF20E354}" type="datetimeFigureOut">
              <a:rPr lang="en-IN" smtClean="0"/>
              <a:t>08-06-2022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A5EE74-03D8-48E4-A191-6E2052192C17}" type="slidenum">
              <a:rPr lang="en-IN" smtClean="0"/>
              <a:t>‹#›</a:t>
            </a:fld>
            <a:endParaRPr lang="en-IN" dirty="0"/>
          </a:p>
        </p:txBody>
      </p:sp>
    </p:spTree>
    <p:extLst>
      <p:ext uri="{BB962C8B-B14F-4D97-AF65-F5344CB8AC3E}">
        <p14:creationId xmlns:p14="http://schemas.microsoft.com/office/powerpoint/2010/main" val="235023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7769C0-0E86-4418-925A-A694CF20E354}" type="datetimeFigureOut">
              <a:rPr lang="en-IN" smtClean="0"/>
              <a:t>08-06-2022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AA5EE74-03D8-48E4-A191-6E2052192C17}" type="slidenum">
              <a:rPr lang="en-IN" smtClean="0"/>
              <a:t>‹#›</a:t>
            </a:fld>
            <a:endParaRPr lang="en-IN" dirty="0"/>
          </a:p>
        </p:txBody>
      </p:sp>
    </p:spTree>
    <p:extLst>
      <p:ext uri="{BB962C8B-B14F-4D97-AF65-F5344CB8AC3E}">
        <p14:creationId xmlns:p14="http://schemas.microsoft.com/office/powerpoint/2010/main" val="19540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F7769C0-0E86-4418-925A-A694CF20E354}" type="datetimeFigureOut">
              <a:rPr lang="en-IN" smtClean="0"/>
              <a:t>08-06-2022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AA5EE74-03D8-48E4-A191-6E2052192C17}" type="slidenum">
              <a:rPr lang="en-IN" smtClean="0"/>
              <a:t>‹#›</a:t>
            </a:fld>
            <a:endParaRPr lang="en-IN" dirty="0"/>
          </a:p>
        </p:txBody>
      </p:sp>
    </p:spTree>
    <p:extLst>
      <p:ext uri="{BB962C8B-B14F-4D97-AF65-F5344CB8AC3E}">
        <p14:creationId xmlns:p14="http://schemas.microsoft.com/office/powerpoint/2010/main" val="18158026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1F7769C0-0E86-4418-925A-A694CF20E354}" type="datetimeFigureOut">
              <a:rPr lang="en-IN" smtClean="0"/>
              <a:t>08-06-2022</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8AA5EE74-03D8-48E4-A191-6E2052192C17}" type="slidenum">
              <a:rPr lang="en-IN" smtClean="0"/>
              <a:t>‹#›</a:t>
            </a:fld>
            <a:endParaRPr lang="en-IN" dirty="0"/>
          </a:p>
        </p:txBody>
      </p:sp>
    </p:spTree>
    <p:extLst>
      <p:ext uri="{BB962C8B-B14F-4D97-AF65-F5344CB8AC3E}">
        <p14:creationId xmlns:p14="http://schemas.microsoft.com/office/powerpoint/2010/main" val="263842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1F7769C0-0E86-4418-925A-A694CF20E354}" type="datetimeFigureOut">
              <a:rPr lang="en-IN" smtClean="0"/>
              <a:t>08-06-2022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AA5EE74-03D8-48E4-A191-6E2052192C17}" type="slidenum">
              <a:rPr lang="en-IN" smtClean="0"/>
              <a:t>‹#›</a:t>
            </a:fld>
            <a:endParaRPr lang="en-IN"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0072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7769C0-0E86-4418-925A-A694CF20E354}" type="datetimeFigureOut">
              <a:rPr lang="en-IN" smtClean="0"/>
              <a:t>08-06-2022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AA5EE74-03D8-48E4-A191-6E2052192C17}" type="slidenum">
              <a:rPr lang="en-IN" smtClean="0"/>
              <a:t>‹#›</a:t>
            </a:fld>
            <a:endParaRPr lang="en-IN" dirty="0"/>
          </a:p>
        </p:txBody>
      </p:sp>
    </p:spTree>
    <p:extLst>
      <p:ext uri="{BB962C8B-B14F-4D97-AF65-F5344CB8AC3E}">
        <p14:creationId xmlns:p14="http://schemas.microsoft.com/office/powerpoint/2010/main" val="2121013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7769C0-0E86-4418-925A-A694CF20E354}" type="datetimeFigureOut">
              <a:rPr lang="en-IN" smtClean="0"/>
              <a:t>08-06-2022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AA5EE74-03D8-48E4-A191-6E2052192C17}" type="slidenum">
              <a:rPr lang="en-IN" smtClean="0"/>
              <a:t>‹#›</a:t>
            </a:fld>
            <a:endParaRPr lang="en-IN" dirty="0"/>
          </a:p>
        </p:txBody>
      </p:sp>
    </p:spTree>
    <p:extLst>
      <p:ext uri="{BB962C8B-B14F-4D97-AF65-F5344CB8AC3E}">
        <p14:creationId xmlns:p14="http://schemas.microsoft.com/office/powerpoint/2010/main" val="2732770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1F7769C0-0E86-4418-925A-A694CF20E354}" type="datetimeFigureOut">
              <a:rPr lang="en-IN" smtClean="0"/>
              <a:t>08-06-2022</a:t>
            </a:fld>
            <a:endParaRPr lang="en-IN"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1" name="Slide Number Placeholder 10"/>
          <p:cNvSpPr>
            <a:spLocks noGrp="1"/>
          </p:cNvSpPr>
          <p:nvPr>
            <p:ph type="sldNum" sz="quarter" idx="12"/>
          </p:nvPr>
        </p:nvSpPr>
        <p:spPr/>
        <p:txBody>
          <a:bodyPr/>
          <a:lstStyle/>
          <a:p>
            <a:fld id="{8AA5EE74-03D8-48E4-A191-6E2052192C17}" type="slidenum">
              <a:rPr lang="en-IN" smtClean="0"/>
              <a:t>‹#›</a:t>
            </a:fld>
            <a:endParaRPr lang="en-IN" dirty="0"/>
          </a:p>
        </p:txBody>
      </p:sp>
    </p:spTree>
    <p:extLst>
      <p:ext uri="{BB962C8B-B14F-4D97-AF65-F5344CB8AC3E}">
        <p14:creationId xmlns:p14="http://schemas.microsoft.com/office/powerpoint/2010/main" val="4162334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F7769C0-0E86-4418-925A-A694CF20E354}" type="datetimeFigureOut">
              <a:rPr lang="en-IN" smtClean="0"/>
              <a:t>08-06-2022</a:t>
            </a:fld>
            <a:endParaRPr lang="en-IN"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0" name="Slide Number Placeholder 9"/>
          <p:cNvSpPr>
            <a:spLocks noGrp="1"/>
          </p:cNvSpPr>
          <p:nvPr>
            <p:ph type="sldNum" sz="quarter" idx="12"/>
          </p:nvPr>
        </p:nvSpPr>
        <p:spPr/>
        <p:txBody>
          <a:bodyPr/>
          <a:lstStyle/>
          <a:p>
            <a:fld id="{8AA5EE74-03D8-48E4-A191-6E2052192C17}" type="slidenum">
              <a:rPr lang="en-IN" smtClean="0"/>
              <a:t>‹#›</a:t>
            </a:fld>
            <a:endParaRPr lang="en-IN" dirty="0"/>
          </a:p>
        </p:txBody>
      </p:sp>
    </p:spTree>
    <p:extLst>
      <p:ext uri="{BB962C8B-B14F-4D97-AF65-F5344CB8AC3E}">
        <p14:creationId xmlns:p14="http://schemas.microsoft.com/office/powerpoint/2010/main" val="3313951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F7769C0-0E86-4418-925A-A694CF20E354}" type="datetimeFigureOut">
              <a:rPr lang="en-IN" smtClean="0"/>
              <a:t>08-06-2022</a:t>
            </a:fld>
            <a:endParaRPr lang="en-IN"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A5EE74-03D8-48E4-A191-6E2052192C17}" type="slidenum">
              <a:rPr lang="en-IN" smtClean="0"/>
              <a:t>‹#›</a:t>
            </a:fld>
            <a:endParaRPr lang="en-IN" dirty="0"/>
          </a:p>
        </p:txBody>
      </p:sp>
    </p:spTree>
    <p:extLst>
      <p:ext uri="{BB962C8B-B14F-4D97-AF65-F5344CB8AC3E}">
        <p14:creationId xmlns:p14="http://schemas.microsoft.com/office/powerpoint/2010/main" val="2340712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zero.webappsecurity.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75660" y="152996"/>
            <a:ext cx="5440680" cy="669965"/>
          </a:xfrm>
        </p:spPr>
        <p:txBody>
          <a:bodyPr>
            <a:normAutofit fontScale="90000"/>
          </a:bodyPr>
          <a:lstStyle/>
          <a:p>
            <a:r>
              <a:rPr lang="en-IN" dirty="0" smtClean="0"/>
              <a:t>Task 2</a:t>
            </a:r>
            <a:endParaRPr lang="en-IN" dirty="0"/>
          </a:p>
        </p:txBody>
      </p:sp>
      <p:sp>
        <p:nvSpPr>
          <p:cNvPr id="3" name="Subtitle 2"/>
          <p:cNvSpPr>
            <a:spLocks noGrp="1"/>
          </p:cNvSpPr>
          <p:nvPr>
            <p:ph type="subTitle" idx="1"/>
          </p:nvPr>
        </p:nvSpPr>
        <p:spPr>
          <a:xfrm>
            <a:off x="0" y="1293224"/>
            <a:ext cx="12191999" cy="3030582"/>
          </a:xfrm>
        </p:spPr>
        <p:txBody>
          <a:bodyPr/>
          <a:lstStyle/>
          <a:p>
            <a:pPr algn="l"/>
            <a:r>
              <a:rPr lang="en-US" dirty="0" smtClean="0"/>
              <a:t>Your task is to test the website(</a:t>
            </a:r>
            <a:r>
              <a:rPr lang="en-IN" b="1" u="sng" dirty="0">
                <a:solidFill>
                  <a:schemeClr val="tx1"/>
                </a:solidFill>
                <a:hlinkClick r:id="rId2"/>
              </a:rPr>
              <a:t>http</a:t>
            </a:r>
            <a:r>
              <a:rPr lang="en-IN" b="1" u="sng" dirty="0">
                <a:hlinkClick r:id="rId2"/>
              </a:rPr>
              <a:t>://</a:t>
            </a:r>
            <a:r>
              <a:rPr lang="en-IN" b="1" u="sng" dirty="0" smtClean="0">
                <a:hlinkClick r:id="rId2"/>
              </a:rPr>
              <a:t>zero.webappsecurity.com/</a:t>
            </a:r>
            <a:r>
              <a:rPr lang="en-IN" dirty="0" smtClean="0"/>
              <a:t>) </a:t>
            </a:r>
            <a:r>
              <a:rPr lang="en-US" dirty="0" smtClean="0"/>
              <a:t>and find all possible vulnerabilities and loopholes in it. To do so you can use the automatic vulnerabilities scanner “Netsparker”.</a:t>
            </a:r>
          </a:p>
          <a:p>
            <a:pPr algn="l"/>
            <a:endParaRPr lang="en-US" dirty="0"/>
          </a:p>
          <a:p>
            <a:pPr algn="l"/>
            <a:r>
              <a:rPr lang="en-US" dirty="0" smtClean="0"/>
              <a:t>As Netsparker is not properly getting installed in my system, so I have used OWASP ZAP to test the given website and accordingly the screenshots and report are provided in next slide.</a:t>
            </a:r>
          </a:p>
          <a:p>
            <a:pPr algn="l"/>
            <a:endParaRPr lang="en-IN" dirty="0"/>
          </a:p>
        </p:txBody>
      </p:sp>
    </p:spTree>
    <p:extLst>
      <p:ext uri="{BB962C8B-B14F-4D97-AF65-F5344CB8AC3E}">
        <p14:creationId xmlns:p14="http://schemas.microsoft.com/office/powerpoint/2010/main" val="338999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3399" y="100744"/>
            <a:ext cx="2867297" cy="395645"/>
          </a:xfrm>
        </p:spPr>
        <p:txBody>
          <a:bodyPr>
            <a:noAutofit/>
          </a:bodyPr>
          <a:lstStyle/>
          <a:p>
            <a:r>
              <a:rPr lang="en-IN" sz="2400" dirty="0" smtClean="0"/>
              <a:t>Screenshots</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141" y="666205"/>
            <a:ext cx="10128476" cy="5854804"/>
          </a:xfrm>
          <a:prstGeom prst="rect">
            <a:avLst/>
          </a:prstGeom>
        </p:spPr>
      </p:pic>
    </p:spTree>
    <p:extLst>
      <p:ext uri="{BB962C8B-B14F-4D97-AF65-F5344CB8AC3E}">
        <p14:creationId xmlns:p14="http://schemas.microsoft.com/office/powerpoint/2010/main" val="171863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131431"/>
            <a:ext cx="7509512" cy="449282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161" y="2200145"/>
            <a:ext cx="7329415" cy="4514164"/>
          </a:xfrm>
          <a:prstGeom prst="rect">
            <a:avLst/>
          </a:prstGeom>
        </p:spPr>
      </p:pic>
    </p:spTree>
    <p:extLst>
      <p:ext uri="{BB962C8B-B14F-4D97-AF65-F5344CB8AC3E}">
        <p14:creationId xmlns:p14="http://schemas.microsoft.com/office/powerpoint/2010/main" val="204942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9" y="143691"/>
            <a:ext cx="6348548" cy="42062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218" y="2560319"/>
            <a:ext cx="6819965" cy="4080275"/>
          </a:xfrm>
          <a:prstGeom prst="rect">
            <a:avLst/>
          </a:prstGeom>
        </p:spPr>
      </p:pic>
    </p:spTree>
    <p:extLst>
      <p:ext uri="{BB962C8B-B14F-4D97-AF65-F5344CB8AC3E}">
        <p14:creationId xmlns:p14="http://schemas.microsoft.com/office/powerpoint/2010/main" val="52535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01" y="182879"/>
            <a:ext cx="6428079" cy="41931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731" y="2377440"/>
            <a:ext cx="6398725" cy="4220140"/>
          </a:xfrm>
          <a:prstGeom prst="rect">
            <a:avLst/>
          </a:prstGeom>
        </p:spPr>
      </p:pic>
    </p:spTree>
    <p:extLst>
      <p:ext uri="{BB962C8B-B14F-4D97-AF65-F5344CB8AC3E}">
        <p14:creationId xmlns:p14="http://schemas.microsoft.com/office/powerpoint/2010/main" val="253452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7051" y="143692"/>
            <a:ext cx="3500845" cy="718457"/>
          </a:xfrm>
        </p:spPr>
        <p:txBody>
          <a:bodyPr>
            <a:noAutofit/>
          </a:bodyPr>
          <a:lstStyle/>
          <a:p>
            <a:r>
              <a:rPr lang="en-IN" sz="2800" dirty="0" smtClean="0"/>
              <a:t>report</a:t>
            </a:r>
            <a:endParaRPr lang="en-IN" sz="2800" dirty="0"/>
          </a:p>
        </p:txBody>
      </p:sp>
      <p:sp>
        <p:nvSpPr>
          <p:cNvPr id="3" name="Subtitle 2"/>
          <p:cNvSpPr>
            <a:spLocks noGrp="1"/>
          </p:cNvSpPr>
          <p:nvPr>
            <p:ph type="subTitle" idx="1"/>
          </p:nvPr>
        </p:nvSpPr>
        <p:spPr>
          <a:xfrm>
            <a:off x="104503" y="1789611"/>
            <a:ext cx="11939451" cy="4689565"/>
          </a:xfrm>
        </p:spPr>
        <p:txBody>
          <a:bodyPr/>
          <a:lstStyle/>
          <a:p>
            <a:pPr algn="l"/>
            <a:r>
              <a:rPr lang="en-IN" dirty="0" smtClean="0">
                <a:solidFill>
                  <a:srgbClr val="FFFF00"/>
                </a:solidFill>
              </a:rPr>
              <a:t>TITLE : </a:t>
            </a:r>
            <a:r>
              <a:rPr lang="en-IN" dirty="0" smtClean="0"/>
              <a:t>Content Security Policy</a:t>
            </a:r>
          </a:p>
          <a:p>
            <a:pPr algn="l"/>
            <a:r>
              <a:rPr lang="en-IN" dirty="0" smtClean="0">
                <a:solidFill>
                  <a:srgbClr val="FFFF00"/>
                </a:solidFill>
              </a:rPr>
              <a:t>DOMAIN : </a:t>
            </a:r>
            <a:r>
              <a:rPr lang="en-IN" dirty="0" smtClean="0"/>
              <a:t>webappsecurity.com</a:t>
            </a:r>
          </a:p>
          <a:p>
            <a:pPr algn="l"/>
            <a:r>
              <a:rPr lang="en-IN" dirty="0" smtClean="0">
                <a:solidFill>
                  <a:srgbClr val="FFFF00"/>
                </a:solidFill>
              </a:rPr>
              <a:t>SUB-DOMAIN : </a:t>
            </a:r>
            <a:r>
              <a:rPr lang="en-IN" dirty="0" smtClean="0"/>
              <a:t>zero.webappsecurity.com</a:t>
            </a:r>
          </a:p>
          <a:p>
            <a:pPr algn="l"/>
            <a:r>
              <a:rPr lang="en-IN" dirty="0" smtClean="0">
                <a:solidFill>
                  <a:srgbClr val="FFFF00"/>
                </a:solidFill>
              </a:rPr>
              <a:t>SUMMARY:</a:t>
            </a:r>
          </a:p>
          <a:p>
            <a:pPr algn="l"/>
            <a:r>
              <a:rPr lang="en-IN" dirty="0" smtClean="0"/>
              <a:t>Found Content Security Policy </a:t>
            </a:r>
            <a:r>
              <a:rPr lang="en-IN" dirty="0"/>
              <a:t>(</a:t>
            </a:r>
            <a:r>
              <a:rPr lang="en-IN" dirty="0" smtClean="0"/>
              <a:t>CSP) vulnerability on your website. As per PortSwigger website definition- </a:t>
            </a:r>
            <a:r>
              <a:rPr lang="en-US" dirty="0"/>
              <a:t>CSP is a browser security mechanism that aims to mitigate </a:t>
            </a:r>
            <a:r>
              <a:rPr lang="en-US" dirty="0" smtClean="0"/>
              <a:t>XSS</a:t>
            </a:r>
            <a:r>
              <a:rPr lang="en-US" dirty="0"/>
              <a:t> and some other attacks. It works by restricting the resources (such as scripts and images) that a page can load and restricting whether a page can be framed by other pages</a:t>
            </a:r>
            <a:r>
              <a:rPr lang="en-US" dirty="0" smtClean="0"/>
              <a:t>.</a:t>
            </a:r>
          </a:p>
          <a:p>
            <a:pPr algn="l"/>
            <a:r>
              <a:rPr lang="en-US" dirty="0"/>
              <a:t>Developers can use CSP to protect their applications from Shadow Code injection vulnerabilities such as cross-site scripting (XSS) and reduce the privilege with which their applications </a:t>
            </a:r>
            <a:r>
              <a:rPr lang="en-US" dirty="0" smtClean="0"/>
              <a:t>execute.</a:t>
            </a:r>
          </a:p>
          <a:p>
            <a:pPr algn="l"/>
            <a:endParaRPr lang="en-IN" dirty="0"/>
          </a:p>
          <a:p>
            <a:pPr algn="l"/>
            <a:endParaRPr lang="en-IN" dirty="0" smtClean="0">
              <a:solidFill>
                <a:srgbClr val="FFFF00"/>
              </a:solidFill>
            </a:endParaRPr>
          </a:p>
          <a:p>
            <a:pPr algn="l"/>
            <a:endParaRPr lang="en-IN" dirty="0" smtClean="0">
              <a:solidFill>
                <a:srgbClr val="FFFF00"/>
              </a:solidFill>
            </a:endParaRPr>
          </a:p>
          <a:p>
            <a:pPr algn="l"/>
            <a:endParaRPr lang="en-IN" dirty="0">
              <a:solidFill>
                <a:srgbClr val="FFFF00"/>
              </a:solidFill>
            </a:endParaRPr>
          </a:p>
        </p:txBody>
      </p:sp>
    </p:spTree>
    <p:extLst>
      <p:ext uri="{BB962C8B-B14F-4D97-AF65-F5344CB8AC3E}">
        <p14:creationId xmlns:p14="http://schemas.microsoft.com/office/powerpoint/2010/main" val="206287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1" y="574766"/>
            <a:ext cx="11821885" cy="5538652"/>
          </a:xfrm>
        </p:spPr>
        <p:txBody>
          <a:bodyPr/>
          <a:lstStyle/>
          <a:p>
            <a:pPr algn="l"/>
            <a:r>
              <a:rPr lang="en-IN" sz="2400" dirty="0" smtClean="0">
                <a:solidFill>
                  <a:srgbClr val="FFFF00"/>
                </a:solidFill>
              </a:rPr>
              <a:t>STEPS TO REPRODUCE:</a:t>
            </a:r>
          </a:p>
          <a:p>
            <a:pPr marL="342900" indent="-342900" algn="l">
              <a:buFont typeface="Arial" panose="020B0604020202020204" pitchFamily="34" charset="0"/>
              <a:buChar char="•"/>
            </a:pPr>
            <a:r>
              <a:rPr lang="en-IN" sz="2400" dirty="0" smtClean="0">
                <a:solidFill>
                  <a:schemeClr val="tx1"/>
                </a:solidFill>
              </a:rPr>
              <a:t>Login into your Linux system.</a:t>
            </a:r>
          </a:p>
          <a:p>
            <a:pPr marL="342900" indent="-342900" algn="l">
              <a:buFont typeface="Arial" panose="020B0604020202020204" pitchFamily="34" charset="0"/>
              <a:buChar char="•"/>
            </a:pPr>
            <a:r>
              <a:rPr lang="en-IN" sz="2400" dirty="0" smtClean="0">
                <a:solidFill>
                  <a:schemeClr val="tx1"/>
                </a:solidFill>
              </a:rPr>
              <a:t>Open Netsparker, if it is not available then open OWASP ZAP app. You can install OWASP ZAP app from the github link provided on google and then using linux terminal to install it.</a:t>
            </a:r>
          </a:p>
          <a:p>
            <a:pPr marL="342900" indent="-342900" algn="l">
              <a:buFont typeface="Arial" panose="020B0604020202020204" pitchFamily="34" charset="0"/>
              <a:buChar char="•"/>
            </a:pPr>
            <a:r>
              <a:rPr lang="en-IN" sz="2400" dirty="0" smtClean="0">
                <a:solidFill>
                  <a:schemeClr val="tx1"/>
                </a:solidFill>
              </a:rPr>
              <a:t>Open OWASP ZAP app and provide the URL of website to test upon in ‘ URL to attack ’ field box.</a:t>
            </a:r>
          </a:p>
          <a:p>
            <a:pPr marL="342900" indent="-342900" algn="l">
              <a:buFont typeface="Arial" panose="020B0604020202020204" pitchFamily="34" charset="0"/>
              <a:buChar char="•"/>
            </a:pPr>
            <a:r>
              <a:rPr lang="en-IN" sz="2400" dirty="0" smtClean="0">
                <a:solidFill>
                  <a:schemeClr val="tx1"/>
                </a:solidFill>
              </a:rPr>
              <a:t>Then start attacking by clicking on Attack button.</a:t>
            </a:r>
          </a:p>
          <a:p>
            <a:pPr marL="342900" indent="-342900" algn="l">
              <a:buFont typeface="Arial" panose="020B0604020202020204" pitchFamily="34" charset="0"/>
              <a:buChar char="•"/>
            </a:pPr>
            <a:r>
              <a:rPr lang="en-IN" sz="2400" dirty="0" smtClean="0">
                <a:solidFill>
                  <a:schemeClr val="tx1"/>
                </a:solidFill>
              </a:rPr>
              <a:t>After completion of process, you can see Attack complete on Progress section.</a:t>
            </a:r>
          </a:p>
          <a:p>
            <a:pPr marL="342900" indent="-342900" algn="l">
              <a:buFont typeface="Arial" panose="020B0604020202020204" pitchFamily="34" charset="0"/>
              <a:buChar char="•"/>
            </a:pPr>
            <a:r>
              <a:rPr lang="en-IN" sz="2400" dirty="0" smtClean="0">
                <a:solidFill>
                  <a:schemeClr val="tx1"/>
                </a:solidFill>
              </a:rPr>
              <a:t>To view the report , click on Report section on top menu bar.</a:t>
            </a:r>
          </a:p>
          <a:p>
            <a:pPr marL="342900" indent="-342900" algn="l">
              <a:buFont typeface="Arial" panose="020B0604020202020204" pitchFamily="34" charset="0"/>
              <a:buChar char="•"/>
            </a:pPr>
            <a:r>
              <a:rPr lang="en-IN" sz="2400" dirty="0" smtClean="0">
                <a:solidFill>
                  <a:schemeClr val="tx1"/>
                </a:solidFill>
              </a:rPr>
              <a:t>Then click Generate report.</a:t>
            </a:r>
          </a:p>
          <a:p>
            <a:pPr marL="342900" indent="-342900" algn="l">
              <a:buFont typeface="Arial" panose="020B0604020202020204" pitchFamily="34" charset="0"/>
              <a:buChar char="•"/>
            </a:pPr>
            <a:r>
              <a:rPr lang="en-IN" sz="2400" dirty="0" smtClean="0">
                <a:solidFill>
                  <a:schemeClr val="tx1"/>
                </a:solidFill>
              </a:rPr>
              <a:t>From report you can extract all details like vulnerabilities, url’s and the solution.</a:t>
            </a:r>
          </a:p>
          <a:p>
            <a:pPr marL="342900" indent="-342900" algn="l">
              <a:buFont typeface="Arial" panose="020B0604020202020204" pitchFamily="34" charset="0"/>
              <a:buChar char="•"/>
            </a:pPr>
            <a:endParaRPr lang="en-IN" dirty="0" smtClean="0">
              <a:solidFill>
                <a:schemeClr val="tx1"/>
              </a:solidFill>
            </a:endParaRPr>
          </a:p>
        </p:txBody>
      </p:sp>
    </p:spTree>
    <p:extLst>
      <p:ext uri="{BB962C8B-B14F-4D97-AF65-F5344CB8AC3E}">
        <p14:creationId xmlns:p14="http://schemas.microsoft.com/office/powerpoint/2010/main" val="16993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4137" y="522514"/>
            <a:ext cx="10972800" cy="6087292"/>
          </a:xfrm>
        </p:spPr>
        <p:txBody>
          <a:bodyPr>
            <a:normAutofit/>
          </a:bodyPr>
          <a:lstStyle/>
          <a:p>
            <a:pPr algn="l"/>
            <a:r>
              <a:rPr lang="en-IN" sz="2400" dirty="0" smtClean="0">
                <a:solidFill>
                  <a:srgbClr val="FFFF00"/>
                </a:solidFill>
              </a:rPr>
              <a:t>IMPACT:</a:t>
            </a:r>
            <a:endParaRPr lang="en-IN" sz="2400" dirty="0">
              <a:solidFill>
                <a:srgbClr val="FFFF00"/>
              </a:solidFill>
            </a:endParaRPr>
          </a:p>
          <a:p>
            <a:pPr algn="l"/>
            <a:r>
              <a:rPr lang="en-IN" sz="2400" dirty="0" smtClean="0">
                <a:solidFill>
                  <a:schemeClr val="tx1"/>
                </a:solidFill>
              </a:rPr>
              <a:t>As the primary benefit of CSP is to prevent the exploitation of cross-site-scripting vulnerabilities. So if someone finds XSS bug on your website then he/she can harm your users data by injecting some XSS payload.</a:t>
            </a:r>
          </a:p>
          <a:p>
            <a:pPr algn="l"/>
            <a:r>
              <a:rPr lang="en-IN" sz="2400" dirty="0" smtClean="0">
                <a:solidFill>
                  <a:srgbClr val="FFFF00"/>
                </a:solidFill>
              </a:rPr>
              <a:t>MITIGATION:</a:t>
            </a:r>
          </a:p>
          <a:p>
            <a:pPr algn="l"/>
            <a:r>
              <a:rPr lang="en-IN" sz="2400" dirty="0" smtClean="0">
                <a:solidFill>
                  <a:schemeClr val="tx1"/>
                </a:solidFill>
              </a:rPr>
              <a:t>If you want to prevent your website to be vulnerable of Content Security Policy, then enable CSP on your browser. </a:t>
            </a:r>
            <a:r>
              <a:rPr lang="en-US" sz="2400" dirty="0" smtClean="0"/>
              <a:t>To </a:t>
            </a:r>
            <a:r>
              <a:rPr lang="en-US" sz="2400" dirty="0"/>
              <a:t>enable CSP, a response needs to include an HTTP response header called</a:t>
            </a:r>
            <a:r>
              <a:rPr lang="en-US" dirty="0">
                <a:latin typeface="Bahnschrift Light" panose="020B0502040204020203" pitchFamily="34" charset="0"/>
              </a:rPr>
              <a:t> Content-Security-Policy </a:t>
            </a:r>
            <a:r>
              <a:rPr lang="en-US" sz="2400" dirty="0"/>
              <a:t>with a value containing the policy. The policy itself consists of one or more directives, separated by semicolons.</a:t>
            </a:r>
          </a:p>
          <a:p>
            <a:pPr algn="l"/>
            <a:endParaRPr lang="en-IN" sz="2400" dirty="0">
              <a:solidFill>
                <a:schemeClr val="tx1"/>
              </a:solidFill>
            </a:endParaRPr>
          </a:p>
        </p:txBody>
      </p:sp>
    </p:spTree>
    <p:extLst>
      <p:ext uri="{BB962C8B-B14F-4D97-AF65-F5344CB8AC3E}">
        <p14:creationId xmlns:p14="http://schemas.microsoft.com/office/powerpoint/2010/main" val="363931170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138</TotalTime>
  <Words>314</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Bahnschrift Light</vt:lpstr>
      <vt:lpstr>Gill Sans MT</vt:lpstr>
      <vt:lpstr>Parcel</vt:lpstr>
      <vt:lpstr>Task 2</vt:lpstr>
      <vt:lpstr>Screenshots</vt:lpstr>
      <vt:lpstr>PowerPoint Presentation</vt:lpstr>
      <vt:lpstr>PowerPoint Presentation</vt:lpstr>
      <vt:lpstr>PowerPoint Presentation</vt:lpstr>
      <vt:lpstr>report</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dc:title>
  <dc:creator>admin</dc:creator>
  <cp:lastModifiedBy>admin</cp:lastModifiedBy>
  <cp:revision>12</cp:revision>
  <dcterms:created xsi:type="dcterms:W3CDTF">2022-06-08T08:19:11Z</dcterms:created>
  <dcterms:modified xsi:type="dcterms:W3CDTF">2022-06-08T10:37:23Z</dcterms:modified>
</cp:coreProperties>
</file>