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8369fb4e7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8369fb4e7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8369fb4e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8369fb4e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8369fb4e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8369fb4e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8369fb4e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08369fb4e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08369fb4e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08369fb4e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8369fb4e7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8369fb4e7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199350" y="1563250"/>
            <a:ext cx="8762700" cy="106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00">
                <a:latin typeface="Times New Roman"/>
                <a:ea typeface="Times New Roman"/>
                <a:cs typeface="Times New Roman"/>
                <a:sym typeface="Times New Roman"/>
              </a:rPr>
              <a:t>Microsoft Corporation, U.S. v. | Federal Trade Commission</a:t>
            </a:r>
            <a:endParaRPr sz="2600">
              <a:latin typeface="Times New Roman"/>
              <a:ea typeface="Times New Roman"/>
              <a:cs typeface="Times New Roman"/>
              <a:sym typeface="Times New Roman"/>
            </a:endParaRPr>
          </a:p>
        </p:txBody>
      </p:sp>
      <p:sp>
        <p:nvSpPr>
          <p:cNvPr id="86" name="Google Shape;86;p13"/>
          <p:cNvSpPr txBox="1"/>
          <p:nvPr>
            <p:ph idx="1" type="subTitle"/>
          </p:nvPr>
        </p:nvSpPr>
        <p:spPr>
          <a:xfrm>
            <a:off x="199338" y="2715913"/>
            <a:ext cx="8222100" cy="43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Times New Roman"/>
                <a:ea typeface="Times New Roman"/>
                <a:cs typeface="Times New Roman"/>
                <a:sym typeface="Times New Roman"/>
              </a:rPr>
              <a:t>By Kompliance Krew: Julie Dzeze, Shriram KP, Sidharth Krishna, Mohammed Adnan</a:t>
            </a:r>
            <a:endParaRPr sz="1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4950" y="410000"/>
            <a:ext cx="8972700" cy="607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Times New Roman"/>
              <a:buAutoNum type="arabicPeriod"/>
            </a:pPr>
            <a:r>
              <a:rPr b="1" lang="en" sz="1700">
                <a:latin typeface="Times New Roman"/>
                <a:ea typeface="Times New Roman"/>
                <a:cs typeface="Times New Roman"/>
                <a:sym typeface="Times New Roman"/>
              </a:rPr>
              <a:t>What Happened? Details of what the company was doing or not doing to violate COPPA?</a:t>
            </a:r>
            <a:endParaRPr b="1" sz="1700">
              <a:latin typeface="Times New Roman"/>
              <a:ea typeface="Times New Roman"/>
              <a:cs typeface="Times New Roman"/>
              <a:sym typeface="Times New Roman"/>
            </a:endParaRPr>
          </a:p>
        </p:txBody>
      </p:sp>
      <p:sp>
        <p:nvSpPr>
          <p:cNvPr id="92" name="Google Shape;92;p14"/>
          <p:cNvSpPr txBox="1"/>
          <p:nvPr>
            <p:ph idx="1" type="body"/>
          </p:nvPr>
        </p:nvSpPr>
        <p:spPr>
          <a:xfrm>
            <a:off x="236750" y="1017800"/>
            <a:ext cx="8520600" cy="3339000"/>
          </a:xfrm>
          <a:prstGeom prst="rect">
            <a:avLst/>
          </a:prstGeom>
        </p:spPr>
        <p:txBody>
          <a:bodyPr anchorCtr="0" anchor="t" bIns="91425" lIns="91425" spcFirstLastPara="1" rIns="91425" wrap="square" tIns="91425">
            <a:normAutofit/>
          </a:bodyPr>
          <a:lstStyle/>
          <a:p>
            <a:pPr indent="-336550" lvl="0" marL="457200" rtl="0" algn="l">
              <a:lnSpc>
                <a:spcPct val="10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Microsoft violated the Children's Online Privacy Protection Act (COPPA) by </a:t>
            </a:r>
            <a:r>
              <a:rPr b="1" lang="en" sz="1700">
                <a:solidFill>
                  <a:srgbClr val="741B47"/>
                </a:solidFill>
                <a:latin typeface="Times New Roman"/>
                <a:ea typeface="Times New Roman"/>
                <a:cs typeface="Times New Roman"/>
                <a:sym typeface="Times New Roman"/>
              </a:rPr>
              <a:t>collecting personal information from children under 13 through its Xbox Live service</a:t>
            </a:r>
            <a:r>
              <a:rPr lang="en" sz="1700">
                <a:solidFill>
                  <a:schemeClr val="dk1"/>
                </a:solidFill>
                <a:latin typeface="Times New Roman"/>
                <a:ea typeface="Times New Roman"/>
                <a:cs typeface="Times New Roman"/>
                <a:sym typeface="Times New Roman"/>
              </a:rPr>
              <a:t> without following legal requirements. </a:t>
            </a:r>
            <a:endParaRPr sz="1700">
              <a:solidFill>
                <a:schemeClr val="dk1"/>
              </a:solidFill>
              <a:latin typeface="Times New Roman"/>
              <a:ea typeface="Times New Roman"/>
              <a:cs typeface="Times New Roman"/>
              <a:sym typeface="Times New Roman"/>
            </a:endParaRPr>
          </a:p>
          <a:p>
            <a:pPr indent="-336550" lvl="0" marL="457200" rtl="0" algn="l">
              <a:lnSpc>
                <a:spcPct val="10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 company gathered children's data </a:t>
            </a:r>
            <a:r>
              <a:rPr b="1" lang="en" sz="1700">
                <a:solidFill>
                  <a:srgbClr val="741B47"/>
                </a:solidFill>
                <a:latin typeface="Times New Roman"/>
                <a:ea typeface="Times New Roman"/>
                <a:cs typeface="Times New Roman"/>
                <a:sym typeface="Times New Roman"/>
              </a:rPr>
              <a:t>before informing parents or obtaining their consent</a:t>
            </a:r>
            <a:r>
              <a:rPr lang="en" sz="1700">
                <a:solidFill>
                  <a:schemeClr val="dk1"/>
                </a:solidFill>
                <a:latin typeface="Times New Roman"/>
                <a:ea typeface="Times New Roman"/>
                <a:cs typeface="Times New Roman"/>
                <a:sym typeface="Times New Roman"/>
              </a:rPr>
              <a:t>, as required by COPPA. </a:t>
            </a:r>
            <a:endParaRPr sz="1700">
              <a:solidFill>
                <a:schemeClr val="dk1"/>
              </a:solidFill>
              <a:latin typeface="Times New Roman"/>
              <a:ea typeface="Times New Roman"/>
              <a:cs typeface="Times New Roman"/>
              <a:sym typeface="Times New Roman"/>
            </a:endParaRPr>
          </a:p>
          <a:p>
            <a:pPr indent="-336550" lvl="0" marL="457200" rtl="0" algn="l">
              <a:lnSpc>
                <a:spcPct val="10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Microsoft also </a:t>
            </a:r>
            <a:r>
              <a:rPr b="1" lang="en" sz="1700">
                <a:solidFill>
                  <a:srgbClr val="741B47"/>
                </a:solidFill>
                <a:latin typeface="Times New Roman"/>
                <a:ea typeface="Times New Roman"/>
                <a:cs typeface="Times New Roman"/>
                <a:sym typeface="Times New Roman"/>
              </a:rPr>
              <a:t>failed to notify parents about the types of information collected, the purpose of the data collection, and that some of this information was shared with third parties.</a:t>
            </a:r>
            <a:r>
              <a:rPr lang="en"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a:p>
            <a:pPr indent="-336550" lvl="0" marL="457200" rtl="0" algn="l">
              <a:lnSpc>
                <a:spcPct val="105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Additionally, </a:t>
            </a:r>
            <a:r>
              <a:rPr b="1" lang="en" sz="1700">
                <a:solidFill>
                  <a:srgbClr val="741B47"/>
                </a:solidFill>
                <a:latin typeface="Times New Roman"/>
                <a:ea typeface="Times New Roman"/>
                <a:cs typeface="Times New Roman"/>
                <a:sym typeface="Times New Roman"/>
              </a:rPr>
              <a:t>Microsoft retained the data longer than necessary</a:t>
            </a:r>
            <a:r>
              <a:rPr lang="en" sz="1700">
                <a:solidFill>
                  <a:schemeClr val="dk1"/>
                </a:solidFill>
                <a:latin typeface="Times New Roman"/>
                <a:ea typeface="Times New Roman"/>
                <a:cs typeface="Times New Roman"/>
                <a:sym typeface="Times New Roman"/>
              </a:rPr>
              <a:t>, increasing the risk of unauthorized access or misuse, which went beyond parents' reasonable expectations for how their children's information should be handled.</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85650" y="281525"/>
            <a:ext cx="8972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2. What did the FTC ordered to be done to address the violation(s)? Provide a title for each order and a simple summary of what it entails (summary of what needs to be accomplished)</a:t>
            </a:r>
            <a:endParaRPr b="1" sz="1700">
              <a:latin typeface="Times New Roman"/>
              <a:ea typeface="Times New Roman"/>
              <a:cs typeface="Times New Roman"/>
              <a:sym typeface="Times New Roman"/>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Clr>
                <a:srgbClr val="741B47"/>
              </a:buClr>
              <a:buSzPts val="1100"/>
              <a:buFont typeface="Times New Roman"/>
              <a:buAutoNum type="alphaLcParenR"/>
            </a:pPr>
            <a:r>
              <a:rPr b="1" lang="en" sz="1100">
                <a:solidFill>
                  <a:srgbClr val="741B47"/>
                </a:solidFill>
                <a:latin typeface="Times New Roman"/>
                <a:ea typeface="Times New Roman"/>
                <a:cs typeface="Times New Roman"/>
                <a:sym typeface="Times New Roman"/>
              </a:rPr>
              <a:t>Permanent Order and Civil Penalty</a:t>
            </a:r>
            <a:endParaRPr b="1" sz="1100">
              <a:solidFill>
                <a:srgbClr val="741B47"/>
              </a:solidFill>
              <a:latin typeface="Times New Roman"/>
              <a:ea typeface="Times New Roman"/>
              <a:cs typeface="Times New Roman"/>
              <a:sym typeface="Times New Roman"/>
            </a:endParaRPr>
          </a:p>
          <a:p>
            <a:pPr indent="0" lvl="0" marL="457200" rtl="0" algn="l">
              <a:spcBef>
                <a:spcPts val="0"/>
              </a:spcBef>
              <a:spcAft>
                <a:spcPts val="0"/>
              </a:spcAft>
              <a:buNone/>
            </a:pPr>
            <a:r>
              <a:rPr lang="en" sz="1100">
                <a:solidFill>
                  <a:schemeClr val="dk1"/>
                </a:solidFill>
                <a:latin typeface="Times New Roman"/>
                <a:ea typeface="Times New Roman"/>
                <a:cs typeface="Times New Roman"/>
                <a:sym typeface="Times New Roman"/>
              </a:rPr>
              <a:t>Summary: The FTC enforced the penalty on Microsoft for violating the Children’s Online Privacy Protection Act (COPPA), as Microsoft has been collecting information from children without obtaining parental consent and the amount of the penalty is $20 million dollars. Adding to that FTC injunction includes the compliance obligations to ensure future adhere to COPPA.</a:t>
            </a:r>
            <a:endParaRPr sz="1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741B47"/>
              </a:buClr>
              <a:buSzPts val="1100"/>
              <a:buFont typeface="Times New Roman"/>
              <a:buAutoNum type="alphaLcParenR"/>
            </a:pPr>
            <a:r>
              <a:rPr b="1" lang="en" sz="1100">
                <a:solidFill>
                  <a:srgbClr val="741B47"/>
                </a:solidFill>
                <a:latin typeface="Times New Roman"/>
                <a:ea typeface="Times New Roman"/>
                <a:cs typeface="Times New Roman"/>
                <a:sym typeface="Times New Roman"/>
              </a:rPr>
              <a:t>Increasing the Parental Notification and Consent Process</a:t>
            </a:r>
            <a:endParaRPr b="1" sz="1100">
              <a:solidFill>
                <a:srgbClr val="741B47"/>
              </a:solidFill>
              <a:latin typeface="Times New Roman"/>
              <a:ea typeface="Times New Roman"/>
              <a:cs typeface="Times New Roman"/>
              <a:sym typeface="Times New Roman"/>
            </a:endParaRPr>
          </a:p>
          <a:p>
            <a:pPr indent="0" lvl="0" marL="457200" rtl="0" algn="l">
              <a:spcBef>
                <a:spcPts val="0"/>
              </a:spcBef>
              <a:spcAft>
                <a:spcPts val="0"/>
              </a:spcAft>
              <a:buNone/>
            </a:pPr>
            <a:r>
              <a:rPr lang="en" sz="1100">
                <a:solidFill>
                  <a:schemeClr val="dk1"/>
                </a:solidFill>
                <a:latin typeface="Times New Roman"/>
                <a:ea typeface="Times New Roman"/>
                <a:cs typeface="Times New Roman"/>
                <a:sym typeface="Times New Roman"/>
              </a:rPr>
              <a:t>Summary: There should be some changes made to the Xbox registration service, especially for children under 13, which involves notifying the parents about the data collection from the children and what kind of information they are asking for. For retaining any information from children, they should have parental consent in the future.</a:t>
            </a:r>
            <a:endParaRPr sz="1100">
              <a:solidFill>
                <a:schemeClr val="dk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741B47"/>
              </a:buClr>
              <a:buSzPts val="1100"/>
              <a:buFont typeface="Times New Roman"/>
              <a:buAutoNum type="alphaLcParenR"/>
            </a:pPr>
            <a:r>
              <a:rPr b="1" lang="en" sz="1100">
                <a:solidFill>
                  <a:srgbClr val="741B47"/>
                </a:solidFill>
                <a:latin typeface="Times New Roman"/>
                <a:ea typeface="Times New Roman"/>
                <a:cs typeface="Times New Roman"/>
                <a:sym typeface="Times New Roman"/>
              </a:rPr>
              <a:t>Requirements for data eradication</a:t>
            </a:r>
            <a:endParaRPr b="1" sz="1100">
              <a:solidFill>
                <a:srgbClr val="741B47"/>
              </a:solidFill>
              <a:latin typeface="Times New Roman"/>
              <a:ea typeface="Times New Roman"/>
              <a:cs typeface="Times New Roman"/>
              <a:sym typeface="Times New Roman"/>
            </a:endParaRPr>
          </a:p>
          <a:p>
            <a:pPr indent="0" lvl="0" marL="457200" rtl="0" algn="l">
              <a:spcBef>
                <a:spcPts val="0"/>
              </a:spcBef>
              <a:spcAft>
                <a:spcPts val="0"/>
              </a:spcAft>
              <a:buNone/>
            </a:pPr>
            <a:r>
              <a:rPr lang="en" sz="1100">
                <a:solidFill>
                  <a:schemeClr val="dk1"/>
                </a:solidFill>
                <a:latin typeface="Times New Roman"/>
                <a:ea typeface="Times New Roman"/>
                <a:cs typeface="Times New Roman"/>
                <a:sym typeface="Times New Roman"/>
              </a:rPr>
              <a:t>Summary: Whatever data is collected from children under 13 without parental consent should be deleted permanently, ensuring the privacy of the children’s moving forward.</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rgbClr val="000000"/>
              </a:solidFill>
              <a:latin typeface="Times New Roman"/>
              <a:ea typeface="Times New Roman"/>
              <a:cs typeface="Times New Roman"/>
              <a:sym typeface="Times New Roman"/>
            </a:endParaRPr>
          </a:p>
          <a:p>
            <a:pPr indent="-298450" lvl="0" marL="457200" rtl="0" algn="l">
              <a:spcBef>
                <a:spcPts val="0"/>
              </a:spcBef>
              <a:spcAft>
                <a:spcPts val="0"/>
              </a:spcAft>
              <a:buClr>
                <a:srgbClr val="741B47"/>
              </a:buClr>
              <a:buSzPts val="1100"/>
              <a:buFont typeface="Times New Roman"/>
              <a:buAutoNum type="alphaLcParenR"/>
            </a:pPr>
            <a:r>
              <a:rPr b="1" lang="en" sz="1100">
                <a:solidFill>
                  <a:srgbClr val="741B47"/>
                </a:solidFill>
                <a:latin typeface="Times New Roman"/>
                <a:ea typeface="Times New Roman"/>
                <a:cs typeface="Times New Roman"/>
                <a:sym typeface="Times New Roman"/>
              </a:rPr>
              <a:t>Strengthening Privacy safeguards</a:t>
            </a:r>
            <a:endParaRPr b="1" sz="1100">
              <a:solidFill>
                <a:srgbClr val="741B47"/>
              </a:solidFill>
              <a:latin typeface="Times New Roman"/>
              <a:ea typeface="Times New Roman"/>
              <a:cs typeface="Times New Roman"/>
              <a:sym typeface="Times New Roman"/>
            </a:endParaRPr>
          </a:p>
          <a:p>
            <a:pPr indent="0" lvl="0" marL="457200" rtl="0" algn="l">
              <a:spcBef>
                <a:spcPts val="0"/>
              </a:spcBef>
              <a:spcAft>
                <a:spcPts val="0"/>
              </a:spcAft>
              <a:buNone/>
            </a:pPr>
            <a:r>
              <a:rPr lang="en" sz="1100">
                <a:solidFill>
                  <a:schemeClr val="dk1"/>
                </a:solidFill>
                <a:latin typeface="Times New Roman"/>
                <a:ea typeface="Times New Roman"/>
                <a:cs typeface="Times New Roman"/>
                <a:sym typeface="Times New Roman"/>
              </a:rPr>
              <a:t>Summary: FTC enforced to add additional privacy protections into the Xbox system for preventing future illegal data collection and retention, especially the elevated safeguards ensuring compliance with COPPA.</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5650" y="227975"/>
            <a:ext cx="8972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3. Do you believe that the actions the FTC asked to be completed (the orders)</a:t>
            </a:r>
            <a:endParaRPr b="1"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will address the issue – are they appropriate, is anything missing, or is the</a:t>
            </a:r>
            <a:endParaRPr b="1" sz="1700">
              <a:latin typeface="Times New Roman"/>
              <a:ea typeface="Times New Roman"/>
              <a:cs typeface="Times New Roman"/>
              <a:sym typeface="Times New Roman"/>
            </a:endParaRPr>
          </a:p>
          <a:p>
            <a:pPr indent="0" lvl="0" marL="0" rtl="0" algn="l">
              <a:spcBef>
                <a:spcPts val="0"/>
              </a:spcBef>
              <a:spcAft>
                <a:spcPts val="0"/>
              </a:spcAft>
              <a:buNone/>
            </a:pPr>
            <a:r>
              <a:rPr b="1" lang="en" sz="1700">
                <a:latin typeface="Times New Roman"/>
                <a:ea typeface="Times New Roman"/>
                <a:cs typeface="Times New Roman"/>
                <a:sym typeface="Times New Roman"/>
              </a:rPr>
              <a:t>order to strict?</a:t>
            </a:r>
            <a:endParaRPr b="1" sz="1700">
              <a:latin typeface="Times New Roman"/>
              <a:ea typeface="Times New Roman"/>
              <a:cs typeface="Times New Roman"/>
              <a:sym typeface="Times New Roman"/>
            </a:endParaRPr>
          </a:p>
        </p:txBody>
      </p:sp>
      <p:sp>
        <p:nvSpPr>
          <p:cNvPr id="104" name="Google Shape;104;p16"/>
          <p:cNvSpPr txBox="1"/>
          <p:nvPr>
            <p:ph idx="1" type="body"/>
          </p:nvPr>
        </p:nvSpPr>
        <p:spPr>
          <a:xfrm>
            <a:off x="311700" y="1154925"/>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Yes, we believe that FTC took appropriate action and measures against Microsoft because handling the children’s data under 13 is crucial and FTC gave Microsoft a chance to both rectify the existing mistake through data deletion and penalty and enforcing the additional safeguards for preventing the future breach and misuse of data. We have a few considerations in mind, including:</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b="1" lang="en" sz="1100">
                <a:solidFill>
                  <a:srgbClr val="741B47"/>
                </a:solidFill>
                <a:latin typeface="Times New Roman"/>
                <a:ea typeface="Times New Roman"/>
                <a:cs typeface="Times New Roman"/>
                <a:sym typeface="Times New Roman"/>
              </a:rPr>
              <a:t>Increasing the Penalty:</a:t>
            </a:r>
            <a:r>
              <a:rPr b="1" lang="en" sz="1100">
                <a:solidFill>
                  <a:schemeClr val="dk1"/>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The $20 million dollar fine seems like a huge amount but according to Microsoft’s profit margin and scaling, it doesn't provide a serious alert to Microsoft, especially to make changes in their business model. Enforcing higher fees will have a big impact on their profit to reduce the likelihood of repeating this mistake, especially when all they had to do is simply pay $20 million when they make more than $500 million through the Xbox service.</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b="1" lang="en" sz="1100">
                <a:solidFill>
                  <a:srgbClr val="741B47"/>
                </a:solidFill>
                <a:latin typeface="Times New Roman"/>
                <a:ea typeface="Times New Roman"/>
                <a:cs typeface="Times New Roman"/>
                <a:sym typeface="Times New Roman"/>
              </a:rPr>
              <a:t>Providing Proper User Education:</a:t>
            </a:r>
            <a:r>
              <a:rPr lang="en" sz="1100">
                <a:solidFill>
                  <a:schemeClr val="dk1"/>
                </a:solidFill>
                <a:latin typeface="Times New Roman"/>
                <a:ea typeface="Times New Roman"/>
                <a:cs typeface="Times New Roman"/>
                <a:sym typeface="Times New Roman"/>
              </a:rPr>
              <a:t> While collecting data, it would be great if Microsoft had a documented and prepared statement and video to showcase the sensitivity of the information they are collecting from children and spread awareness to the parents about the data they are going to retain or store.</a:t>
            </a:r>
            <a:endParaRPr sz="11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Clr>
                <a:schemeClr val="dk1"/>
              </a:buClr>
              <a:buSzPts val="1100"/>
              <a:buFont typeface="Times New Roman"/>
              <a:buChar char="●"/>
            </a:pPr>
            <a:r>
              <a:rPr b="1" lang="en" sz="1100">
                <a:solidFill>
                  <a:srgbClr val="741B47"/>
                </a:solidFill>
                <a:latin typeface="Times New Roman"/>
                <a:ea typeface="Times New Roman"/>
                <a:cs typeface="Times New Roman"/>
                <a:sym typeface="Times New Roman"/>
              </a:rPr>
              <a:t>Ensuring timely Audit and Reporting:</a:t>
            </a:r>
            <a:r>
              <a:rPr lang="en" sz="1100">
                <a:solidFill>
                  <a:srgbClr val="741B47"/>
                </a:solidFill>
                <a:latin typeface="Times New Roman"/>
                <a:ea typeface="Times New Roman"/>
                <a:cs typeface="Times New Roman"/>
                <a:sym typeface="Times New Roman"/>
              </a:rPr>
              <a:t> </a:t>
            </a:r>
            <a:r>
              <a:rPr lang="en" sz="1100">
                <a:solidFill>
                  <a:schemeClr val="dk1"/>
                </a:solidFill>
                <a:latin typeface="Times New Roman"/>
                <a:ea typeface="Times New Roman"/>
                <a:cs typeface="Times New Roman"/>
                <a:sym typeface="Times New Roman"/>
              </a:rPr>
              <a:t>Auditing and organizing the mandatory reports for a particular time period will ensure and verify the process whether it is complying with COPPA without backsliding after the settlement.</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1100">
                <a:solidFill>
                  <a:schemeClr val="dk1"/>
                </a:solidFill>
                <a:latin typeface="Times New Roman"/>
                <a:ea typeface="Times New Roman"/>
                <a:cs typeface="Times New Roman"/>
                <a:sym typeface="Times New Roman"/>
              </a:rPr>
              <a:t>As FTC order and enforcement is already a good step because it covers all aspects of COPPA but adding some additional follow-up checks doesn’t hurt and ensures future reinforcement.</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85650" y="345750"/>
            <a:ext cx="8972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4</a:t>
            </a:r>
            <a:r>
              <a:rPr b="1" lang="en" sz="1700">
                <a:latin typeface="Times New Roman"/>
                <a:ea typeface="Times New Roman"/>
                <a:cs typeface="Times New Roman"/>
                <a:sym typeface="Times New Roman"/>
              </a:rPr>
              <a:t>. </a:t>
            </a:r>
            <a:r>
              <a:rPr b="1" lang="en" sz="1700">
                <a:latin typeface="Times New Roman"/>
                <a:ea typeface="Times New Roman"/>
                <a:cs typeface="Times New Roman"/>
                <a:sym typeface="Times New Roman"/>
              </a:rPr>
              <a:t>How much money was the company ordered to pay?</a:t>
            </a:r>
            <a:endParaRPr b="1" sz="1700">
              <a:latin typeface="Times New Roman"/>
              <a:ea typeface="Times New Roman"/>
              <a:cs typeface="Times New Roman"/>
              <a:sym typeface="Times New Roman"/>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FF"/>
              </a:buClr>
              <a:buSzPts val="1800"/>
              <a:buFont typeface="Times New Roman"/>
              <a:buChar char="●"/>
            </a:pPr>
            <a:r>
              <a:rPr lang="en">
                <a:solidFill>
                  <a:schemeClr val="dk1"/>
                </a:solidFill>
                <a:latin typeface="Times New Roman"/>
                <a:ea typeface="Times New Roman"/>
                <a:cs typeface="Times New Roman"/>
                <a:sym typeface="Times New Roman"/>
              </a:rPr>
              <a:t>In 2023, Microsoft paid a </a:t>
            </a:r>
            <a:r>
              <a:rPr b="1" lang="en">
                <a:solidFill>
                  <a:srgbClr val="741B47"/>
                </a:solidFill>
                <a:latin typeface="Times New Roman"/>
                <a:ea typeface="Times New Roman"/>
                <a:cs typeface="Times New Roman"/>
                <a:sym typeface="Times New Roman"/>
              </a:rPr>
              <a:t>$20 million fine</a:t>
            </a:r>
            <a:r>
              <a:rPr lang="en">
                <a:solidFill>
                  <a:srgbClr val="741B47"/>
                </a:solidFill>
                <a:latin typeface="Times New Roman"/>
                <a:ea typeface="Times New Roman"/>
                <a:cs typeface="Times New Roman"/>
                <a:sym typeface="Times New Roman"/>
              </a:rPr>
              <a:t> </a:t>
            </a:r>
            <a:r>
              <a:rPr lang="en">
                <a:solidFill>
                  <a:schemeClr val="dk1"/>
                </a:solidFill>
                <a:latin typeface="Times New Roman"/>
                <a:ea typeface="Times New Roman"/>
                <a:cs typeface="Times New Roman"/>
                <a:sym typeface="Times New Roman"/>
              </a:rPr>
              <a:t>to the FTC for its violation of COPPA.</a:t>
            </a:r>
            <a:r>
              <a:rPr lang="en">
                <a:solidFill>
                  <a:srgbClr val="0000FF"/>
                </a:solidFill>
                <a:latin typeface="Times New Roman"/>
                <a:ea typeface="Times New Roman"/>
                <a:cs typeface="Times New Roman"/>
                <a:sym typeface="Times New Roman"/>
              </a:rPr>
              <a:t> </a:t>
            </a:r>
            <a:endParaRPr>
              <a:solidFill>
                <a:srgbClr val="0000FF"/>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85650" y="345750"/>
            <a:ext cx="8972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5</a:t>
            </a:r>
            <a:r>
              <a:rPr b="1" lang="en" sz="1700">
                <a:latin typeface="Times New Roman"/>
                <a:ea typeface="Times New Roman"/>
                <a:cs typeface="Times New Roman"/>
                <a:sym typeface="Times New Roman"/>
              </a:rPr>
              <a:t>. </a:t>
            </a:r>
            <a:r>
              <a:rPr b="1" lang="en" sz="1700">
                <a:latin typeface="Times New Roman"/>
                <a:ea typeface="Times New Roman"/>
                <a:cs typeface="Times New Roman"/>
                <a:sym typeface="Times New Roman"/>
              </a:rPr>
              <a:t>Is the case closed?</a:t>
            </a:r>
            <a:endParaRPr b="1" sz="1700">
              <a:latin typeface="Times New Roman"/>
              <a:ea typeface="Times New Roman"/>
              <a:cs typeface="Times New Roman"/>
              <a:sym typeface="Times New Roman"/>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case is </a:t>
            </a:r>
            <a:r>
              <a:rPr b="1" lang="en">
                <a:solidFill>
                  <a:srgbClr val="741B47"/>
                </a:solidFill>
                <a:latin typeface="Times New Roman"/>
                <a:ea typeface="Times New Roman"/>
                <a:cs typeface="Times New Roman"/>
                <a:sym typeface="Times New Roman"/>
              </a:rPr>
              <a:t>now closed</a:t>
            </a:r>
            <a:r>
              <a:rPr lang="en">
                <a:solidFill>
                  <a:schemeClr val="dk1"/>
                </a:solidFill>
                <a:latin typeface="Times New Roman"/>
                <a:ea typeface="Times New Roman"/>
                <a:cs typeface="Times New Roman"/>
                <a:sym typeface="Times New Roman"/>
              </a:rPr>
              <a:t>, but the settlement and order must be fully implemented under the FTC's supervision​.</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85650" y="345750"/>
            <a:ext cx="89727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latin typeface="Times New Roman"/>
                <a:ea typeface="Times New Roman"/>
                <a:cs typeface="Times New Roman"/>
                <a:sym typeface="Times New Roman"/>
              </a:rPr>
              <a:t>6</a:t>
            </a:r>
            <a:r>
              <a:rPr b="1" lang="en" sz="1700">
                <a:latin typeface="Times New Roman"/>
                <a:ea typeface="Times New Roman"/>
                <a:cs typeface="Times New Roman"/>
                <a:sym typeface="Times New Roman"/>
              </a:rPr>
              <a:t>. </a:t>
            </a:r>
            <a:r>
              <a:rPr b="1" lang="en" sz="1700">
                <a:latin typeface="Times New Roman"/>
                <a:ea typeface="Times New Roman"/>
                <a:cs typeface="Times New Roman"/>
                <a:sym typeface="Times New Roman"/>
              </a:rPr>
              <a:t>Did you read anything interesting worth mentioning?</a:t>
            </a:r>
            <a:endParaRPr b="1" sz="1700">
              <a:latin typeface="Times New Roman"/>
              <a:ea typeface="Times New Roman"/>
              <a:cs typeface="Times New Roman"/>
              <a:sym typeface="Times New Roman"/>
            </a:endParaRPr>
          </a:p>
        </p:txBody>
      </p:sp>
      <p:sp>
        <p:nvSpPr>
          <p:cNvPr id="122" name="Google Shape;122;p19"/>
          <p:cNvSpPr txBox="1"/>
          <p:nvPr>
            <p:ph idx="1" type="body"/>
          </p:nvPr>
        </p:nvSpPr>
        <p:spPr>
          <a:xfrm>
            <a:off x="311700" y="1154925"/>
            <a:ext cx="8520600" cy="3339000"/>
          </a:xfrm>
          <a:prstGeom prst="rect">
            <a:avLst/>
          </a:prstGeom>
        </p:spPr>
        <p:txBody>
          <a:bodyPr anchorCtr="0" anchor="t" bIns="91425" lIns="91425" spcFirstLastPara="1" rIns="91425" wrap="square" tIns="91425">
            <a:normAutofit fontScale="92500"/>
          </a:bodyPr>
          <a:lstStyle/>
          <a:p>
            <a:pPr indent="-322580" lvl="0" marL="457200" rtl="0" algn="l">
              <a:spcBef>
                <a:spcPts val="0"/>
              </a:spcBef>
              <a:spcAft>
                <a:spcPts val="0"/>
              </a:spcAft>
              <a:buSzPct val="100000"/>
              <a:buFont typeface="Times New Roman"/>
              <a:buChar char="●"/>
            </a:pPr>
            <a:r>
              <a:rPr lang="en" sz="1600">
                <a:latin typeface="Times New Roman"/>
                <a:ea typeface="Times New Roman"/>
                <a:cs typeface="Times New Roman"/>
                <a:sym typeface="Times New Roman"/>
              </a:rPr>
              <a:t>This case is a reminder of the risks of managing personal information on platforms that cater to users of all ages, especially children, and the heavy penalties that can result from failing to comply with regulations like COPPA</a:t>
            </a:r>
            <a:endParaRPr sz="1600">
              <a:latin typeface="Times New Roman"/>
              <a:ea typeface="Times New Roman"/>
              <a:cs typeface="Times New Roman"/>
              <a:sym typeface="Times New Roman"/>
            </a:endParaRPr>
          </a:p>
          <a:p>
            <a:pPr indent="-322580" lvl="1" marL="914400" rtl="0" algn="l">
              <a:spcBef>
                <a:spcPts val="0"/>
              </a:spcBef>
              <a:spcAft>
                <a:spcPts val="0"/>
              </a:spcAft>
              <a:buSzPct val="100000"/>
              <a:buFont typeface="Times New Roman"/>
              <a:buChar char="○"/>
            </a:pPr>
            <a:r>
              <a:rPr lang="en" sz="1600">
                <a:latin typeface="Times New Roman"/>
                <a:ea typeface="Times New Roman"/>
                <a:cs typeface="Times New Roman"/>
                <a:sym typeface="Times New Roman"/>
              </a:rPr>
              <a:t>Question: Was Microsoft aware of its COPPA violation prior to being </a:t>
            </a:r>
            <a:r>
              <a:rPr lang="en" sz="1600">
                <a:latin typeface="Times New Roman"/>
                <a:ea typeface="Times New Roman"/>
                <a:cs typeface="Times New Roman"/>
                <a:sym typeface="Times New Roman"/>
              </a:rPr>
              <a:t>investigated</a:t>
            </a:r>
            <a:r>
              <a:rPr lang="en" sz="1600">
                <a:latin typeface="Times New Roman"/>
                <a:ea typeface="Times New Roman"/>
                <a:cs typeface="Times New Roman"/>
                <a:sym typeface="Times New Roman"/>
              </a:rPr>
              <a:t> by the FTC?</a:t>
            </a:r>
            <a:endParaRPr sz="1600">
              <a:latin typeface="Times New Roman"/>
              <a:ea typeface="Times New Roman"/>
              <a:cs typeface="Times New Roman"/>
              <a:sym typeface="Times New Roman"/>
            </a:endParaRPr>
          </a:p>
          <a:p>
            <a:pPr indent="-322580" lvl="0" marL="457200" rtl="0" algn="l">
              <a:spcBef>
                <a:spcPts val="0"/>
              </a:spcBef>
              <a:spcAft>
                <a:spcPts val="0"/>
              </a:spcAft>
              <a:buSzPct val="100000"/>
              <a:buFont typeface="Times New Roman"/>
              <a:buChar char="●"/>
            </a:pPr>
            <a:r>
              <a:rPr b="1" lang="en" sz="1600">
                <a:solidFill>
                  <a:srgbClr val="741B47"/>
                </a:solidFill>
                <a:latin typeface="Times New Roman"/>
                <a:ea typeface="Times New Roman"/>
                <a:cs typeface="Times New Roman"/>
                <a:sym typeface="Times New Roman"/>
              </a:rPr>
              <a:t>Enhanced Age Verification System:</a:t>
            </a:r>
            <a:r>
              <a:rPr lang="en" sz="1600">
                <a:latin typeface="Times New Roman"/>
                <a:ea typeface="Times New Roman"/>
                <a:cs typeface="Times New Roman"/>
                <a:sym typeface="Times New Roman"/>
              </a:rPr>
              <a:t> Microsoft is working on a new, one-time age verification process that ensures better protection of children’s privacy while reducing the need for repeated data collection​.</a:t>
            </a:r>
            <a:endParaRPr sz="1600">
              <a:latin typeface="Times New Roman"/>
              <a:ea typeface="Times New Roman"/>
              <a:cs typeface="Times New Roman"/>
              <a:sym typeface="Times New Roman"/>
            </a:endParaRPr>
          </a:p>
          <a:p>
            <a:pPr indent="-322580" lvl="0" marL="457200" rtl="0" algn="l">
              <a:spcBef>
                <a:spcPts val="0"/>
              </a:spcBef>
              <a:spcAft>
                <a:spcPts val="0"/>
              </a:spcAft>
              <a:buSzPct val="100000"/>
              <a:buFont typeface="Times New Roman"/>
              <a:buChar char="●"/>
            </a:pPr>
            <a:r>
              <a:rPr b="1" lang="en" sz="1600">
                <a:solidFill>
                  <a:srgbClr val="741B47"/>
                </a:solidFill>
                <a:latin typeface="Times New Roman"/>
                <a:ea typeface="Times New Roman"/>
                <a:cs typeface="Times New Roman"/>
                <a:sym typeface="Times New Roman"/>
              </a:rPr>
              <a:t>Commitment to Industry-Wide Standards:</a:t>
            </a:r>
            <a:r>
              <a:rPr lang="en" sz="1600">
                <a:latin typeface="Times New Roman"/>
                <a:ea typeface="Times New Roman"/>
                <a:cs typeface="Times New Roman"/>
                <a:sym typeface="Times New Roman"/>
              </a:rPr>
              <a:t> Microsoft aims to influence the broader gaming industry by setting new standards for secure digital identities, prioritizing safety and minimal data collection​.</a:t>
            </a:r>
            <a:endParaRPr sz="1600">
              <a:latin typeface="Times New Roman"/>
              <a:ea typeface="Times New Roman"/>
              <a:cs typeface="Times New Roman"/>
              <a:sym typeface="Times New Roman"/>
            </a:endParaRPr>
          </a:p>
          <a:p>
            <a:pPr indent="-322580" lvl="0" marL="457200" rtl="0" algn="l">
              <a:spcBef>
                <a:spcPts val="0"/>
              </a:spcBef>
              <a:spcAft>
                <a:spcPts val="0"/>
              </a:spcAft>
              <a:buSzPct val="100000"/>
              <a:buFont typeface="Times New Roman"/>
              <a:buChar char="●"/>
            </a:pPr>
            <a:r>
              <a:rPr b="1" lang="en" sz="1600">
                <a:solidFill>
                  <a:srgbClr val="741B47"/>
                </a:solidFill>
                <a:latin typeface="Times New Roman"/>
                <a:ea typeface="Times New Roman"/>
                <a:cs typeface="Times New Roman"/>
                <a:sym typeface="Times New Roman"/>
              </a:rPr>
              <a:t>Focus on Family Controls:</a:t>
            </a:r>
            <a:r>
              <a:rPr lang="en" sz="1600">
                <a:latin typeface="Times New Roman"/>
                <a:ea typeface="Times New Roman"/>
                <a:cs typeface="Times New Roman"/>
                <a:sym typeface="Times New Roman"/>
              </a:rPr>
              <a:t> Microsoft is expanding its family safety tools, such as the </a:t>
            </a:r>
            <a:r>
              <a:rPr b="1" lang="en" sz="1600">
                <a:solidFill>
                  <a:srgbClr val="741B47"/>
                </a:solidFill>
                <a:latin typeface="Times New Roman"/>
                <a:ea typeface="Times New Roman"/>
                <a:cs typeface="Times New Roman"/>
                <a:sym typeface="Times New Roman"/>
              </a:rPr>
              <a:t>Xbox Family Settings App</a:t>
            </a:r>
            <a:r>
              <a:rPr lang="en" sz="1600">
                <a:latin typeface="Times New Roman"/>
                <a:ea typeface="Times New Roman"/>
                <a:cs typeface="Times New Roman"/>
                <a:sym typeface="Times New Roman"/>
              </a:rPr>
              <a:t>, which empowers parents to manage their children's gaming experience, privacy settings, and spending​.</a:t>
            </a:r>
            <a:endParaRPr sz="16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