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4"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25" d="100"/>
          <a:sy n="25" d="100"/>
        </p:scale>
        <p:origin x="1445" y="-29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49448" y="14896708"/>
            <a:ext cx="22976317" cy="10272903"/>
          </a:xfrm>
          <a:solidFill>
            <a:srgbClr val="FFFFFF"/>
          </a:solidFill>
          <a:ln w="38100">
            <a:solidFill>
              <a:srgbClr val="404040"/>
            </a:solidFill>
          </a:ln>
        </p:spPr>
        <p:txBody>
          <a:bodyPr lIns="274320" rIns="274320" anchor="ctr" anchorCtr="1">
            <a:normAutofit/>
          </a:bodyPr>
          <a:lstStyle>
            <a:lvl1pPr algn="ctr">
              <a:defRPr sz="11588">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6692718" y="27166122"/>
            <a:ext cx="16889784" cy="7738718"/>
          </a:xfrm>
          <a:noFill/>
        </p:spPr>
        <p:txBody>
          <a:bodyPr>
            <a:normAutofit/>
          </a:bodyPr>
          <a:lstStyle>
            <a:lvl1pPr marL="0" indent="0" algn="ctr">
              <a:buNone/>
              <a:defRPr sz="6291">
                <a:solidFill>
                  <a:schemeClr val="tx1">
                    <a:lumMod val="75000"/>
                    <a:lumOff val="25000"/>
                  </a:schemeClr>
                </a:solidFill>
              </a:defRPr>
            </a:lvl1pPr>
            <a:lvl2pPr marL="1513743" indent="0" algn="ctr">
              <a:buNone/>
              <a:defRPr sz="6291"/>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959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12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487435" y="5849848"/>
            <a:ext cx="3489616" cy="3110406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317518" y="5849848"/>
            <a:ext cx="15614958" cy="3110406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29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94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3301" y="14896708"/>
            <a:ext cx="22978887" cy="10272903"/>
          </a:xfrm>
          <a:solidFill>
            <a:srgbClr val="FFFFFF"/>
          </a:solidFill>
          <a:ln w="38100">
            <a:solidFill>
              <a:srgbClr val="404040"/>
            </a:solidFill>
          </a:ln>
        </p:spPr>
        <p:txBody>
          <a:bodyPr lIns="274320" rIns="274320" anchor="ctr" anchorCtr="1">
            <a:normAutofit/>
          </a:bodyPr>
          <a:lstStyle>
            <a:lvl1pPr>
              <a:defRPr sz="11588">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6692718" y="27165629"/>
            <a:ext cx="16889784" cy="7895927"/>
          </a:xfrm>
        </p:spPr>
        <p:txBody>
          <a:bodyPr anchor="t" anchorCtr="1">
            <a:normAutofit/>
          </a:bodyPr>
          <a:lstStyle>
            <a:lvl1pPr marL="0" indent="0">
              <a:buNone/>
              <a:defRPr sz="6291">
                <a:solidFill>
                  <a:schemeClr val="tx1"/>
                </a:solidFill>
              </a:defRPr>
            </a:lvl1pPr>
            <a:lvl2pPr marL="1513743" indent="0">
              <a:buNone/>
              <a:defRPr sz="6291">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3310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649446" y="16465181"/>
            <a:ext cx="10886439" cy="193608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739326" y="16465181"/>
            <a:ext cx="10894693" cy="193608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000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49445" y="14439152"/>
            <a:ext cx="10886442" cy="4394513"/>
          </a:xfrm>
        </p:spPr>
        <p:txBody>
          <a:bodyPr anchor="b" anchorCtr="1">
            <a:normAutofit/>
          </a:bodyPr>
          <a:lstStyle>
            <a:lvl1pPr marL="0" indent="0" algn="ctr">
              <a:buNone/>
              <a:defRPr sz="6291" b="0" cap="all" spc="331" baseline="0">
                <a:solidFill>
                  <a:schemeClr val="tx2"/>
                </a:solidFill>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3649445" y="19618392"/>
            <a:ext cx="10886442" cy="1620760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15739326" y="19618392"/>
            <a:ext cx="10894693" cy="16207609"/>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15739326" y="14439152"/>
            <a:ext cx="10894693" cy="4394513"/>
          </a:xfrm>
        </p:spPr>
        <p:txBody>
          <a:bodyPr anchor="b" anchorCtr="1">
            <a:normAutofit/>
          </a:bodyPr>
          <a:lstStyle>
            <a:lvl1pPr marL="0" indent="0" algn="ctr">
              <a:buNone/>
              <a:defRPr sz="6291" b="0" cap="all" spc="331" baseline="0">
                <a:solidFill>
                  <a:schemeClr val="tx2"/>
                </a:solidFill>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74257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38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471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15137607" cy="42803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21328" y="14004716"/>
            <a:ext cx="10894951" cy="7124580"/>
          </a:xfrm>
          <a:solidFill>
            <a:srgbClr val="FFFFFF"/>
          </a:solidFill>
          <a:ln>
            <a:solidFill>
              <a:srgbClr val="404040"/>
            </a:solidFill>
          </a:ln>
        </p:spPr>
        <p:txBody>
          <a:bodyPr anchor="ctr" anchorCtr="1">
            <a:normAutofit/>
          </a:bodyPr>
          <a:lstStyle>
            <a:lvl1pPr>
              <a:defRPr sz="6953">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16727055" y="5022308"/>
            <a:ext cx="11958709" cy="32759147"/>
          </a:xfrm>
        </p:spPr>
        <p:txBody>
          <a:bodyPr>
            <a:normAutofit/>
          </a:bodyPr>
          <a:lstStyle>
            <a:lvl1pPr>
              <a:defRPr sz="6291">
                <a:solidFill>
                  <a:schemeClr val="tx1"/>
                </a:solidFill>
              </a:defRPr>
            </a:lvl1pPr>
            <a:lvl2pPr>
              <a:defRPr sz="5297">
                <a:solidFill>
                  <a:schemeClr val="tx1"/>
                </a:solidFill>
              </a:defRPr>
            </a:lvl2pPr>
            <a:lvl3pPr>
              <a:defRPr sz="5297">
                <a:solidFill>
                  <a:schemeClr val="tx1"/>
                </a:solidFill>
              </a:defRPr>
            </a:lvl3pPr>
            <a:lvl4pPr>
              <a:defRPr sz="5297">
                <a:solidFill>
                  <a:schemeClr val="tx1"/>
                </a:solidFill>
              </a:defRPr>
            </a:lvl4pPr>
            <a:lvl5pPr>
              <a:defRPr sz="5297">
                <a:solidFill>
                  <a:schemeClr val="tx1"/>
                </a:solidFill>
              </a:defRPr>
            </a:lvl5pPr>
            <a:lvl6pPr>
              <a:defRPr sz="5297"/>
            </a:lvl6pPr>
            <a:lvl7pPr>
              <a:defRPr sz="5297"/>
            </a:lvl7pPr>
            <a:lvl8pPr>
              <a:defRPr sz="5297"/>
            </a:lvl8pPr>
            <a:lvl9pPr>
              <a:defRPr sz="529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857223" y="22156583"/>
            <a:ext cx="9423160" cy="13693934"/>
          </a:xfrm>
        </p:spPr>
        <p:txBody>
          <a:bodyPr anchor="t" anchorCtr="1">
            <a:normAutofit/>
          </a:bodyPr>
          <a:lstStyle>
            <a:lvl1pPr marL="0" indent="0" algn="ctr">
              <a:buNone/>
              <a:defRPr sz="4966">
                <a:solidFill>
                  <a:srgbClr val="FFFFFF"/>
                </a:solidFill>
              </a:defRPr>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10" name="Footer Placeholder 9"/>
          <p:cNvSpPr>
            <a:spLocks noGrp="1"/>
          </p:cNvSpPr>
          <p:nvPr>
            <p:ph type="ftr" sz="quarter" idx="11"/>
          </p:nvPr>
        </p:nvSpPr>
        <p:spPr>
          <a:xfrm>
            <a:off x="2121328" y="38922888"/>
            <a:ext cx="12602746" cy="1997509"/>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723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15137607" cy="42803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19265" y="14004707"/>
            <a:ext cx="10899077" cy="7133961"/>
          </a:xfrm>
          <a:solidFill>
            <a:srgbClr val="FFFFFF"/>
          </a:solidFill>
          <a:ln>
            <a:solidFill>
              <a:srgbClr val="262626"/>
            </a:solidFill>
          </a:ln>
        </p:spPr>
        <p:txBody>
          <a:bodyPr anchor="ctr" anchorCtr="1">
            <a:noAutofit/>
          </a:bodyPr>
          <a:lstStyle>
            <a:lvl1pPr>
              <a:defRPr sz="6953">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137608" y="0"/>
            <a:ext cx="15152747" cy="42803763"/>
          </a:xfrm>
          <a:solidFill>
            <a:schemeClr val="bg1"/>
          </a:solidFill>
        </p:spPr>
        <p:txBody>
          <a:bodyPr anchor="t"/>
          <a:lstStyle>
            <a:lvl1pPr marL="0" indent="0">
              <a:buNone/>
              <a:defRPr sz="10595">
                <a:solidFill>
                  <a:schemeClr val="tx1"/>
                </a:solidFill>
              </a:defRPr>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857223" y="22156593"/>
            <a:ext cx="9423160" cy="13693940"/>
          </a:xfrm>
        </p:spPr>
        <p:txBody>
          <a:bodyPr anchor="t" anchorCtr="1">
            <a:normAutofit/>
          </a:bodyPr>
          <a:lstStyle>
            <a:lvl1pPr marL="0" indent="0" algn="ctr">
              <a:buNone/>
              <a:defRPr sz="4966">
                <a:solidFill>
                  <a:srgbClr val="FFFFFF"/>
                </a:solidFill>
              </a:defRPr>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1/13/2024</a:t>
            </a:fld>
            <a:endParaRPr lang="en-US" dirty="0"/>
          </a:p>
        </p:txBody>
      </p:sp>
      <p:sp>
        <p:nvSpPr>
          <p:cNvPr id="9" name="Footer Placeholder 8"/>
          <p:cNvSpPr>
            <a:spLocks noGrp="1"/>
          </p:cNvSpPr>
          <p:nvPr>
            <p:ph type="ftr" sz="quarter" idx="11"/>
          </p:nvPr>
        </p:nvSpPr>
        <p:spPr>
          <a:xfrm>
            <a:off x="2119265" y="38922888"/>
            <a:ext cx="12594489" cy="1997509"/>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039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7516" y="6021063"/>
            <a:ext cx="19659536" cy="7419319"/>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17516" y="16465190"/>
            <a:ext cx="19659536" cy="1936082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9795907" y="38939166"/>
            <a:ext cx="6838112" cy="2022025"/>
          </a:xfrm>
          <a:prstGeom prst="rect">
            <a:avLst/>
          </a:prstGeom>
        </p:spPr>
        <p:txBody>
          <a:bodyPr vert="horz" lIns="91440" tIns="45720" rIns="91440" bIns="45720" rtlCol="0" anchor="ctr"/>
          <a:lstStyle>
            <a:lvl1pPr algn="r">
              <a:defRPr sz="3311">
                <a:solidFill>
                  <a:schemeClr val="tx1">
                    <a:alpha val="70000"/>
                  </a:schemeClr>
                </a:solidFill>
              </a:defRPr>
            </a:lvl1pPr>
          </a:lstStyle>
          <a:p>
            <a:fld id="{48A87A34-81AB-432B-8DAE-1953F412C126}" type="datetimeFigureOut">
              <a:rPr lang="en-US" smtClean="0"/>
              <a:pPr/>
              <a:t>1/13/2024</a:t>
            </a:fld>
            <a:endParaRPr lang="en-US" dirty="0"/>
          </a:p>
        </p:txBody>
      </p:sp>
      <p:sp>
        <p:nvSpPr>
          <p:cNvPr id="5" name="Footer Placeholder 4"/>
          <p:cNvSpPr>
            <a:spLocks noGrp="1"/>
          </p:cNvSpPr>
          <p:nvPr>
            <p:ph type="ftr" sz="quarter" idx="3"/>
          </p:nvPr>
        </p:nvSpPr>
        <p:spPr>
          <a:xfrm>
            <a:off x="3649444" y="38922888"/>
            <a:ext cx="15086830" cy="1997509"/>
          </a:xfrm>
          <a:prstGeom prst="rect">
            <a:avLst/>
          </a:prstGeom>
        </p:spPr>
        <p:txBody>
          <a:bodyPr vert="horz" lIns="91440" tIns="45720" rIns="91440" bIns="45720" rtlCol="0" anchor="ctr"/>
          <a:lstStyle>
            <a:lvl1pPr algn="l">
              <a:defRPr sz="3311">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27282496" y="38808745"/>
            <a:ext cx="1211009" cy="2282867"/>
          </a:xfrm>
          <a:prstGeom prst="ellipse">
            <a:avLst/>
          </a:prstGeom>
          <a:solidFill>
            <a:srgbClr val="1D1D1D">
              <a:alpha val="69804"/>
            </a:srgbClr>
          </a:solidFill>
        </p:spPr>
        <p:txBody>
          <a:bodyPr vert="horz" lIns="18288" tIns="45720" rIns="18288" bIns="45720" rtlCol="0" anchor="ctr">
            <a:noAutofit/>
          </a:bodyPr>
          <a:lstStyle>
            <a:lvl1pPr algn="ctr">
              <a:defRPr sz="3642"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4451304"/>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txStyles>
    <p:titleStyle>
      <a:lvl1pPr algn="ctr" defTabSz="3027487" rtl="0" eaLnBrk="1" latinLnBrk="0" hangingPunct="1">
        <a:lnSpc>
          <a:spcPct val="90000"/>
        </a:lnSpc>
        <a:spcBef>
          <a:spcPct val="0"/>
        </a:spcBef>
        <a:buNone/>
        <a:defRPr sz="8608" kern="1200" cap="all" spc="662" baseline="0">
          <a:solidFill>
            <a:schemeClr val="tx1">
              <a:lumMod val="85000"/>
              <a:lumOff val="15000"/>
            </a:schemeClr>
          </a:solidFill>
          <a:latin typeface="+mj-lt"/>
          <a:ea typeface="+mj-ea"/>
          <a:cs typeface="+mj-cs"/>
        </a:defRPr>
      </a:lvl1pPr>
    </p:titleStyle>
    <p:bodyStyle>
      <a:lvl1pPr marL="756872" indent="-756872" algn="l" defTabSz="3027487" rtl="0" eaLnBrk="1" latinLnBrk="0" hangingPunct="1">
        <a:lnSpc>
          <a:spcPct val="100000"/>
        </a:lnSpc>
        <a:spcBef>
          <a:spcPts val="3311"/>
        </a:spcBef>
        <a:buClr>
          <a:schemeClr val="accent2"/>
        </a:buClr>
        <a:buFont typeface="Arial" panose="020B0604020202020204" pitchFamily="34" charset="0"/>
        <a:buChar char="•"/>
        <a:defRPr sz="5960" kern="1200">
          <a:solidFill>
            <a:schemeClr val="tx1">
              <a:lumMod val="85000"/>
              <a:lumOff val="15000"/>
            </a:schemeClr>
          </a:solidFill>
          <a:latin typeface="+mn-lt"/>
          <a:ea typeface="+mn-ea"/>
          <a:cs typeface="+mn-cs"/>
        </a:defRPr>
      </a:lvl1pPr>
      <a:lvl2pPr marL="1513743"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2pPr>
      <a:lvl3pPr marL="2270615"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3pPr>
      <a:lvl4pPr marL="3027487"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4pPr>
      <a:lvl5pPr marL="3784359"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lumMod val="85000"/>
              <a:lumOff val="15000"/>
            </a:schemeClr>
          </a:solidFill>
          <a:latin typeface="+mn-lt"/>
          <a:ea typeface="+mn-ea"/>
          <a:cs typeface="+mn-cs"/>
        </a:defRPr>
      </a:lvl5pPr>
      <a:lvl6pPr marL="4352013"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solidFill>
          <a:latin typeface="+mn-lt"/>
          <a:ea typeface="+mn-ea"/>
          <a:cs typeface="+mn-cs"/>
        </a:defRPr>
      </a:lvl6pPr>
      <a:lvl7pPr marL="4919666"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a:solidFill>
            <a:schemeClr val="tx1"/>
          </a:solidFill>
          <a:latin typeface="+mn-lt"/>
          <a:ea typeface="+mn-ea"/>
          <a:cs typeface="+mn-cs"/>
        </a:defRPr>
      </a:lvl7pPr>
      <a:lvl8pPr marL="5487320"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baseline="0">
          <a:solidFill>
            <a:schemeClr val="tx1"/>
          </a:solidFill>
          <a:latin typeface="+mn-lt"/>
          <a:ea typeface="+mn-ea"/>
          <a:cs typeface="+mn-cs"/>
        </a:defRPr>
      </a:lvl8pPr>
      <a:lvl9pPr marL="6054974" indent="-756872" algn="l" defTabSz="3027487" rtl="0" eaLnBrk="1" latinLnBrk="0" hangingPunct="1">
        <a:lnSpc>
          <a:spcPct val="100000"/>
        </a:lnSpc>
        <a:spcBef>
          <a:spcPts val="3311"/>
        </a:spcBef>
        <a:buClr>
          <a:schemeClr val="accent2"/>
        </a:buClr>
        <a:buFont typeface="Arial" panose="020B0604020202020204" pitchFamily="34" charset="0"/>
        <a:buChar char="•"/>
        <a:defRPr sz="5297" kern="1200" baseline="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github.com/kp23aav/ADS1-Assignment-3.git"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atabank.worldbank.org/reports.aspx?source=2&amp;series=AG.LND.FRST.ZS&amp;country="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0B3820-75BC-134B-DB79-BAE3B9F0999B}"/>
              </a:ext>
            </a:extLst>
          </p:cNvPr>
          <p:cNvSpPr/>
          <p:nvPr/>
        </p:nvSpPr>
        <p:spPr>
          <a:xfrm>
            <a:off x="9029700" y="0"/>
            <a:ext cx="21245513" cy="385354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CCA8C314-5133-3038-D35B-F8939BB5A200}"/>
              </a:ext>
            </a:extLst>
          </p:cNvPr>
          <p:cNvPicPr>
            <a:picLocks noChangeAspect="1"/>
          </p:cNvPicPr>
          <p:nvPr/>
        </p:nvPicPr>
        <p:blipFill>
          <a:blip r:embed="rId2"/>
          <a:stretch>
            <a:fillRect/>
          </a:stretch>
        </p:blipFill>
        <p:spPr>
          <a:xfrm>
            <a:off x="11632406" y="288612"/>
            <a:ext cx="16040100" cy="3276317"/>
          </a:xfrm>
          <a:prstGeom prst="rect">
            <a:avLst/>
          </a:prstGeom>
        </p:spPr>
      </p:pic>
      <p:sp>
        <p:nvSpPr>
          <p:cNvPr id="11" name="TextBox 10">
            <a:extLst>
              <a:ext uri="{FF2B5EF4-FFF2-40B4-BE49-F238E27FC236}">
                <a16:creationId xmlns:a16="http://schemas.microsoft.com/office/drawing/2014/main" id="{8CC8A1C7-B5AD-54D5-DA80-BA5868838880}"/>
              </a:ext>
            </a:extLst>
          </p:cNvPr>
          <p:cNvSpPr txBox="1"/>
          <p:nvPr/>
        </p:nvSpPr>
        <p:spPr>
          <a:xfrm>
            <a:off x="893135" y="6479177"/>
            <a:ext cx="28574142" cy="3662541"/>
          </a:xfrm>
          <a:prstGeom prst="rect">
            <a:avLst/>
          </a:prstGeom>
          <a:solidFill>
            <a:srgbClr val="00B0F0"/>
          </a:solidFill>
        </p:spPr>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Abstract</a:t>
            </a:r>
          </a:p>
          <a:p>
            <a:endParaRPr lang="en-IN" sz="2800" b="1"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just"/>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The modelling of the increase of arable land over time is explored in this work using an exponential growth model. After laboriously loading, cleaning, and imputationing the dataset, a comprehensive dataset was prepared for analysis. The percentage of arable land, the annual freshwater withdrawals, the adjusted net national income growth, the share of agriculture and fisheries in the GDP, and the amount of forest area were selected as important features requiring further investigation. A silhouette score of 0.4650 denotes a strong grouping structure. Using these parameters, the application of K-Means clustering revealed distinct patterns among the nations. Understanding the relationship between the increase in adjusted net national income and the percentage of arable land was the primary objective.</a:t>
            </a:r>
          </a:p>
        </p:txBody>
      </p:sp>
      <p:sp>
        <p:nvSpPr>
          <p:cNvPr id="13" name="Predefined Process 12">
            <a:extLst>
              <a:ext uri="{FF2B5EF4-FFF2-40B4-BE49-F238E27FC236}">
                <a16:creationId xmlns:a16="http://schemas.microsoft.com/office/drawing/2014/main" id="{5B542455-768F-1ECC-3F70-C55141DB62B2}"/>
              </a:ext>
            </a:extLst>
          </p:cNvPr>
          <p:cNvSpPr/>
          <p:nvPr/>
        </p:nvSpPr>
        <p:spPr>
          <a:xfrm>
            <a:off x="893136" y="10679903"/>
            <a:ext cx="14244468" cy="4850475"/>
          </a:xfrm>
          <a:prstGeom prst="flowChartPredefined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269526-50DD-5212-48D0-889B9E541719}"/>
              </a:ext>
            </a:extLst>
          </p:cNvPr>
          <p:cNvSpPr txBox="1"/>
          <p:nvPr/>
        </p:nvSpPr>
        <p:spPr>
          <a:xfrm>
            <a:off x="3169050" y="11489313"/>
            <a:ext cx="9692639" cy="3231654"/>
          </a:xfrm>
          <a:prstGeom prst="rect">
            <a:avLst/>
          </a:prstGeom>
          <a:solidFill>
            <a:srgbClr val="FFFF00"/>
          </a:solidFill>
        </p:spPr>
        <p:txBody>
          <a:bodyPr wrap="square" rtlCol="0">
            <a:spAutoFit/>
          </a:bodyPr>
          <a:lstStyle/>
          <a:p>
            <a:pPr algn="ctr"/>
            <a:r>
              <a:rPr lang="en-US" sz="2800" dirty="0"/>
              <a:t>.</a:t>
            </a:r>
            <a:r>
              <a:rPr lang="en-US" sz="2800" dirty="0">
                <a:solidFill>
                  <a:schemeClr val="bg1"/>
                </a:solidFill>
              </a:rPr>
              <a:t> </a:t>
            </a:r>
            <a:r>
              <a:rPr lang="en-US" sz="3600" b="1" u="sng" dirty="0">
                <a:solidFill>
                  <a:schemeClr val="bg1"/>
                </a:solidFill>
                <a:latin typeface="Verdana" panose="020B0604030504040204" pitchFamily="34" charset="0"/>
                <a:ea typeface="Verdana" panose="020B0604030504040204" pitchFamily="34" charset="0"/>
                <a:cs typeface="Verdana" panose="020B0604030504040204" pitchFamily="34" charset="0"/>
              </a:rPr>
              <a:t>Introduction</a:t>
            </a:r>
          </a:p>
          <a:p>
            <a:pPr algn="just"/>
            <a:endPar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just"/>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Arable land is a vital resource that affects food production, the viability of economies, and the health of the environment. This research uses an exponential growth model to simulate the evolution of arable land</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0B131398-563B-79EB-3480-604E81F524D4}"/>
              </a:ext>
            </a:extLst>
          </p:cNvPr>
          <p:cNvSpPr txBox="1"/>
          <p:nvPr/>
        </p:nvSpPr>
        <p:spPr>
          <a:xfrm>
            <a:off x="16149553" y="10679903"/>
            <a:ext cx="13317723" cy="9202519"/>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Pre-processing</a:t>
            </a:r>
          </a:p>
          <a:p>
            <a:endParaRPr lang="en-IN" sz="36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28575"/>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Loading and Cleaning:</a:t>
            </a:r>
          </a:p>
          <a:p>
            <a:pPr marL="860425" indent="-542925" algn="jus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Pandas Data Frame was filled with the dataset.</a:t>
            </a:r>
          </a:p>
          <a:p>
            <a:pPr marL="952500" indent="-635000" algn="just">
              <a:buFont typeface="Wingdings" pitchFamily="2" charset="2"/>
              <a:buChar char="q"/>
            </a:pP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Values denoted by '..' that were not  numeric were substituted with </a:t>
            </a:r>
            <a:r>
              <a:rPr lang="en-IN" sz="2800" dirty="0" err="1">
                <a:solidFill>
                  <a:srgbClr val="000000"/>
                </a:solidFill>
                <a:latin typeface="Verdana" panose="020B0604030504040204" pitchFamily="34" charset="0"/>
                <a:ea typeface="Verdana" panose="020B0604030504040204" pitchFamily="34" charset="0"/>
                <a:cs typeface="Verdana" panose="020B0604030504040204" pitchFamily="34" charset="0"/>
              </a:rPr>
              <a:t>NaN</a:t>
            </a: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374650"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57150" algn="just"/>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Missing Data Handling:</a:t>
            </a:r>
            <a:endParaRPr lang="en-IN" sz="32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981075" indent="-635000" algn="just">
              <a:buFont typeface="Wingdings" pitchFamily="2" charset="2"/>
              <a:buChar char="q"/>
            </a:pPr>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To ensure that the dataset was full for analysis, simple imputation was used to fill in the missing values for specific columns using the mean value.</a:t>
            </a:r>
          </a:p>
          <a:p>
            <a:pPr marL="346075"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142875" algn="just"/>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Feature Selection:</a:t>
            </a:r>
          </a:p>
          <a:p>
            <a:pPr marL="952500" indent="-606425" algn="just">
              <a:buFont typeface="Wingdings" pitchFamily="2" charset="2"/>
              <a:buChar char="q"/>
            </a:pPr>
            <a:r>
              <a:rPr lang="en-IN" sz="280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 number of pertinent columns were chosen for additional examination, including the proportion of arable land, the yearly freshwater withdrawals, the adjusted net national income growth, the GDP contribution from agriculture and fishery, and the forest area.</a:t>
            </a:r>
          </a:p>
          <a:p>
            <a:pPr marL="142875" algn="just"/>
            <a:endParaRPr lang="en-IN" sz="2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endParaRPr lang="en-IN" sz="32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3D799798-24FC-C553-8B5F-CE85C58F64F8}"/>
              </a:ext>
            </a:extLst>
          </p:cNvPr>
          <p:cNvSpPr txBox="1"/>
          <p:nvPr/>
        </p:nvSpPr>
        <p:spPr>
          <a:xfrm>
            <a:off x="893136" y="16068563"/>
            <a:ext cx="14082840" cy="9941183"/>
          </a:xfrm>
          <a:prstGeom prst="rect">
            <a:avLst/>
          </a:prstGeom>
          <a:gradFill flip="none" rotWithShape="1">
            <a:gsLst>
              <a:gs pos="0">
                <a:schemeClr val="bg2">
                  <a:lumMod val="40000"/>
                  <a:lumOff val="60000"/>
                  <a:tint val="66000"/>
                  <a:satMod val="160000"/>
                </a:schemeClr>
              </a:gs>
              <a:gs pos="50000">
                <a:schemeClr val="bg2">
                  <a:lumMod val="40000"/>
                  <a:lumOff val="60000"/>
                  <a:tint val="44500"/>
                  <a:satMod val="160000"/>
                </a:schemeClr>
              </a:gs>
              <a:gs pos="100000">
                <a:schemeClr val="bg2">
                  <a:lumMod val="40000"/>
                  <a:lumOff val="60000"/>
                  <a:tint val="23500"/>
                  <a:satMod val="160000"/>
                </a:schemeClr>
              </a:gs>
            </a:gsLst>
            <a:path path="circle">
              <a:fillToRect l="50000" t="50000" r="50000" b="50000"/>
            </a:path>
            <a:tileRect/>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K-Means Clustering</a:t>
            </a:r>
          </a:p>
          <a:p>
            <a:endParaRPr lang="en-IN" sz="2800" b="1"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Initialization:</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Randomly select K initial cluster centroids.</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Assignment:</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Each data point should be assigned to the cluster with the closest centroid.</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Update:</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Based on the average of the data points in every cluster, recalculate the centroids.</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457200" indent="-457200" algn="just" rtl="0" fontAlgn="base">
              <a:spcBef>
                <a:spcPts val="0"/>
              </a:spcBef>
              <a:spcAft>
                <a:spcPts val="0"/>
              </a:spcAft>
              <a:buFont typeface="Wingdings" pitchFamily="2" charset="2"/>
              <a:buChar char="Ø"/>
            </a:pPr>
            <a:r>
              <a:rPr lang="en-IN" sz="32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Repeat:</a:t>
            </a:r>
            <a:endParaRPr lang="en-IN" sz="3200" b="1"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marL="914400" lvl="1" indent="-457200" algn="just" rtl="0" fontAlgn="base">
              <a:spcBef>
                <a:spcPts val="0"/>
              </a:spcBef>
              <a:spcAft>
                <a:spcPts val="0"/>
              </a:spcAft>
              <a:buFont typeface="Wingdings" pitchFamily="2" charset="2"/>
              <a:buChar char="q"/>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Until convergence (when the centroids stabilise or a predetermined number of iterations is reached), repeat the assignment and update stages.</a:t>
            </a:r>
            <a:endParaRPr lang="en-IN" sz="2800" b="0" i="0" u="none" strike="noStrike" dirty="0">
              <a:solidFill>
                <a:srgbClr val="D1D5DB"/>
              </a:solidFill>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b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b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This analysis aims to investigate the relationship between the rise in adjusted net national income and the percentage of land that is arable. Furthermore, using certain features, K-means clustering is used to find trends across nations.</a:t>
            </a:r>
          </a:p>
          <a:p>
            <a:br>
              <a:rPr lang="en-IN" sz="2800" dirty="0">
                <a:latin typeface="Verdana" panose="020B0604030504040204" pitchFamily="34" charset="0"/>
                <a:ea typeface="Verdana" panose="020B0604030504040204" pitchFamily="34" charset="0"/>
                <a:cs typeface="Verdana" panose="020B0604030504040204" pitchFamily="34" charset="0"/>
              </a:rPr>
            </a:br>
            <a:br>
              <a:rPr lang="en-IN" sz="2800" dirty="0">
                <a:latin typeface="Verdana" panose="020B0604030504040204" pitchFamily="34" charset="0"/>
                <a:ea typeface="Verdana" panose="020B0604030504040204" pitchFamily="34" charset="0"/>
                <a:cs typeface="Verdana" panose="020B0604030504040204" pitchFamily="34" charset="0"/>
              </a:rPr>
            </a:br>
            <a:endParaRPr lang="en-US" sz="2800" u="sng"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a:extLst>
              <a:ext uri="{FF2B5EF4-FFF2-40B4-BE49-F238E27FC236}">
                <a16:creationId xmlns:a16="http://schemas.microsoft.com/office/drawing/2014/main" id="{D52A80F3-DDF1-E69E-503B-3C3265BAB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135" y="26080695"/>
            <a:ext cx="14082841" cy="8349982"/>
          </a:xfrm>
          <a:prstGeom prst="rect">
            <a:avLst/>
          </a:prstGeom>
          <a:pattFill prst="pct60">
            <a:fgClr>
              <a:schemeClr val="accent6"/>
            </a:fgClr>
            <a:bgClr>
              <a:schemeClr val="bg1"/>
            </a:bgClr>
          </a:pattFill>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4432440-515E-F402-754A-081B1BF59EE2}"/>
                  </a:ext>
                </a:extLst>
              </p:cNvPr>
              <p:cNvSpPr txBox="1"/>
              <p:nvPr/>
            </p:nvSpPr>
            <p:spPr>
              <a:xfrm>
                <a:off x="16149553" y="20442962"/>
                <a:ext cx="13317723" cy="16289075"/>
              </a:xfrm>
              <a:prstGeom prst="rect">
                <a:avLst/>
              </a:prstGeom>
              <a:gradFill flip="none" rotWithShape="1">
                <a:gsLst>
                  <a:gs pos="0">
                    <a:schemeClr val="bg2">
                      <a:lumMod val="40000"/>
                      <a:lumOff val="60000"/>
                      <a:tint val="66000"/>
                      <a:satMod val="160000"/>
                    </a:schemeClr>
                  </a:gs>
                  <a:gs pos="50000">
                    <a:schemeClr val="bg2">
                      <a:lumMod val="40000"/>
                      <a:lumOff val="60000"/>
                      <a:tint val="44500"/>
                      <a:satMod val="160000"/>
                    </a:schemeClr>
                  </a:gs>
                  <a:gs pos="100000">
                    <a:schemeClr val="bg2">
                      <a:lumMod val="40000"/>
                      <a:lumOff val="60000"/>
                      <a:tint val="23500"/>
                      <a:satMod val="16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Curve Fitting</a:t>
                </a:r>
              </a:p>
              <a:p>
                <a:pPr algn="ct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exponential growth model is applied to capture the underlying trend, and predictions are made for future years.</a:t>
                </a:r>
              </a:p>
              <a:p>
                <a:pPr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just"/>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Here is a definition of the selected exponential growth model:</a:t>
                </a:r>
              </a:p>
              <a:p>
                <a:pPr/>
                <a14:m>
                  <m:oMathPara xmlns:m="http://schemas.openxmlformats.org/officeDocument/2006/math">
                    <m:oMathParaPr>
                      <m:jc m:val="centerGroup"/>
                    </m:oMathParaPr>
                    <m:oMath xmlns:m="http://schemas.openxmlformats.org/officeDocument/2006/math">
                      <m:r>
                        <a:rPr lang="en-IN" sz="280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𝒴</m:t>
                      </m:r>
                      <m:r>
                        <a:rPr lang="en-IN" sz="280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m:t>
                      </m:r>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𝑎</m:t>
                      </m:r>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sSup>
                        <m:sSupPr>
                          <m:ctrlP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ctrlPr>
                        </m:sSupPr>
                        <m:e>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𝑒</m:t>
                          </m:r>
                        </m:e>
                        <m:sup>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𝑏𝑥</m:t>
                          </m:r>
                        </m:sup>
                      </m:sSup>
                    </m:oMath>
                  </m:oMathPara>
                </a14:m>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Where:    </a:t>
                </a:r>
              </a:p>
              <a:p>
                <a:pPr marL="457200" indent="-457200" algn="just">
                  <a:buFont typeface="Wingdings" pitchFamily="2" charset="2"/>
                  <a:buChar char="q"/>
                </a:pPr>
                <a14:m>
                  <m:oMath xmlns:m="http://schemas.openxmlformats.org/officeDocument/2006/math">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𝒴</m:t>
                    </m:r>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𝑖𝑠</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𝑡h𝑒</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𝑝𝑒𝑟𝑐𝑒𝑛𝑡𝑎𝑔𝑒</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𝑜𝑓</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𝑎𝑟𝑎𝑏𝑙𝑒</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 </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𝑙𝑎𝑛𝑑</m:t>
                    </m:r>
                    <m:r>
                      <a:rPr lang="en-IN" sz="2800" i="1">
                        <a:solidFill>
                          <a:srgbClr val="000000"/>
                        </a:solidFill>
                        <a:latin typeface="Cambria Math" panose="02040503050406030204" pitchFamily="18" charset="0"/>
                        <a:ea typeface="Cambria Math" panose="02040503050406030204" pitchFamily="18" charset="0"/>
                        <a:cs typeface="Verdana" panose="020B0604030504040204" pitchFamily="34" charset="0"/>
                      </a:rPr>
                      <m:t>.</m:t>
                    </m:r>
                  </m:oMath>
                </a14:m>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14:m>
                  <m:oMath xmlns:m="http://schemas.openxmlformats.org/officeDocument/2006/math">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𝑎</m:t>
                    </m:r>
                  </m:oMath>
                </a14:m>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 is a scaling factor.</a:t>
                </a:r>
              </a:p>
              <a:p>
                <a:pPr marL="457200" indent="-457200" algn="just">
                  <a:buFont typeface="Wingdings" pitchFamily="2" charset="2"/>
                  <a:buChar char="q"/>
                </a:pPr>
                <a14:m>
                  <m:oMath xmlns:m="http://schemas.openxmlformats.org/officeDocument/2006/math">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𝑏</m:t>
                    </m:r>
                  </m:oMath>
                </a14:m>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 is the growth rate.</a:t>
                </a:r>
              </a:p>
              <a:p>
                <a:pPr marL="457200" indent="-457200" algn="just">
                  <a:buFont typeface="Wingdings" pitchFamily="2" charset="2"/>
                  <a:buChar char="q"/>
                </a:pPr>
                <a14:m>
                  <m:oMath xmlns:m="http://schemas.openxmlformats.org/officeDocument/2006/math">
                    <m:r>
                      <a:rPr lang="en-US" sz="2800" b="0" i="1" smtClean="0">
                        <a:solidFill>
                          <a:srgbClr val="000000"/>
                        </a:solidFill>
                        <a:latin typeface="Cambria Math" panose="02040503050406030204" pitchFamily="18" charset="0"/>
                        <a:ea typeface="Cambria Math" panose="02040503050406030204" pitchFamily="18" charset="0"/>
                        <a:cs typeface="Verdana" panose="020B0604030504040204" pitchFamily="34" charset="0"/>
                      </a:rPr>
                      <m:t>𝑥</m:t>
                    </m:r>
                  </m:oMath>
                </a14:m>
                <a:r>
                  <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rPr>
                  <a:t> is the time variable. </a:t>
                </a: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a:buFont typeface="Wingdings" pitchFamily="2" charset="2"/>
                  <a:buChar char="q"/>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just"/>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2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endPar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predicted values are as follows:</a:t>
                </a: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Predicted value for 2024: 21.65</a:t>
                </a: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Predicted value for 2025: 21.90</a:t>
                </a:r>
              </a:p>
              <a:p>
                <a:pPr rtl="0">
                  <a:spcBef>
                    <a:spcPts val="0"/>
                  </a:spcBef>
                  <a:spcAft>
                    <a:spcPts val="0"/>
                  </a:spcAft>
                </a:pPr>
                <a:r>
                  <a:rPr lang="en-IN" sz="2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Predicted value for 2026: 22.16</a:t>
                </a:r>
              </a:p>
            </p:txBody>
          </p:sp>
        </mc:Choice>
        <mc:Fallback xmlns="">
          <p:sp>
            <p:nvSpPr>
              <p:cNvPr id="17" name="TextBox 16">
                <a:extLst>
                  <a:ext uri="{FF2B5EF4-FFF2-40B4-BE49-F238E27FC236}">
                    <a16:creationId xmlns:a16="http://schemas.microsoft.com/office/drawing/2014/main" id="{94432440-515E-F402-754A-081B1BF59EE2}"/>
                  </a:ext>
                </a:extLst>
              </p:cNvPr>
              <p:cNvSpPr txBox="1">
                <a:spLocks noRot="1" noChangeAspect="1" noMove="1" noResize="1" noEditPoints="1" noAdjustHandles="1" noChangeArrowheads="1" noChangeShapeType="1" noTextEdit="1"/>
              </p:cNvSpPr>
              <p:nvPr/>
            </p:nvSpPr>
            <p:spPr>
              <a:xfrm>
                <a:off x="16149553" y="20442962"/>
                <a:ext cx="13317723" cy="16289075"/>
              </a:xfrm>
              <a:prstGeom prst="rect">
                <a:avLst/>
              </a:prstGeom>
              <a:blipFill>
                <a:blip r:embed="rId4"/>
                <a:stretch>
                  <a:fillRect l="-952" t="-545" r="-952" b="-78"/>
                </a:stretch>
              </a:blipFill>
              <a:ln>
                <a:noFill/>
              </a:ln>
            </p:spPr>
            <p:txBody>
              <a:bodyPr/>
              <a:lstStyle/>
              <a:p>
                <a:r>
                  <a:rPr lang="en-US">
                    <a:noFill/>
                  </a:rPr>
                  <a:t> </a:t>
                </a:r>
              </a:p>
            </p:txBody>
          </p:sp>
        </mc:Fallback>
      </mc:AlternateContent>
      <p:pic>
        <p:nvPicPr>
          <p:cNvPr id="1034" name="Picture 10">
            <a:extLst>
              <a:ext uri="{FF2B5EF4-FFF2-40B4-BE49-F238E27FC236}">
                <a16:creationId xmlns:a16="http://schemas.microsoft.com/office/drawing/2014/main" id="{CB5F517A-4A6D-938D-6BC4-43125D4D82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9553" y="26009745"/>
            <a:ext cx="13317723" cy="842093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286E28D-8043-2DFD-5D0B-CAFF2BCF9D11}"/>
              </a:ext>
            </a:extLst>
          </p:cNvPr>
          <p:cNvSpPr txBox="1"/>
          <p:nvPr/>
        </p:nvSpPr>
        <p:spPr>
          <a:xfrm>
            <a:off x="3169051" y="37615140"/>
            <a:ext cx="25212518" cy="2893100"/>
          </a:xfrm>
          <a:prstGeom prst="rect">
            <a:avLst/>
          </a:prstGeom>
          <a:solidFill>
            <a:srgbClr val="00B0F0"/>
          </a:solidFill>
        </p:spPr>
        <p:txBody>
          <a:bodyPr wrap="square" rtlCol="0">
            <a:spAutoFit/>
          </a:bodyPr>
          <a:lstStyle/>
          <a:p>
            <a:pPr algn="ctr"/>
            <a:r>
              <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Conclusion</a:t>
            </a:r>
          </a:p>
          <a:p>
            <a:pPr algn="ctr"/>
            <a:endParaRPr lang="en-IN" sz="3600"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just"/>
            <a:r>
              <a:rPr lang="en-IN" sz="2800" i="0"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With an emphasis on its importance for food production, economic sustainability, and environmental well-being, the analysis carried out for this paper offers insightful information about the dynamics of arable land increase.</a:t>
            </a:r>
          </a:p>
          <a:p>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r>
              <a:rPr lang="en-IN" sz="1800" b="0" i="0" u="none" strike="noStrike" dirty="0">
                <a:solidFill>
                  <a:srgbClr val="000000"/>
                </a:solidFill>
                <a:effectLst/>
                <a:latin typeface="Arial" panose="020B0604020202020204" pitchFamily="34" charset="0"/>
              </a:rPr>
              <a:t>:</a:t>
            </a:r>
            <a:endParaRPr lang="en-US" dirty="0"/>
          </a:p>
        </p:txBody>
      </p:sp>
      <p:sp>
        <p:nvSpPr>
          <p:cNvPr id="22" name="TextBox 21">
            <a:extLst>
              <a:ext uri="{FF2B5EF4-FFF2-40B4-BE49-F238E27FC236}">
                <a16:creationId xmlns:a16="http://schemas.microsoft.com/office/drawing/2014/main" id="{E1F965BD-2B7D-5369-7640-08757648A9D6}"/>
              </a:ext>
            </a:extLst>
          </p:cNvPr>
          <p:cNvSpPr txBox="1"/>
          <p:nvPr/>
        </p:nvSpPr>
        <p:spPr>
          <a:xfrm>
            <a:off x="3169050" y="40683457"/>
            <a:ext cx="14289740" cy="707886"/>
          </a:xfrm>
          <a:prstGeom prst="rect">
            <a:avLst/>
          </a:prstGeom>
          <a:noFill/>
        </p:spPr>
        <p:txBody>
          <a:bodyPr wrap="square" rtlCol="0">
            <a:spAutoFit/>
          </a:bodyPr>
          <a:lstStyle/>
          <a:p>
            <a:r>
              <a:rPr lang="en-IN" sz="2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 source link </a:t>
            </a:r>
            <a:r>
              <a:rPr lang="en-IN" sz="2000" b="0" i="0" u="none" strike="noStrike" dirty="0">
                <a:solidFill>
                  <a:srgbClr val="000000"/>
                </a:solidFill>
                <a:effectLst/>
                <a:latin typeface="Arial" panose="020B0604020202020204" pitchFamily="34" charset="0"/>
              </a:rPr>
              <a:t>: </a:t>
            </a:r>
            <a:r>
              <a:rPr lang="en-IN" sz="2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hlinkClick r:id="rId6"/>
              </a:rPr>
              <a:t>https://databank.worldbank.org/reports.aspx?source=2&amp;series=AG.LND.FRST.ZS&amp;country=</a:t>
            </a:r>
            <a:endParaRPr lang="en-IN" sz="20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r>
              <a:rPr lang="en-IN" sz="2000" dirty="0">
                <a:solidFill>
                  <a:srgbClr val="000000"/>
                </a:solidFill>
                <a:latin typeface="Verdana" panose="020B0604030504040204" pitchFamily="34" charset="0"/>
                <a:ea typeface="Verdana" panose="020B0604030504040204" pitchFamily="34" charset="0"/>
                <a:cs typeface="Verdana" panose="020B0604030504040204" pitchFamily="34" charset="0"/>
              </a:rPr>
              <a:t>GitHub link : </a:t>
            </a:r>
            <a:r>
              <a:rPr lang="en-IN" sz="2000" dirty="0">
                <a:solidFill>
                  <a:srgbClr val="000000"/>
                </a:solidFill>
                <a:latin typeface="Verdana" panose="020B0604030504040204" pitchFamily="34" charset="0"/>
                <a:ea typeface="Verdana" panose="020B0604030504040204" pitchFamily="34" charset="0"/>
                <a:cs typeface="Verdana" panose="020B0604030504040204" pitchFamily="34" charset="0"/>
                <a:hlinkClick r:id="rId7"/>
              </a:rPr>
              <a:t>https://github.com/kp23aav/ADS1-Assignment-3.git</a:t>
            </a:r>
            <a:r>
              <a:rPr lang="en-IN" sz="2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52F5CB3D-14E1-5BDA-5F52-C95FA2FB7862}"/>
              </a:ext>
            </a:extLst>
          </p:cNvPr>
          <p:cNvSpPr txBox="1"/>
          <p:nvPr/>
        </p:nvSpPr>
        <p:spPr>
          <a:xfrm>
            <a:off x="25466795" y="4391728"/>
            <a:ext cx="4808418" cy="830997"/>
          </a:xfrm>
          <a:prstGeom prst="rect">
            <a:avLst/>
          </a:prstGeom>
          <a:solidFill>
            <a:srgbClr val="FFC000"/>
          </a:solidFill>
        </p:spPr>
        <p:txBody>
          <a:bodyPr wrap="square" rtlCol="0">
            <a:spAutoFit/>
          </a:bodyPr>
          <a:lstStyle/>
          <a:p>
            <a:r>
              <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Name: Prasad </a:t>
            </a:r>
            <a:r>
              <a:rPr lang="en-IN" sz="2400" dirty="0" err="1">
                <a:solidFill>
                  <a:srgbClr val="000000"/>
                </a:solidFill>
                <a:latin typeface="Verdana" panose="020B0604030504040204" pitchFamily="34" charset="0"/>
                <a:ea typeface="Verdana" panose="020B0604030504040204" pitchFamily="34" charset="0"/>
                <a:cs typeface="Verdana" panose="020B0604030504040204" pitchFamily="34" charset="0"/>
              </a:rPr>
              <a:t>K</a:t>
            </a:r>
            <a:r>
              <a:rPr lang="en-IN" sz="2400" b="0" i="0" u="none" strike="noStrike"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iranampalli</a:t>
            </a:r>
            <a:endPar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rPr>
              <a:t>Student Id:</a:t>
            </a:r>
            <a:r>
              <a:rPr lang="en-IN" sz="24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22073170</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cxnSp>
        <p:nvCxnSpPr>
          <p:cNvPr id="28" name="Straight Arrow Connector 27">
            <a:extLst>
              <a:ext uri="{FF2B5EF4-FFF2-40B4-BE49-F238E27FC236}">
                <a16:creationId xmlns:a16="http://schemas.microsoft.com/office/drawing/2014/main" id="{B88472D9-01EB-41CB-8114-4770031E9CB7}"/>
              </a:ext>
            </a:extLst>
          </p:cNvPr>
          <p:cNvCxnSpPr>
            <a:cxnSpLocks/>
          </p:cNvCxnSpPr>
          <p:nvPr/>
        </p:nvCxnSpPr>
        <p:spPr>
          <a:xfrm flipH="1">
            <a:off x="15180206" y="17517979"/>
            <a:ext cx="595104" cy="1491916"/>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9CC0E54-086F-F101-26C0-71A83035F1CD}"/>
              </a:ext>
            </a:extLst>
          </p:cNvPr>
          <p:cNvCxnSpPr>
            <a:cxnSpLocks/>
          </p:cNvCxnSpPr>
          <p:nvPr/>
        </p:nvCxnSpPr>
        <p:spPr>
          <a:xfrm flipH="1">
            <a:off x="15477758" y="24685235"/>
            <a:ext cx="297552" cy="907118"/>
          </a:xfrm>
          <a:prstGeom prst="straightConnector1">
            <a:avLst/>
          </a:prstGeom>
          <a:ln w="76200">
            <a:solidFill>
              <a:schemeClr val="bg1"/>
            </a:solidFill>
            <a:tailEnd type="triangle"/>
          </a:ln>
          <a:scene3d>
            <a:camera prst="orthographicFront">
              <a:rot lat="0" lon="0" rev="3600000"/>
            </a:camera>
            <a:lightRig rig="threePt" dir="t"/>
          </a:scene3d>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6230AF65-2EF2-99CA-94E2-2216A04B3F11}"/>
              </a:ext>
            </a:extLst>
          </p:cNvPr>
          <p:cNvPicPr>
            <a:picLocks noChangeAspect="1"/>
          </p:cNvPicPr>
          <p:nvPr/>
        </p:nvPicPr>
        <p:blipFill>
          <a:blip r:embed="rId8"/>
          <a:stretch>
            <a:fillRect/>
          </a:stretch>
        </p:blipFill>
        <p:spPr>
          <a:xfrm>
            <a:off x="16798390" y="36732037"/>
            <a:ext cx="1320800" cy="1104900"/>
          </a:xfrm>
          <a:prstGeom prst="rect">
            <a:avLst/>
          </a:prstGeom>
          <a:scene3d>
            <a:camera prst="orthographicFront">
              <a:rot lat="0" lon="0" rev="19200000"/>
            </a:camera>
            <a:lightRig rig="threePt" dir="t"/>
          </a:scene3d>
        </p:spPr>
      </p:pic>
    </p:spTree>
    <p:extLst>
      <p:ext uri="{BB962C8B-B14F-4D97-AF65-F5344CB8AC3E}">
        <p14:creationId xmlns:p14="http://schemas.microsoft.com/office/powerpoint/2010/main" val="6199469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2907</TotalTime>
  <Words>577</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 Math</vt:lpstr>
      <vt:lpstr>Gill Sans MT</vt:lpstr>
      <vt:lpstr>Verdana</vt:lpstr>
      <vt:lpstr>Wingdings</vt:lpstr>
      <vt:lpstr>Parcel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Prabhat Gorrumuchu [Student-PECS]</dc:creator>
  <cp:lastModifiedBy>Rohith Kumar</cp:lastModifiedBy>
  <cp:revision>23</cp:revision>
  <dcterms:created xsi:type="dcterms:W3CDTF">2024-01-05T20:50:18Z</dcterms:created>
  <dcterms:modified xsi:type="dcterms:W3CDTF">2024-01-14T16:50:35Z</dcterms:modified>
</cp:coreProperties>
</file>