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media/image12.jpg" ContentType="image/jpg"/>
  <Override PartName="/ppt/media/image13.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573" r:id="rId2"/>
    <p:sldId id="265" r:id="rId3"/>
    <p:sldId id="577" r:id="rId4"/>
    <p:sldId id="260" r:id="rId5"/>
    <p:sldId id="574" r:id="rId6"/>
    <p:sldId id="621" r:id="rId7"/>
    <p:sldId id="600" r:id="rId8"/>
    <p:sldId id="622" r:id="rId9"/>
    <p:sldId id="264" r:id="rId10"/>
    <p:sldId id="625" r:id="rId11"/>
    <p:sldId id="626" r:id="rId12"/>
    <p:sldId id="584" r:id="rId13"/>
    <p:sldId id="582" r:id="rId14"/>
    <p:sldId id="628" r:id="rId15"/>
    <p:sldId id="596" r:id="rId16"/>
    <p:sldId id="269" r:id="rId17"/>
    <p:sldId id="586" r:id="rId18"/>
    <p:sldId id="270" r:id="rId19"/>
    <p:sldId id="588" r:id="rId20"/>
    <p:sldId id="590" r:id="rId21"/>
    <p:sldId id="633" r:id="rId22"/>
    <p:sldId id="629" r:id="rId23"/>
    <p:sldId id="591" r:id="rId24"/>
    <p:sldId id="272" r:id="rId25"/>
    <p:sldId id="630" r:id="rId26"/>
    <p:sldId id="595" r:id="rId27"/>
    <p:sldId id="597" r:id="rId28"/>
    <p:sldId id="631" r:id="rId29"/>
    <p:sldId id="632" r:id="rId30"/>
    <p:sldId id="576" r:id="rId31"/>
    <p:sldId id="598" r:id="rId32"/>
    <p:sldId id="599" r:id="rId33"/>
    <p:sldId id="634" r:id="rId34"/>
    <p:sldId id="575" r:id="rId35"/>
    <p:sldId id="357" r:id="rId36"/>
    <p:sldId id="6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54204-0B50-4DFB-9FA8-0C5268DD785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6CAB547D-4DC5-4101-B528-6ABA46D3E75B}">
      <dgm:prSet phldrT="[Text]"/>
      <dgm:spPr/>
      <dgm:t>
        <a:bodyPr/>
        <a:lstStyle/>
        <a:p>
          <a:r>
            <a:rPr lang="en-IN" dirty="0"/>
            <a:t>New/ Enhanced Controls</a:t>
          </a:r>
        </a:p>
      </dgm:t>
    </dgm:pt>
    <dgm:pt modelId="{300926F9-2F51-42C2-A5F4-7AE3EB6FF722}" type="parTrans" cxnId="{62997E94-FF73-4EBD-A3D7-BF35236553EA}">
      <dgm:prSet/>
      <dgm:spPr/>
      <dgm:t>
        <a:bodyPr/>
        <a:lstStyle/>
        <a:p>
          <a:endParaRPr lang="en-IN"/>
        </a:p>
      </dgm:t>
    </dgm:pt>
    <dgm:pt modelId="{CB2A2D4E-2539-45C7-8B76-7CB5022B6434}" type="sibTrans" cxnId="{62997E94-FF73-4EBD-A3D7-BF35236553EA}">
      <dgm:prSet/>
      <dgm:spPr/>
      <dgm:t>
        <a:bodyPr/>
        <a:lstStyle/>
        <a:p>
          <a:endParaRPr lang="en-IN"/>
        </a:p>
      </dgm:t>
    </dgm:pt>
    <dgm:pt modelId="{AFBDDD56-1F85-499A-AD4A-E6FE77C1DC9F}">
      <dgm:prSet phldrT="[Text]"/>
      <dgm:spPr/>
      <dgm:t>
        <a:bodyPr/>
        <a:lstStyle/>
        <a:p>
          <a:r>
            <a:rPr lang="en-IN" dirty="0"/>
            <a:t>Reduce Number of Flaws/ Errors</a:t>
          </a:r>
        </a:p>
      </dgm:t>
    </dgm:pt>
    <dgm:pt modelId="{0C834F5C-D30F-4F3F-B8CE-1A61BE34AE70}" type="parTrans" cxnId="{D42CC9A5-C032-426E-8AFD-514A3B8EFBE2}">
      <dgm:prSet/>
      <dgm:spPr/>
      <dgm:t>
        <a:bodyPr/>
        <a:lstStyle/>
        <a:p>
          <a:endParaRPr lang="en-IN"/>
        </a:p>
      </dgm:t>
    </dgm:pt>
    <dgm:pt modelId="{0A81C31A-A65E-4D99-84A8-97A3D22C4DE4}" type="sibTrans" cxnId="{D42CC9A5-C032-426E-8AFD-514A3B8EFBE2}">
      <dgm:prSet/>
      <dgm:spPr/>
      <dgm:t>
        <a:bodyPr/>
        <a:lstStyle/>
        <a:p>
          <a:endParaRPr lang="en-IN"/>
        </a:p>
      </dgm:t>
    </dgm:pt>
    <dgm:pt modelId="{45DED20E-F1C7-4BD7-A034-4E74CCAAF5E3}">
      <dgm:prSet phldrT="[Text]"/>
      <dgm:spPr/>
      <dgm:t>
        <a:bodyPr/>
        <a:lstStyle/>
        <a:p>
          <a:r>
            <a:rPr lang="en-IN" dirty="0"/>
            <a:t>Add a targeted control</a:t>
          </a:r>
        </a:p>
      </dgm:t>
    </dgm:pt>
    <dgm:pt modelId="{31441EE1-0754-4042-8709-B6B97E71A71E}" type="parTrans" cxnId="{08AD5C44-E698-4930-924E-0286AEEFEBE6}">
      <dgm:prSet/>
      <dgm:spPr/>
      <dgm:t>
        <a:bodyPr/>
        <a:lstStyle/>
        <a:p>
          <a:endParaRPr lang="en-IN"/>
        </a:p>
      </dgm:t>
    </dgm:pt>
    <dgm:pt modelId="{DE914046-5B9E-4C0F-8781-AC376D3B39A5}" type="sibTrans" cxnId="{08AD5C44-E698-4930-924E-0286AEEFEBE6}">
      <dgm:prSet/>
      <dgm:spPr/>
      <dgm:t>
        <a:bodyPr/>
        <a:lstStyle/>
        <a:p>
          <a:endParaRPr lang="en-IN"/>
        </a:p>
      </dgm:t>
    </dgm:pt>
    <dgm:pt modelId="{D8601A47-2B75-4CDA-8FC8-72DBE3387BA4}">
      <dgm:prSet phldrT="[Text]"/>
      <dgm:spPr/>
      <dgm:t>
        <a:bodyPr/>
        <a:lstStyle/>
        <a:p>
          <a:r>
            <a:rPr lang="en-IN" dirty="0"/>
            <a:t>Reduce Magnitude of Impact</a:t>
          </a:r>
        </a:p>
      </dgm:t>
    </dgm:pt>
    <dgm:pt modelId="{C4484F5C-6B17-4D97-BF33-32AFBB70E096}" type="parTrans" cxnId="{D939FB34-B78C-4FEC-A34C-6D8DDF97232F}">
      <dgm:prSet/>
      <dgm:spPr/>
      <dgm:t>
        <a:bodyPr/>
        <a:lstStyle/>
        <a:p>
          <a:endParaRPr lang="en-IN"/>
        </a:p>
      </dgm:t>
    </dgm:pt>
    <dgm:pt modelId="{AC246748-4FFF-416F-8E0B-58FE68F1FC2A}" type="sibTrans" cxnId="{D939FB34-B78C-4FEC-A34C-6D8DDF97232F}">
      <dgm:prSet/>
      <dgm:spPr/>
      <dgm:t>
        <a:bodyPr/>
        <a:lstStyle/>
        <a:p>
          <a:endParaRPr lang="en-IN"/>
        </a:p>
      </dgm:t>
    </dgm:pt>
    <dgm:pt modelId="{EC2BAFA2-7F4D-4D4F-9683-BA95D15B1857}" type="pres">
      <dgm:prSet presAssocID="{0C054204-0B50-4DFB-9FA8-0C5268DD7851}" presName="Name0" presStyleCnt="0">
        <dgm:presLayoutVars>
          <dgm:chPref val="1"/>
          <dgm:dir/>
          <dgm:animOne val="branch"/>
          <dgm:animLvl val="lvl"/>
          <dgm:resizeHandles val="exact"/>
        </dgm:presLayoutVars>
      </dgm:prSet>
      <dgm:spPr/>
    </dgm:pt>
    <dgm:pt modelId="{7192A646-766C-4C9E-A6DB-EF4AB8022CC8}" type="pres">
      <dgm:prSet presAssocID="{6CAB547D-4DC5-4101-B528-6ABA46D3E75B}" presName="root1" presStyleCnt="0"/>
      <dgm:spPr/>
    </dgm:pt>
    <dgm:pt modelId="{E7BF736A-69DD-4B4E-958B-3E43B4E3E136}" type="pres">
      <dgm:prSet presAssocID="{6CAB547D-4DC5-4101-B528-6ABA46D3E75B}" presName="LevelOneTextNode" presStyleLbl="node0" presStyleIdx="0" presStyleCnt="1">
        <dgm:presLayoutVars>
          <dgm:chPref val="3"/>
        </dgm:presLayoutVars>
      </dgm:prSet>
      <dgm:spPr/>
    </dgm:pt>
    <dgm:pt modelId="{1C6CB48E-E34C-47DF-9F09-33AB0A09611F}" type="pres">
      <dgm:prSet presAssocID="{6CAB547D-4DC5-4101-B528-6ABA46D3E75B}" presName="level2hierChild" presStyleCnt="0"/>
      <dgm:spPr/>
    </dgm:pt>
    <dgm:pt modelId="{42E72B3B-B3C8-4910-986D-3CC62632C120}" type="pres">
      <dgm:prSet presAssocID="{0C834F5C-D30F-4F3F-B8CE-1A61BE34AE70}" presName="conn2-1" presStyleLbl="parChTrans1D2" presStyleIdx="0" presStyleCnt="3"/>
      <dgm:spPr/>
    </dgm:pt>
    <dgm:pt modelId="{11EEBF02-176C-46A7-8693-5ACE47A006A3}" type="pres">
      <dgm:prSet presAssocID="{0C834F5C-D30F-4F3F-B8CE-1A61BE34AE70}" presName="connTx" presStyleLbl="parChTrans1D2" presStyleIdx="0" presStyleCnt="3"/>
      <dgm:spPr/>
    </dgm:pt>
    <dgm:pt modelId="{2B92BD6E-E26E-4C8C-B89A-8A84F1B2DFEE}" type="pres">
      <dgm:prSet presAssocID="{AFBDDD56-1F85-499A-AD4A-E6FE77C1DC9F}" presName="root2" presStyleCnt="0"/>
      <dgm:spPr/>
    </dgm:pt>
    <dgm:pt modelId="{8EAFEA89-FFFD-48E8-A5E8-F0564C3AD7AC}" type="pres">
      <dgm:prSet presAssocID="{AFBDDD56-1F85-499A-AD4A-E6FE77C1DC9F}" presName="LevelTwoTextNode" presStyleLbl="node2" presStyleIdx="0" presStyleCnt="3">
        <dgm:presLayoutVars>
          <dgm:chPref val="3"/>
        </dgm:presLayoutVars>
      </dgm:prSet>
      <dgm:spPr/>
    </dgm:pt>
    <dgm:pt modelId="{47E81373-54CA-441C-941C-AD3279E960ED}" type="pres">
      <dgm:prSet presAssocID="{AFBDDD56-1F85-499A-AD4A-E6FE77C1DC9F}" presName="level3hierChild" presStyleCnt="0"/>
      <dgm:spPr/>
    </dgm:pt>
    <dgm:pt modelId="{C928D551-D58A-4823-92BF-3A00AF63B888}" type="pres">
      <dgm:prSet presAssocID="{31441EE1-0754-4042-8709-B6B97E71A71E}" presName="conn2-1" presStyleLbl="parChTrans1D2" presStyleIdx="1" presStyleCnt="3"/>
      <dgm:spPr/>
    </dgm:pt>
    <dgm:pt modelId="{890E9489-ABD1-4069-A394-BFBFB9BA63D4}" type="pres">
      <dgm:prSet presAssocID="{31441EE1-0754-4042-8709-B6B97E71A71E}" presName="connTx" presStyleLbl="parChTrans1D2" presStyleIdx="1" presStyleCnt="3"/>
      <dgm:spPr/>
    </dgm:pt>
    <dgm:pt modelId="{99669550-9203-4024-B20E-B6E3CC0DE1E3}" type="pres">
      <dgm:prSet presAssocID="{45DED20E-F1C7-4BD7-A034-4E74CCAAF5E3}" presName="root2" presStyleCnt="0"/>
      <dgm:spPr/>
    </dgm:pt>
    <dgm:pt modelId="{B524AEC7-AABD-43B5-8FD0-09A7EF4155A1}" type="pres">
      <dgm:prSet presAssocID="{45DED20E-F1C7-4BD7-A034-4E74CCAAF5E3}" presName="LevelTwoTextNode" presStyleLbl="node2" presStyleIdx="1" presStyleCnt="3">
        <dgm:presLayoutVars>
          <dgm:chPref val="3"/>
        </dgm:presLayoutVars>
      </dgm:prSet>
      <dgm:spPr/>
    </dgm:pt>
    <dgm:pt modelId="{AB510164-0831-4B72-A0DB-499513332CA1}" type="pres">
      <dgm:prSet presAssocID="{45DED20E-F1C7-4BD7-A034-4E74CCAAF5E3}" presName="level3hierChild" presStyleCnt="0"/>
      <dgm:spPr/>
    </dgm:pt>
    <dgm:pt modelId="{5F72BA7F-73B6-4D82-A65C-37179678202D}" type="pres">
      <dgm:prSet presAssocID="{C4484F5C-6B17-4D97-BF33-32AFBB70E096}" presName="conn2-1" presStyleLbl="parChTrans1D2" presStyleIdx="2" presStyleCnt="3"/>
      <dgm:spPr/>
    </dgm:pt>
    <dgm:pt modelId="{11D25B54-6A9A-412F-B59F-8B59E4EFF0B0}" type="pres">
      <dgm:prSet presAssocID="{C4484F5C-6B17-4D97-BF33-32AFBB70E096}" presName="connTx" presStyleLbl="parChTrans1D2" presStyleIdx="2" presStyleCnt="3"/>
      <dgm:spPr/>
    </dgm:pt>
    <dgm:pt modelId="{E6457F13-DBBF-4185-A194-A9FEBB0FC246}" type="pres">
      <dgm:prSet presAssocID="{D8601A47-2B75-4CDA-8FC8-72DBE3387BA4}" presName="root2" presStyleCnt="0"/>
      <dgm:spPr/>
    </dgm:pt>
    <dgm:pt modelId="{FB1FFA29-0189-4939-BE18-0861534B8A27}" type="pres">
      <dgm:prSet presAssocID="{D8601A47-2B75-4CDA-8FC8-72DBE3387BA4}" presName="LevelTwoTextNode" presStyleLbl="node2" presStyleIdx="2" presStyleCnt="3">
        <dgm:presLayoutVars>
          <dgm:chPref val="3"/>
        </dgm:presLayoutVars>
      </dgm:prSet>
      <dgm:spPr/>
    </dgm:pt>
    <dgm:pt modelId="{A6FA215C-90FB-401D-A5C1-1FC2DDD441D3}" type="pres">
      <dgm:prSet presAssocID="{D8601A47-2B75-4CDA-8FC8-72DBE3387BA4}" presName="level3hierChild" presStyleCnt="0"/>
      <dgm:spPr/>
    </dgm:pt>
  </dgm:ptLst>
  <dgm:cxnLst>
    <dgm:cxn modelId="{ED5E5503-C593-4C80-99FC-E5307EAA644E}" type="presOf" srcId="{45DED20E-F1C7-4BD7-A034-4E74CCAAF5E3}" destId="{B524AEC7-AABD-43B5-8FD0-09A7EF4155A1}" srcOrd="0" destOrd="0" presId="urn:microsoft.com/office/officeart/2008/layout/HorizontalMultiLevelHierarchy"/>
    <dgm:cxn modelId="{0BC9E326-B8E8-479F-931C-07C294755B2A}" type="presOf" srcId="{0C834F5C-D30F-4F3F-B8CE-1A61BE34AE70}" destId="{11EEBF02-176C-46A7-8693-5ACE47A006A3}" srcOrd="1" destOrd="0" presId="urn:microsoft.com/office/officeart/2008/layout/HorizontalMultiLevelHierarchy"/>
    <dgm:cxn modelId="{D939FB34-B78C-4FEC-A34C-6D8DDF97232F}" srcId="{6CAB547D-4DC5-4101-B528-6ABA46D3E75B}" destId="{D8601A47-2B75-4CDA-8FC8-72DBE3387BA4}" srcOrd="2" destOrd="0" parTransId="{C4484F5C-6B17-4D97-BF33-32AFBB70E096}" sibTransId="{AC246748-4FFF-416F-8E0B-58FE68F1FC2A}"/>
    <dgm:cxn modelId="{08AD5C44-E698-4930-924E-0286AEEFEBE6}" srcId="{6CAB547D-4DC5-4101-B528-6ABA46D3E75B}" destId="{45DED20E-F1C7-4BD7-A034-4E74CCAAF5E3}" srcOrd="1" destOrd="0" parTransId="{31441EE1-0754-4042-8709-B6B97E71A71E}" sibTransId="{DE914046-5B9E-4C0F-8781-AC376D3B39A5}"/>
    <dgm:cxn modelId="{E2E41A46-47D0-44DE-BB5B-36B5B25BF441}" type="presOf" srcId="{0C834F5C-D30F-4F3F-B8CE-1A61BE34AE70}" destId="{42E72B3B-B3C8-4910-986D-3CC62632C120}" srcOrd="0" destOrd="0" presId="urn:microsoft.com/office/officeart/2008/layout/HorizontalMultiLevelHierarchy"/>
    <dgm:cxn modelId="{30AF5E48-38D5-4EAC-852C-D49C493CDAA0}" type="presOf" srcId="{C4484F5C-6B17-4D97-BF33-32AFBB70E096}" destId="{5F72BA7F-73B6-4D82-A65C-37179678202D}" srcOrd="0" destOrd="0" presId="urn:microsoft.com/office/officeart/2008/layout/HorizontalMultiLevelHierarchy"/>
    <dgm:cxn modelId="{A7D4D17F-C008-4B95-B8EE-4C4D96B84C65}" type="presOf" srcId="{D8601A47-2B75-4CDA-8FC8-72DBE3387BA4}" destId="{FB1FFA29-0189-4939-BE18-0861534B8A27}" srcOrd="0" destOrd="0" presId="urn:microsoft.com/office/officeart/2008/layout/HorizontalMultiLevelHierarchy"/>
    <dgm:cxn modelId="{5819F892-C042-4B9C-A3B9-DDA67FDB2242}" type="presOf" srcId="{31441EE1-0754-4042-8709-B6B97E71A71E}" destId="{890E9489-ABD1-4069-A394-BFBFB9BA63D4}" srcOrd="1" destOrd="0" presId="urn:microsoft.com/office/officeart/2008/layout/HorizontalMultiLevelHierarchy"/>
    <dgm:cxn modelId="{62997E94-FF73-4EBD-A3D7-BF35236553EA}" srcId="{0C054204-0B50-4DFB-9FA8-0C5268DD7851}" destId="{6CAB547D-4DC5-4101-B528-6ABA46D3E75B}" srcOrd="0" destOrd="0" parTransId="{300926F9-2F51-42C2-A5F4-7AE3EB6FF722}" sibTransId="{CB2A2D4E-2539-45C7-8B76-7CB5022B6434}"/>
    <dgm:cxn modelId="{93371695-2731-48D7-A05E-81BA5B6A00E8}" type="presOf" srcId="{AFBDDD56-1F85-499A-AD4A-E6FE77C1DC9F}" destId="{8EAFEA89-FFFD-48E8-A5E8-F0564C3AD7AC}" srcOrd="0" destOrd="0" presId="urn:microsoft.com/office/officeart/2008/layout/HorizontalMultiLevelHierarchy"/>
    <dgm:cxn modelId="{D42CC9A5-C032-426E-8AFD-514A3B8EFBE2}" srcId="{6CAB547D-4DC5-4101-B528-6ABA46D3E75B}" destId="{AFBDDD56-1F85-499A-AD4A-E6FE77C1DC9F}" srcOrd="0" destOrd="0" parTransId="{0C834F5C-D30F-4F3F-B8CE-1A61BE34AE70}" sibTransId="{0A81C31A-A65E-4D99-84A8-97A3D22C4DE4}"/>
    <dgm:cxn modelId="{67B1C7A9-3990-4B07-8519-266521B45C89}" type="presOf" srcId="{C4484F5C-6B17-4D97-BF33-32AFBB70E096}" destId="{11D25B54-6A9A-412F-B59F-8B59E4EFF0B0}" srcOrd="1" destOrd="0" presId="urn:microsoft.com/office/officeart/2008/layout/HorizontalMultiLevelHierarchy"/>
    <dgm:cxn modelId="{B21527BC-183B-41AD-9EB3-C1C9A186B199}" type="presOf" srcId="{0C054204-0B50-4DFB-9FA8-0C5268DD7851}" destId="{EC2BAFA2-7F4D-4D4F-9683-BA95D15B1857}" srcOrd="0" destOrd="0" presId="urn:microsoft.com/office/officeart/2008/layout/HorizontalMultiLevelHierarchy"/>
    <dgm:cxn modelId="{AD7497F5-7D73-4799-A297-60953255668A}" type="presOf" srcId="{6CAB547D-4DC5-4101-B528-6ABA46D3E75B}" destId="{E7BF736A-69DD-4B4E-958B-3E43B4E3E136}" srcOrd="0" destOrd="0" presId="urn:microsoft.com/office/officeart/2008/layout/HorizontalMultiLevelHierarchy"/>
    <dgm:cxn modelId="{C8CD78FC-7869-4793-BA54-EB86B4E871A4}" type="presOf" srcId="{31441EE1-0754-4042-8709-B6B97E71A71E}" destId="{C928D551-D58A-4823-92BF-3A00AF63B888}" srcOrd="0" destOrd="0" presId="urn:microsoft.com/office/officeart/2008/layout/HorizontalMultiLevelHierarchy"/>
    <dgm:cxn modelId="{F7916DB1-1D31-4787-A515-12285E8F9AA4}" type="presParOf" srcId="{EC2BAFA2-7F4D-4D4F-9683-BA95D15B1857}" destId="{7192A646-766C-4C9E-A6DB-EF4AB8022CC8}" srcOrd="0" destOrd="0" presId="urn:microsoft.com/office/officeart/2008/layout/HorizontalMultiLevelHierarchy"/>
    <dgm:cxn modelId="{5765F082-9E7A-497A-A521-4DBA538934E4}" type="presParOf" srcId="{7192A646-766C-4C9E-A6DB-EF4AB8022CC8}" destId="{E7BF736A-69DD-4B4E-958B-3E43B4E3E136}" srcOrd="0" destOrd="0" presId="urn:microsoft.com/office/officeart/2008/layout/HorizontalMultiLevelHierarchy"/>
    <dgm:cxn modelId="{CA96B9B4-2BD2-4BC4-B04F-54E61AFE6956}" type="presParOf" srcId="{7192A646-766C-4C9E-A6DB-EF4AB8022CC8}" destId="{1C6CB48E-E34C-47DF-9F09-33AB0A09611F}" srcOrd="1" destOrd="0" presId="urn:microsoft.com/office/officeart/2008/layout/HorizontalMultiLevelHierarchy"/>
    <dgm:cxn modelId="{0B15CEFB-BE2F-44A2-8031-88CF696196D1}" type="presParOf" srcId="{1C6CB48E-E34C-47DF-9F09-33AB0A09611F}" destId="{42E72B3B-B3C8-4910-986D-3CC62632C120}" srcOrd="0" destOrd="0" presId="urn:microsoft.com/office/officeart/2008/layout/HorizontalMultiLevelHierarchy"/>
    <dgm:cxn modelId="{09FFDEE9-E7BB-4F1B-9D04-BB8A67116AAF}" type="presParOf" srcId="{42E72B3B-B3C8-4910-986D-3CC62632C120}" destId="{11EEBF02-176C-46A7-8693-5ACE47A006A3}" srcOrd="0" destOrd="0" presId="urn:microsoft.com/office/officeart/2008/layout/HorizontalMultiLevelHierarchy"/>
    <dgm:cxn modelId="{15305B93-5C35-499F-B2D3-A38002F3C751}" type="presParOf" srcId="{1C6CB48E-E34C-47DF-9F09-33AB0A09611F}" destId="{2B92BD6E-E26E-4C8C-B89A-8A84F1B2DFEE}" srcOrd="1" destOrd="0" presId="urn:microsoft.com/office/officeart/2008/layout/HorizontalMultiLevelHierarchy"/>
    <dgm:cxn modelId="{8B92300A-2B73-422B-99B2-C1418CD2B03B}" type="presParOf" srcId="{2B92BD6E-E26E-4C8C-B89A-8A84F1B2DFEE}" destId="{8EAFEA89-FFFD-48E8-A5E8-F0564C3AD7AC}" srcOrd="0" destOrd="0" presId="urn:microsoft.com/office/officeart/2008/layout/HorizontalMultiLevelHierarchy"/>
    <dgm:cxn modelId="{2826F540-AD93-4F73-B47D-E7060B9527A6}" type="presParOf" srcId="{2B92BD6E-E26E-4C8C-B89A-8A84F1B2DFEE}" destId="{47E81373-54CA-441C-941C-AD3279E960ED}" srcOrd="1" destOrd="0" presId="urn:microsoft.com/office/officeart/2008/layout/HorizontalMultiLevelHierarchy"/>
    <dgm:cxn modelId="{328DC103-1448-4EF5-ABBB-280BF9289B82}" type="presParOf" srcId="{1C6CB48E-E34C-47DF-9F09-33AB0A09611F}" destId="{C928D551-D58A-4823-92BF-3A00AF63B888}" srcOrd="2" destOrd="0" presId="urn:microsoft.com/office/officeart/2008/layout/HorizontalMultiLevelHierarchy"/>
    <dgm:cxn modelId="{6174DED5-3DA8-4AEF-B827-E69B238A4FCC}" type="presParOf" srcId="{C928D551-D58A-4823-92BF-3A00AF63B888}" destId="{890E9489-ABD1-4069-A394-BFBFB9BA63D4}" srcOrd="0" destOrd="0" presId="urn:microsoft.com/office/officeart/2008/layout/HorizontalMultiLevelHierarchy"/>
    <dgm:cxn modelId="{8993A9D5-21A0-4B08-BAB4-B24D52FA36DA}" type="presParOf" srcId="{1C6CB48E-E34C-47DF-9F09-33AB0A09611F}" destId="{99669550-9203-4024-B20E-B6E3CC0DE1E3}" srcOrd="3" destOrd="0" presId="urn:microsoft.com/office/officeart/2008/layout/HorizontalMultiLevelHierarchy"/>
    <dgm:cxn modelId="{DC0792E2-50F6-4B58-A180-33CD5953BAF2}" type="presParOf" srcId="{99669550-9203-4024-B20E-B6E3CC0DE1E3}" destId="{B524AEC7-AABD-43B5-8FD0-09A7EF4155A1}" srcOrd="0" destOrd="0" presId="urn:microsoft.com/office/officeart/2008/layout/HorizontalMultiLevelHierarchy"/>
    <dgm:cxn modelId="{0F5C948E-6D82-482E-BC1B-E478BD01D448}" type="presParOf" srcId="{99669550-9203-4024-B20E-B6E3CC0DE1E3}" destId="{AB510164-0831-4B72-A0DB-499513332CA1}" srcOrd="1" destOrd="0" presId="urn:microsoft.com/office/officeart/2008/layout/HorizontalMultiLevelHierarchy"/>
    <dgm:cxn modelId="{C598CE8C-A6BC-4403-B0E7-5FA518488BDE}" type="presParOf" srcId="{1C6CB48E-E34C-47DF-9F09-33AB0A09611F}" destId="{5F72BA7F-73B6-4D82-A65C-37179678202D}" srcOrd="4" destOrd="0" presId="urn:microsoft.com/office/officeart/2008/layout/HorizontalMultiLevelHierarchy"/>
    <dgm:cxn modelId="{6697EC34-7277-4CEE-88CF-46706539E241}" type="presParOf" srcId="{5F72BA7F-73B6-4D82-A65C-37179678202D}" destId="{11D25B54-6A9A-412F-B59F-8B59E4EFF0B0}" srcOrd="0" destOrd="0" presId="urn:microsoft.com/office/officeart/2008/layout/HorizontalMultiLevelHierarchy"/>
    <dgm:cxn modelId="{99D81DD5-99D7-476D-A949-36CF5CBC343B}" type="presParOf" srcId="{1C6CB48E-E34C-47DF-9F09-33AB0A09611F}" destId="{E6457F13-DBBF-4185-A194-A9FEBB0FC246}" srcOrd="5" destOrd="0" presId="urn:microsoft.com/office/officeart/2008/layout/HorizontalMultiLevelHierarchy"/>
    <dgm:cxn modelId="{47783BD6-A87B-476B-A6D1-8DB4E9FE463E}" type="presParOf" srcId="{E6457F13-DBBF-4185-A194-A9FEBB0FC246}" destId="{FB1FFA29-0189-4939-BE18-0861534B8A27}" srcOrd="0" destOrd="0" presId="urn:microsoft.com/office/officeart/2008/layout/HorizontalMultiLevelHierarchy"/>
    <dgm:cxn modelId="{3174DC01-C1A0-40B8-A2F5-849654F56511}" type="presParOf" srcId="{E6457F13-DBBF-4185-A194-A9FEBB0FC246}" destId="{A6FA215C-90FB-401D-A5C1-1FC2DDD441D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2BA7F-73B6-4D82-A65C-37179678202D}">
      <dsp:nvSpPr>
        <dsp:cNvPr id="0" name=""/>
        <dsp:cNvSpPr/>
      </dsp:nvSpPr>
      <dsp:spPr>
        <a:xfrm>
          <a:off x="4098406" y="3579995"/>
          <a:ext cx="892421" cy="1700497"/>
        </a:xfrm>
        <a:custGeom>
          <a:avLst/>
          <a:gdLst/>
          <a:ahLst/>
          <a:cxnLst/>
          <a:rect l="0" t="0" r="0" b="0"/>
          <a:pathLst>
            <a:path>
              <a:moveTo>
                <a:pt x="0" y="0"/>
              </a:moveTo>
              <a:lnTo>
                <a:pt x="446210" y="0"/>
              </a:lnTo>
              <a:lnTo>
                <a:pt x="446210" y="1700497"/>
              </a:lnTo>
              <a:lnTo>
                <a:pt x="892421" y="1700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4496605" y="4382233"/>
        <a:ext cx="96022" cy="96022"/>
      </dsp:txXfrm>
    </dsp:sp>
    <dsp:sp modelId="{C928D551-D58A-4823-92BF-3A00AF63B888}">
      <dsp:nvSpPr>
        <dsp:cNvPr id="0" name=""/>
        <dsp:cNvSpPr/>
      </dsp:nvSpPr>
      <dsp:spPr>
        <a:xfrm>
          <a:off x="4098406" y="3534275"/>
          <a:ext cx="892421" cy="91440"/>
        </a:xfrm>
        <a:custGeom>
          <a:avLst/>
          <a:gdLst/>
          <a:ahLst/>
          <a:cxnLst/>
          <a:rect l="0" t="0" r="0" b="0"/>
          <a:pathLst>
            <a:path>
              <a:moveTo>
                <a:pt x="0" y="45720"/>
              </a:moveTo>
              <a:lnTo>
                <a:pt x="892421"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22306" y="3557684"/>
        <a:ext cx="44621" cy="44621"/>
      </dsp:txXfrm>
    </dsp:sp>
    <dsp:sp modelId="{42E72B3B-B3C8-4910-986D-3CC62632C120}">
      <dsp:nvSpPr>
        <dsp:cNvPr id="0" name=""/>
        <dsp:cNvSpPr/>
      </dsp:nvSpPr>
      <dsp:spPr>
        <a:xfrm>
          <a:off x="4098406" y="1879497"/>
          <a:ext cx="892421" cy="1700497"/>
        </a:xfrm>
        <a:custGeom>
          <a:avLst/>
          <a:gdLst/>
          <a:ahLst/>
          <a:cxnLst/>
          <a:rect l="0" t="0" r="0" b="0"/>
          <a:pathLst>
            <a:path>
              <a:moveTo>
                <a:pt x="0" y="1700497"/>
              </a:moveTo>
              <a:lnTo>
                <a:pt x="446210" y="1700497"/>
              </a:lnTo>
              <a:lnTo>
                <a:pt x="446210" y="0"/>
              </a:lnTo>
              <a:lnTo>
                <a:pt x="89242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4496605" y="2681735"/>
        <a:ext cx="96022" cy="96022"/>
      </dsp:txXfrm>
    </dsp:sp>
    <dsp:sp modelId="{E7BF736A-69DD-4B4E-958B-3E43B4E3E136}">
      <dsp:nvSpPr>
        <dsp:cNvPr id="0" name=""/>
        <dsp:cNvSpPr/>
      </dsp:nvSpPr>
      <dsp:spPr>
        <a:xfrm rot="16200000">
          <a:off x="-161788" y="2899796"/>
          <a:ext cx="7159991" cy="1360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r>
            <a:rPr lang="en-IN" sz="5100" kern="1200" dirty="0"/>
            <a:t>New/ Enhanced Controls</a:t>
          </a:r>
        </a:p>
      </dsp:txBody>
      <dsp:txXfrm>
        <a:off x="-161788" y="2899796"/>
        <a:ext cx="7159991" cy="1360398"/>
      </dsp:txXfrm>
    </dsp:sp>
    <dsp:sp modelId="{8EAFEA89-FFFD-48E8-A5E8-F0564C3AD7AC}">
      <dsp:nvSpPr>
        <dsp:cNvPr id="0" name=""/>
        <dsp:cNvSpPr/>
      </dsp:nvSpPr>
      <dsp:spPr>
        <a:xfrm>
          <a:off x="4990827" y="1199298"/>
          <a:ext cx="4462106" cy="1360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Reduce Number of Flaws/ Errors</a:t>
          </a:r>
        </a:p>
      </dsp:txBody>
      <dsp:txXfrm>
        <a:off x="4990827" y="1199298"/>
        <a:ext cx="4462106" cy="1360398"/>
      </dsp:txXfrm>
    </dsp:sp>
    <dsp:sp modelId="{B524AEC7-AABD-43B5-8FD0-09A7EF4155A1}">
      <dsp:nvSpPr>
        <dsp:cNvPr id="0" name=""/>
        <dsp:cNvSpPr/>
      </dsp:nvSpPr>
      <dsp:spPr>
        <a:xfrm>
          <a:off x="4990827" y="2899796"/>
          <a:ext cx="4462106" cy="1360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Add a targeted control</a:t>
          </a:r>
        </a:p>
      </dsp:txBody>
      <dsp:txXfrm>
        <a:off x="4990827" y="2899796"/>
        <a:ext cx="4462106" cy="1360398"/>
      </dsp:txXfrm>
    </dsp:sp>
    <dsp:sp modelId="{FB1FFA29-0189-4939-BE18-0861534B8A27}">
      <dsp:nvSpPr>
        <dsp:cNvPr id="0" name=""/>
        <dsp:cNvSpPr/>
      </dsp:nvSpPr>
      <dsp:spPr>
        <a:xfrm>
          <a:off x="4990827" y="4600294"/>
          <a:ext cx="4462106" cy="1360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Reduce Magnitude of Impact</a:t>
          </a:r>
        </a:p>
      </dsp:txBody>
      <dsp:txXfrm>
        <a:off x="4990827" y="4600294"/>
        <a:ext cx="4462106" cy="136039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EC906-AA97-4B59-A1E6-53502C5BBCC6}" type="datetimeFigureOut">
              <a:rPr lang="en-IN" smtClean="0"/>
              <a:t>19-04-2020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2A917-F394-4D71-8EAF-C9A352268CE5}" type="slidenum">
              <a:rPr lang="en-IN" smtClean="0"/>
              <a:t>‹#›</a:t>
            </a:fld>
            <a:endParaRPr lang="en-IN"/>
          </a:p>
        </p:txBody>
      </p:sp>
    </p:spTree>
    <p:extLst>
      <p:ext uri="{BB962C8B-B14F-4D97-AF65-F5344CB8AC3E}">
        <p14:creationId xmlns:p14="http://schemas.microsoft.com/office/powerpoint/2010/main" val="224795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0F6D12-D0E5-42E3-AE9E-4CBB24513023}" type="slidenum">
              <a:rPr kumimoji="1" lang="ja-JP" altLang="en-US" smtClean="0"/>
              <a:t>35</a:t>
            </a:fld>
            <a:endParaRPr kumimoji="1" lang="ja-JP" altLang="en-US"/>
          </a:p>
        </p:txBody>
      </p:sp>
    </p:spTree>
    <p:extLst>
      <p:ext uri="{BB962C8B-B14F-4D97-AF65-F5344CB8AC3E}">
        <p14:creationId xmlns:p14="http://schemas.microsoft.com/office/powerpoint/2010/main" val="354642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709A-486A-40D7-90E9-569D5DBD4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3EF604-3FDC-432C-9433-D9D029A96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72D458-089A-42B9-AB80-37425DFE2370}"/>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5" name="Footer Placeholder 4">
            <a:extLst>
              <a:ext uri="{FF2B5EF4-FFF2-40B4-BE49-F238E27FC236}">
                <a16:creationId xmlns:a16="http://schemas.microsoft.com/office/drawing/2014/main" id="{00C572CF-55B3-4092-8E50-92239E444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85D0E-1091-43AA-A803-A05391B6EA5D}"/>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386852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42BF-D58E-442A-86C0-90FC3F0E2E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B410E8-E64E-4E9E-80D6-7BA04EE58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24947-8429-4625-AD4D-A53901AF78C8}"/>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5" name="Footer Placeholder 4">
            <a:extLst>
              <a:ext uri="{FF2B5EF4-FFF2-40B4-BE49-F238E27FC236}">
                <a16:creationId xmlns:a16="http://schemas.microsoft.com/office/drawing/2014/main" id="{8EF59C93-8B78-4706-8C9A-C1B5303B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4C0B2-520C-489E-A91C-C1C539AC6C4B}"/>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136528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DD86A-CF00-4991-90DF-ED25FA34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1095A2-CBFC-4E15-A4F7-10D6D8096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E37EC-CDE2-4386-AC35-E32487805D30}"/>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5" name="Footer Placeholder 4">
            <a:extLst>
              <a:ext uri="{FF2B5EF4-FFF2-40B4-BE49-F238E27FC236}">
                <a16:creationId xmlns:a16="http://schemas.microsoft.com/office/drawing/2014/main" id="{E882D3DE-6DBA-4D62-8728-A61473744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A9284-181D-4AE3-AF4A-9B5FD9603DB9}"/>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768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Option 4">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97250" y="624212"/>
            <a:ext cx="8674608" cy="484632"/>
          </a:xfrm>
        </p:spPr>
        <p:txBody>
          <a:bodyPr/>
          <a:lstStyle>
            <a:lvl1pPr>
              <a:defRPr>
                <a:solidFill>
                  <a:srgbClr val="FFFFFF"/>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lvl1pPr>
              <a:defRPr>
                <a:solidFill>
                  <a:srgbClr val="FFFFFF"/>
                </a:solidFill>
              </a:defRPr>
            </a:lvl1pPr>
          </a:lstStyle>
          <a:p>
            <a:endParaRPr lang="en-US" dirty="0"/>
          </a:p>
        </p:txBody>
      </p:sp>
      <p:sp>
        <p:nvSpPr>
          <p:cNvPr id="3" name="Rectangle 2">
            <a:extLst>
              <a:ext uri="{FF2B5EF4-FFF2-40B4-BE49-F238E27FC236}">
                <a16:creationId xmlns:a16="http://schemas.microsoft.com/office/drawing/2014/main" id="{701711B4-8F3A-40CF-ACC2-B2880316866D}"/>
              </a:ext>
            </a:extLst>
          </p:cNvPr>
          <p:cNvSpPr/>
          <p:nvPr userDrawn="1"/>
        </p:nvSpPr>
        <p:spPr>
          <a:xfrm>
            <a:off x="11623112" y="6205440"/>
            <a:ext cx="367408" cy="276999"/>
          </a:xfrm>
          <a:prstGeom prst="rect">
            <a:avLst/>
          </a:prstGeom>
        </p:spPr>
        <p:txBody>
          <a:bodyPr wrap="none">
            <a:spAutoFit/>
          </a:bodyPr>
          <a:lstStyle/>
          <a:p>
            <a:fld id="{92D2F243-6337-4E3B-AC27-21132E4B3D63}" type="slidenum">
              <a:rPr lang="en-US" sz="1200" smtClean="0"/>
              <a:pPr/>
              <a:t>‹#›</a:t>
            </a:fld>
            <a:endParaRPr lang="en-IN" sz="1200" dirty="0"/>
          </a:p>
        </p:txBody>
      </p:sp>
    </p:spTree>
    <p:extLst>
      <p:ext uri="{BB962C8B-B14F-4D97-AF65-F5344CB8AC3E}">
        <p14:creationId xmlns:p14="http://schemas.microsoft.com/office/powerpoint/2010/main" val="259988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5423867" y="86091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5423867" y="176817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8" name="円/楕円 7"/>
          <p:cNvSpPr/>
          <p:nvPr userDrawn="1"/>
        </p:nvSpPr>
        <p:spPr>
          <a:xfrm>
            <a:off x="5423867" y="267543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9" name="円/楕円 8"/>
          <p:cNvSpPr/>
          <p:nvPr userDrawn="1"/>
        </p:nvSpPr>
        <p:spPr>
          <a:xfrm>
            <a:off x="5423867" y="358269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0" name="円/楕円 9"/>
          <p:cNvSpPr/>
          <p:nvPr userDrawn="1"/>
        </p:nvSpPr>
        <p:spPr>
          <a:xfrm>
            <a:off x="5423867" y="448995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1" name="円/楕円 10"/>
          <p:cNvSpPr/>
          <p:nvPr userDrawn="1"/>
        </p:nvSpPr>
        <p:spPr>
          <a:xfrm>
            <a:off x="5423867" y="5397219"/>
            <a:ext cx="432085"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6</a:t>
            </a:r>
            <a:endParaRPr kumimoji="1" lang="ja-JP" altLang="en-US" sz="1200" dirty="0"/>
          </a:p>
        </p:txBody>
      </p:sp>
      <p:sp>
        <p:nvSpPr>
          <p:cNvPr id="12" name="テキスト プレースホルダー 6"/>
          <p:cNvSpPr>
            <a:spLocks noGrp="1"/>
          </p:cNvSpPr>
          <p:nvPr>
            <p:ph type="body" sz="quarter" idx="15" hasCustomPrompt="1"/>
          </p:nvPr>
        </p:nvSpPr>
        <p:spPr>
          <a:xfrm>
            <a:off x="6000739" y="692696"/>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17274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6000739" y="5234790"/>
            <a:ext cx="5520334" cy="624069"/>
          </a:xfrm>
        </p:spPr>
        <p:txBody>
          <a:bodyPr anchor="b">
            <a:normAutofit/>
          </a:bodyPr>
          <a:lstStyle>
            <a:lvl1pPr algn="l">
              <a:defRPr sz="24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6000739" y="571484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1601115"/>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081168"/>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2509534"/>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2989587"/>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3417952"/>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3898005"/>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326371"/>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480642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902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4655715" y="1604797"/>
            <a:ext cx="7536285" cy="3120347"/>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5"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814955" y="501317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a:off x="0" y="1604797"/>
            <a:ext cx="4655715" cy="31203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テキスト プレースホルダー 6"/>
          <p:cNvSpPr>
            <a:spLocks noGrp="1"/>
          </p:cNvSpPr>
          <p:nvPr>
            <p:ph type="body" sz="quarter" idx="16" hasCustomPrompt="1"/>
          </p:nvPr>
        </p:nvSpPr>
        <p:spPr>
          <a:xfrm>
            <a:off x="718936" y="1844824"/>
            <a:ext cx="3600712" cy="2688299"/>
          </a:xfrm>
        </p:spPr>
        <p:txBody>
          <a:bodyPr anchor="b">
            <a:normAutofit/>
          </a:bodyPr>
          <a:lstStyle>
            <a:lvl1pPr algn="r">
              <a:defRPr sz="2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511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Icons and Items">
    <p:spTree>
      <p:nvGrpSpPr>
        <p:cNvPr id="1" name=""/>
        <p:cNvGrpSpPr/>
        <p:nvPr/>
      </p:nvGrpSpPr>
      <p:grpSpPr>
        <a:xfrm>
          <a:off x="0" y="0"/>
          <a:ext cx="0" cy="0"/>
          <a:chOff x="0" y="0"/>
          <a:chExt cx="0" cy="0"/>
        </a:xfrm>
      </p:grpSpPr>
      <p:sp>
        <p:nvSpPr>
          <p:cNvPr id="53" name="円/楕円 52"/>
          <p:cNvSpPr/>
          <p:nvPr userDrawn="1"/>
        </p:nvSpPr>
        <p:spPr>
          <a:xfrm>
            <a:off x="4051237" y="2022707"/>
            <a:ext cx="1578183" cy="157804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53"/>
          <p:cNvSpPr/>
          <p:nvPr userDrawn="1"/>
        </p:nvSpPr>
        <p:spPr>
          <a:xfrm>
            <a:off x="6671177" y="2022706"/>
            <a:ext cx="1578183" cy="157804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円/楕円 54"/>
          <p:cNvSpPr/>
          <p:nvPr userDrawn="1"/>
        </p:nvSpPr>
        <p:spPr>
          <a:xfrm>
            <a:off x="9291117" y="2022706"/>
            <a:ext cx="1578183" cy="157804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円/楕円 55"/>
          <p:cNvSpPr/>
          <p:nvPr userDrawn="1"/>
        </p:nvSpPr>
        <p:spPr>
          <a:xfrm>
            <a:off x="1429401" y="2022705"/>
            <a:ext cx="1578183" cy="157804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8"/>
          <p:cNvSpPr/>
          <p:nvPr userDrawn="1"/>
        </p:nvSpPr>
        <p:spPr>
          <a:xfrm>
            <a:off x="3949628" y="1954974"/>
            <a:ext cx="1578183" cy="15780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円/楕円 49"/>
          <p:cNvSpPr/>
          <p:nvPr userDrawn="1"/>
        </p:nvSpPr>
        <p:spPr>
          <a:xfrm>
            <a:off x="6569568" y="1954973"/>
            <a:ext cx="1578183" cy="157804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1" name="円/楕円 50"/>
          <p:cNvSpPr/>
          <p:nvPr userDrawn="1"/>
        </p:nvSpPr>
        <p:spPr>
          <a:xfrm>
            <a:off x="9189508" y="1954972"/>
            <a:ext cx="1578183" cy="157804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円/楕円 51"/>
          <p:cNvSpPr/>
          <p:nvPr userDrawn="1"/>
        </p:nvSpPr>
        <p:spPr>
          <a:xfrm>
            <a:off x="1327792" y="1954972"/>
            <a:ext cx="1578183" cy="15780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userDrawn="1"/>
        </p:nvSpPr>
        <p:spPr>
          <a:xfrm>
            <a:off x="3996939" y="1988842"/>
            <a:ext cx="1578183" cy="15780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11"/>
          <p:cNvSpPr/>
          <p:nvPr userDrawn="1"/>
        </p:nvSpPr>
        <p:spPr>
          <a:xfrm>
            <a:off x="6616879" y="1988842"/>
            <a:ext cx="1578183" cy="15780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userDrawn="1"/>
        </p:nvSpPr>
        <p:spPr>
          <a:xfrm>
            <a:off x="9236819" y="1988841"/>
            <a:ext cx="1578183" cy="15780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userDrawn="1"/>
        </p:nvSpPr>
        <p:spPr>
          <a:xfrm>
            <a:off x="1375103" y="1988840"/>
            <a:ext cx="1578183" cy="157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2111211" y="1028734"/>
            <a:ext cx="9553890" cy="336037"/>
          </a:xfrm>
        </p:spPr>
        <p:txBody>
          <a:bodyPr/>
          <a:lstStyle>
            <a:lvl1pPr>
              <a:defRPr kumimoji="1" lang="en-US" altLang="ja-JP" sz="16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12"/>
          <p:cNvSpPr>
            <a:spLocks noGrp="1"/>
          </p:cNvSpPr>
          <p:nvPr userDrawn="1">
            <p:ph type="pic" sz="quarter" idx="17" hasCustomPrompt="1"/>
          </p:nvPr>
        </p:nvSpPr>
        <p:spPr>
          <a:xfrm>
            <a:off x="4503319" y="2495179"/>
            <a:ext cx="565421" cy="565372"/>
          </a:xfrm>
        </p:spPr>
        <p:txBody>
          <a:bodyPr>
            <a:normAutofit/>
          </a:bodyPr>
          <a:lstStyle>
            <a:lvl1pPr>
              <a:defRPr sz="1067"/>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7123260" y="2495178"/>
            <a:ext cx="565421" cy="565372"/>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9743199" y="2495177"/>
            <a:ext cx="565421" cy="565372"/>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1881483" y="2495177"/>
            <a:ext cx="565421" cy="565372"/>
          </a:xfrm>
        </p:spPr>
        <p:txBody>
          <a:bodyPr>
            <a:normAutofit/>
          </a:bodyPr>
          <a:lstStyle>
            <a:lvl1pPr>
              <a:defRPr sz="1067"/>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936417" y="3667685"/>
            <a:ext cx="2455554"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25527" y="4253920"/>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083980" y="4195744"/>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プレースホルダー 6"/>
          <p:cNvSpPr>
            <a:spLocks noGrp="1"/>
          </p:cNvSpPr>
          <p:nvPr>
            <p:ph type="body" sz="quarter" idx="25" hasCustomPrompt="1"/>
          </p:nvPr>
        </p:nvSpPr>
        <p:spPr>
          <a:xfrm>
            <a:off x="3538839" y="3666122"/>
            <a:ext cx="2477334"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3546099" y="4252357"/>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3704552" y="4194181"/>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27" hasCustomPrompt="1"/>
          </p:nvPr>
        </p:nvSpPr>
        <p:spPr>
          <a:xfrm>
            <a:off x="6163041" y="3667685"/>
            <a:ext cx="2477334"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6166671" y="4253920"/>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6325124" y="4195744"/>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テキスト プレースホルダー 6"/>
          <p:cNvSpPr>
            <a:spLocks noGrp="1"/>
          </p:cNvSpPr>
          <p:nvPr>
            <p:ph type="body" sz="quarter" idx="29" hasCustomPrompt="1"/>
          </p:nvPr>
        </p:nvSpPr>
        <p:spPr>
          <a:xfrm>
            <a:off x="8787242" y="3667685"/>
            <a:ext cx="2477334" cy="480053"/>
          </a:xfrm>
        </p:spPr>
        <p:txBody>
          <a:bodyPr anchor="t">
            <a:noAutofit/>
          </a:bodyPr>
          <a:lstStyle>
            <a:lvl1pPr algn="ctr">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8787242" y="4253920"/>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8945696" y="4195744"/>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8943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25457" y="29028"/>
            <a:ext cx="2400208" cy="3077029"/>
          </a:xfrm>
        </p:spPr>
        <p:txBody>
          <a:bodyPr/>
          <a:lstStyle>
            <a:lvl1pPr>
              <a:defRPr sz="12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2458716" y="3137733"/>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4891974"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7326093" y="3137962"/>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9758492"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25457" y="3137962"/>
            <a:ext cx="2400208" cy="30768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正方形/長方形 10"/>
          <p:cNvSpPr/>
          <p:nvPr userDrawn="1"/>
        </p:nvSpPr>
        <p:spPr>
          <a:xfrm>
            <a:off x="2458716" y="29257"/>
            <a:ext cx="2400208" cy="30768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正方形/長方形 11"/>
          <p:cNvSpPr/>
          <p:nvPr userDrawn="1"/>
        </p:nvSpPr>
        <p:spPr>
          <a:xfrm>
            <a:off x="4891974" y="3137962"/>
            <a:ext cx="2400208"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正方形/長方形 12"/>
          <p:cNvSpPr/>
          <p:nvPr userDrawn="1"/>
        </p:nvSpPr>
        <p:spPr>
          <a:xfrm>
            <a:off x="7326093" y="29257"/>
            <a:ext cx="2400208" cy="30768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正方形/長方形 13"/>
          <p:cNvSpPr/>
          <p:nvPr userDrawn="1"/>
        </p:nvSpPr>
        <p:spPr>
          <a:xfrm>
            <a:off x="9758492" y="3138191"/>
            <a:ext cx="2400208" cy="30768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図プレースホルダー 7"/>
          <p:cNvSpPr>
            <a:spLocks noGrp="1"/>
          </p:cNvSpPr>
          <p:nvPr>
            <p:ph type="pic" sz="quarter" idx="17" hasCustomPrompt="1"/>
          </p:nvPr>
        </p:nvSpPr>
        <p:spPr>
          <a:xfrm>
            <a:off x="969490"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3402748"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5836006"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0702524"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8270126"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27729"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42534"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2490018" y="854137"/>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2604823"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7357395" y="854138"/>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7472200"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4912383"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5027187"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9779760"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9894565" y="4357163"/>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049863" y="2934372"/>
            <a:ext cx="301223" cy="301197"/>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5919773" y="2934372"/>
            <a:ext cx="301223" cy="301197"/>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0782897" y="2934372"/>
            <a:ext cx="301223" cy="301197"/>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3508209" y="3003352"/>
            <a:ext cx="301223" cy="301197"/>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8350498" y="3003352"/>
            <a:ext cx="301223" cy="301197"/>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27817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0" y="5708953"/>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35574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正方形/長方形 4"/>
          <p:cNvSpPr/>
          <p:nvPr userDrawn="1"/>
        </p:nvSpPr>
        <p:spPr>
          <a:xfrm>
            <a:off x="5950263" y="2692400"/>
            <a:ext cx="91932" cy="4165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a:off x="6149804" y="2190480"/>
            <a:ext cx="91932" cy="466752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a:off x="6349344" y="3326113"/>
            <a:ext cx="91934" cy="353188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a:off x="5750722" y="4895273"/>
            <a:ext cx="91933" cy="19627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a:off x="5551182" y="3790920"/>
            <a:ext cx="90826" cy="30670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a:off x="6548886" y="4461746"/>
            <a:ext cx="91932" cy="239625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正方形/長方形 15"/>
          <p:cNvSpPr/>
          <p:nvPr userDrawn="1"/>
        </p:nvSpPr>
        <p:spPr>
          <a:xfrm rot="16200000">
            <a:off x="3894768" y="870805"/>
            <a:ext cx="91201" cy="5001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userDrawn="1"/>
        </p:nvSpPr>
        <p:spPr>
          <a:xfrm>
            <a:off x="747465" y="2983785"/>
            <a:ext cx="775922" cy="7758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2463512" y="1848153"/>
            <a:ext cx="775922" cy="7758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userDrawn="1"/>
        </p:nvSpPr>
        <p:spPr>
          <a:xfrm>
            <a:off x="1771260" y="4119419"/>
            <a:ext cx="775922" cy="7758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userDrawn="1"/>
        </p:nvSpPr>
        <p:spPr>
          <a:xfrm>
            <a:off x="10565276" y="3448592"/>
            <a:ext cx="775922" cy="7758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userDrawn="1"/>
        </p:nvSpPr>
        <p:spPr>
          <a:xfrm>
            <a:off x="8957360" y="2350072"/>
            <a:ext cx="775922" cy="7758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円/楕円 21"/>
          <p:cNvSpPr/>
          <p:nvPr userDrawn="1"/>
        </p:nvSpPr>
        <p:spPr>
          <a:xfrm>
            <a:off x="9345321" y="4547113"/>
            <a:ext cx="775922" cy="7758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正方形/長方形 22"/>
          <p:cNvSpPr/>
          <p:nvPr userDrawn="1"/>
        </p:nvSpPr>
        <p:spPr>
          <a:xfrm rot="16200000">
            <a:off x="4506565" y="2418693"/>
            <a:ext cx="91201" cy="41773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rot="16200000">
            <a:off x="4638969" y="678913"/>
            <a:ext cx="91200" cy="31143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正方形/長方形 24"/>
          <p:cNvSpPr/>
          <p:nvPr userDrawn="1"/>
        </p:nvSpPr>
        <p:spPr>
          <a:xfrm rot="16200000">
            <a:off x="7451124" y="1191539"/>
            <a:ext cx="91200" cy="30929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正方形/長方形 26"/>
          <p:cNvSpPr/>
          <p:nvPr userDrawn="1"/>
        </p:nvSpPr>
        <p:spPr>
          <a:xfrm rot="16200000">
            <a:off x="8085623" y="1256479"/>
            <a:ext cx="91200" cy="5160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rot="16200000">
            <a:off x="7567273" y="3072889"/>
            <a:ext cx="91200" cy="37243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直角三角形 28"/>
          <p:cNvSpPr>
            <a:spLocks noChangeAspect="1"/>
          </p:cNvSpPr>
          <p:nvPr userDrawn="1"/>
        </p:nvSpPr>
        <p:spPr>
          <a:xfrm rot="5400000" flipH="1" flipV="1">
            <a:off x="6150532" y="2190475"/>
            <a:ext cx="91200" cy="91208"/>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直角三角形 29"/>
          <p:cNvSpPr>
            <a:spLocks noChangeAspect="1"/>
          </p:cNvSpPr>
          <p:nvPr userDrawn="1"/>
        </p:nvSpPr>
        <p:spPr>
          <a:xfrm rot="5400000" flipH="1" flipV="1">
            <a:off x="6350074" y="3326111"/>
            <a:ext cx="91200" cy="91208"/>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直角三角形 30"/>
          <p:cNvSpPr>
            <a:spLocks noChangeAspect="1"/>
          </p:cNvSpPr>
          <p:nvPr userDrawn="1"/>
        </p:nvSpPr>
        <p:spPr>
          <a:xfrm rot="5400000" flipH="1" flipV="1">
            <a:off x="6549615" y="4461741"/>
            <a:ext cx="91200" cy="91208"/>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直角三角形 31"/>
          <p:cNvSpPr>
            <a:spLocks noChangeAspect="1"/>
          </p:cNvSpPr>
          <p:nvPr userDrawn="1"/>
        </p:nvSpPr>
        <p:spPr>
          <a:xfrm rot="16200000" flipV="1">
            <a:off x="5550804" y="3790916"/>
            <a:ext cx="91200" cy="912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直角三角形 32"/>
          <p:cNvSpPr>
            <a:spLocks noChangeAspect="1"/>
          </p:cNvSpPr>
          <p:nvPr userDrawn="1"/>
        </p:nvSpPr>
        <p:spPr>
          <a:xfrm rot="16200000" flipV="1">
            <a:off x="5950267" y="2692395"/>
            <a:ext cx="91200" cy="91208"/>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直角三角形 33"/>
          <p:cNvSpPr>
            <a:spLocks noChangeAspect="1"/>
          </p:cNvSpPr>
          <p:nvPr userDrawn="1"/>
        </p:nvSpPr>
        <p:spPr>
          <a:xfrm rot="16200000" flipV="1">
            <a:off x="5751539" y="4889435"/>
            <a:ext cx="91200" cy="91208"/>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図プレースホルダー 7"/>
          <p:cNvSpPr>
            <a:spLocks noGrp="1"/>
          </p:cNvSpPr>
          <p:nvPr>
            <p:ph type="pic" sz="quarter" idx="16" hasCustomPrompt="1"/>
          </p:nvPr>
        </p:nvSpPr>
        <p:spPr>
          <a:xfrm>
            <a:off x="2666712" y="2051335"/>
            <a:ext cx="369523" cy="369491"/>
          </a:xfrm>
        </p:spPr>
        <p:txBody>
          <a:bodyPr>
            <a:normAutofit/>
          </a:bodyPr>
          <a:lstStyle>
            <a:lvl1pPr>
              <a:defRPr sz="733"/>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9160559" y="2553254"/>
            <a:ext cx="369523" cy="369491"/>
          </a:xfrm>
        </p:spPr>
        <p:txBody>
          <a:bodyPr>
            <a:normAutofit/>
          </a:bodyPr>
          <a:lstStyle>
            <a:lvl1pPr>
              <a:defRPr sz="733"/>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950664" y="3186967"/>
            <a:ext cx="369523" cy="369491"/>
          </a:xfrm>
        </p:spPr>
        <p:txBody>
          <a:bodyPr>
            <a:normAutofit/>
          </a:bodyPr>
          <a:lstStyle>
            <a:lvl1pPr>
              <a:defRPr sz="733"/>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1974459" y="4322601"/>
            <a:ext cx="369523" cy="369491"/>
          </a:xfrm>
        </p:spPr>
        <p:txBody>
          <a:bodyPr>
            <a:normAutofit/>
          </a:bodyPr>
          <a:lstStyle>
            <a:lvl1pPr>
              <a:defRPr sz="733"/>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0768476" y="3651774"/>
            <a:ext cx="369523" cy="369491"/>
          </a:xfrm>
        </p:spPr>
        <p:txBody>
          <a:bodyPr>
            <a:normAutofit/>
          </a:bodyPr>
          <a:lstStyle>
            <a:lvl1pPr>
              <a:defRPr sz="733"/>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9548520" y="4750294"/>
            <a:ext cx="369523" cy="369491"/>
          </a:xfrm>
        </p:spPr>
        <p:txBody>
          <a:bodyPr>
            <a:normAutofit/>
          </a:bodyPr>
          <a:lstStyle>
            <a:lvl1pPr>
              <a:defRPr sz="733"/>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3239435" y="1764679"/>
            <a:ext cx="2802036"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3237897" y="2307114"/>
            <a:ext cx="2513639" cy="67667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1529692" y="2901480"/>
            <a:ext cx="3735493" cy="480053"/>
          </a:xfrm>
        </p:spPr>
        <p:txBody>
          <a:bodyPr anchor="t">
            <a:noAutofit/>
          </a:bodyPr>
          <a:lstStyle>
            <a:lvl1pPr algn="l">
              <a:defRPr sz="2133"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1528153" y="3443914"/>
            <a:ext cx="3746268" cy="610849"/>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2548720" y="4037112"/>
            <a:ext cx="2802036" cy="480053"/>
          </a:xfrm>
        </p:spPr>
        <p:txBody>
          <a:bodyPr anchor="t">
            <a:noAutofit/>
          </a:bodyPr>
          <a:lstStyle>
            <a:lvl1pPr algn="l">
              <a:defRPr sz="2133"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2547182" y="4579547"/>
            <a:ext cx="2782663" cy="67667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6555813" y="2271802"/>
            <a:ext cx="2401547" cy="480053"/>
          </a:xfrm>
        </p:spPr>
        <p:txBody>
          <a:bodyPr anchor="t">
            <a:noAutofit/>
          </a:bodyPr>
          <a:lstStyle>
            <a:lvl1pPr algn="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6548886" y="2783600"/>
            <a:ext cx="2408474" cy="610849"/>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6835502" y="3339098"/>
            <a:ext cx="3704195" cy="480053"/>
          </a:xfrm>
        </p:spPr>
        <p:txBody>
          <a:bodyPr anchor="t">
            <a:noAutofit/>
          </a:bodyPr>
          <a:lstStyle>
            <a:lvl1pPr algn="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6824817" y="3850897"/>
            <a:ext cx="3714880" cy="610849"/>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6833456" y="4468842"/>
            <a:ext cx="2493036" cy="480053"/>
          </a:xfrm>
        </p:spPr>
        <p:txBody>
          <a:bodyPr anchor="t">
            <a:noAutofit/>
          </a:bodyPr>
          <a:lstStyle>
            <a:lvl1pPr algn="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6826265" y="4980640"/>
            <a:ext cx="2500227" cy="610849"/>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3641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4024165" y="2092719"/>
            <a:ext cx="4002631" cy="605404"/>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10" name="グループ化 109"/>
          <p:cNvGrpSpPr/>
          <p:nvPr userDrawn="1"/>
        </p:nvGrpSpPr>
        <p:grpSpPr>
          <a:xfrm>
            <a:off x="2258787" y="3387727"/>
            <a:ext cx="4002631" cy="605404"/>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15" name="テキスト プレースホルダー 6"/>
          <p:cNvSpPr>
            <a:spLocks noGrp="1"/>
          </p:cNvSpPr>
          <p:nvPr>
            <p:ph type="body" sz="quarter" idx="25" hasCustomPrompt="1"/>
          </p:nvPr>
        </p:nvSpPr>
        <p:spPr>
          <a:xfrm>
            <a:off x="2640568" y="3465088"/>
            <a:ext cx="2926334" cy="480053"/>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6385590" y="3552220"/>
            <a:ext cx="3306636" cy="1130516"/>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509245" y="4682737"/>
            <a:ext cx="4002631" cy="605404"/>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60188"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70" name="グループ化 69"/>
          <p:cNvGrpSpPr/>
          <p:nvPr userDrawn="1"/>
        </p:nvGrpSpPr>
        <p:grpSpPr>
          <a:xfrm rot="3180000">
            <a:off x="-1493180" y="8014598"/>
            <a:ext cx="997539" cy="1690186"/>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cxnSp>
        <p:nvCxnSpPr>
          <p:cNvPr id="97" name="直線コネクタ 96"/>
          <p:cNvCxnSpPr/>
          <p:nvPr userDrawn="1"/>
        </p:nvCxnSpPr>
        <p:spPr>
          <a:xfrm flipH="1">
            <a:off x="2116300" y="1643371"/>
            <a:ext cx="6582505" cy="48746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4072367" y="4848671"/>
            <a:ext cx="273562" cy="273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1" name="円/楕円 100"/>
          <p:cNvSpPr/>
          <p:nvPr userDrawn="1"/>
        </p:nvSpPr>
        <p:spPr>
          <a:xfrm>
            <a:off x="7588032" y="2258651"/>
            <a:ext cx="273562" cy="273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4" name="テキスト プレースホルダー 6"/>
          <p:cNvSpPr>
            <a:spLocks noGrp="1"/>
          </p:cNvSpPr>
          <p:nvPr>
            <p:ph type="body" sz="quarter" idx="21" hasCustomPrompt="1"/>
          </p:nvPr>
        </p:nvSpPr>
        <p:spPr>
          <a:xfrm>
            <a:off x="891027" y="4760098"/>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4636048" y="4847230"/>
            <a:ext cx="3306636" cy="1130516"/>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5830199" y="3553661"/>
            <a:ext cx="273562" cy="273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1" name="テキスト プレースホルダー 6"/>
          <p:cNvSpPr>
            <a:spLocks noGrp="1"/>
          </p:cNvSpPr>
          <p:nvPr>
            <p:ph type="body" sz="quarter" idx="27" hasCustomPrompt="1"/>
          </p:nvPr>
        </p:nvSpPr>
        <p:spPr>
          <a:xfrm>
            <a:off x="4405947" y="2170079"/>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8150968" y="2257211"/>
            <a:ext cx="3306636" cy="1130516"/>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6799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C6AC-8F2B-43EB-B8EA-8D2889E204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9D76D1-BADD-4955-96FE-F91DE3E1A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58853-CFA5-49DB-96FF-513240CE1829}"/>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5" name="Footer Placeholder 4">
            <a:extLst>
              <a:ext uri="{FF2B5EF4-FFF2-40B4-BE49-F238E27FC236}">
                <a16:creationId xmlns:a16="http://schemas.microsoft.com/office/drawing/2014/main" id="{66A4C8FD-3233-4964-AF8D-AF1CFDF0E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B1247-48B2-4734-A0DB-DA19919E52E2}"/>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81613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 Images and Text">
    <p:spTree>
      <p:nvGrpSpPr>
        <p:cNvPr id="1" name=""/>
        <p:cNvGrpSpPr/>
        <p:nvPr/>
      </p:nvGrpSpPr>
      <p:grpSpPr>
        <a:xfrm>
          <a:off x="0" y="0"/>
          <a:ext cx="0" cy="0"/>
          <a:chOff x="0" y="0"/>
          <a:chExt cx="0" cy="0"/>
        </a:xfrm>
      </p:grpSpPr>
      <p:sp>
        <p:nvSpPr>
          <p:cNvPr id="66" name="円/楕円 65"/>
          <p:cNvSpPr/>
          <p:nvPr userDrawn="1"/>
        </p:nvSpPr>
        <p:spPr>
          <a:xfrm>
            <a:off x="6443807" y="1624809"/>
            <a:ext cx="1170920" cy="1170819"/>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1" name="円/楕円 10"/>
          <p:cNvSpPr/>
          <p:nvPr userDrawn="1"/>
        </p:nvSpPr>
        <p:spPr>
          <a:xfrm>
            <a:off x="696748" y="3947886"/>
            <a:ext cx="1170920" cy="1170819"/>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図プレースホルダー 5"/>
          <p:cNvSpPr>
            <a:spLocks noGrp="1"/>
          </p:cNvSpPr>
          <p:nvPr>
            <p:ph type="pic" sz="quarter" idx="15" hasCustomPrompt="1"/>
          </p:nvPr>
        </p:nvSpPr>
        <p:spPr>
          <a:xfrm>
            <a:off x="6347074" y="2417828"/>
            <a:ext cx="5844927" cy="2502515"/>
          </a:xfrm>
          <a:solidFill>
            <a:schemeClr val="accent2">
              <a:lumMod val="20000"/>
              <a:lumOff val="80000"/>
            </a:schemeClr>
          </a:solidFill>
        </p:spPr>
        <p:txBody>
          <a:bodyPr>
            <a:normAutofit/>
          </a:bodyPr>
          <a:lstStyle>
            <a:lvl1pPr>
              <a:defRPr sz="12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293976" y="4342259"/>
            <a:ext cx="4556106"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1806201" y="4847771"/>
            <a:ext cx="4058079" cy="1412725"/>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7099170" y="1797976"/>
            <a:ext cx="4556106" cy="526901"/>
          </a:xfrm>
        </p:spPr>
        <p:txBody>
          <a:bodyPr anchor="b">
            <a:no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6339890" y="4978398"/>
            <a:ext cx="5175776" cy="1088574"/>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1755009"/>
            <a:ext cx="5844927" cy="2502515"/>
          </a:xfrm>
          <a:solidFill>
            <a:schemeClr val="accent3">
              <a:lumMod val="20000"/>
              <a:lumOff val="80000"/>
            </a:schemeClr>
          </a:solidFill>
        </p:spPr>
        <p:txBody>
          <a:bodyPr>
            <a:normAutofit/>
          </a:bodyPr>
          <a:lstStyle>
            <a:lvl1pPr>
              <a:defRPr sz="1200"/>
            </a:lvl1pPr>
          </a:lstStyle>
          <a:p>
            <a:r>
              <a:rPr kumimoji="1" lang="en-US" altLang="ja-JP" dirty="0"/>
              <a:t>Add an image</a:t>
            </a:r>
            <a:endParaRPr kumimoji="1" lang="ja-JP" altLang="en-US" dirty="0"/>
          </a:p>
        </p:txBody>
      </p:sp>
      <p:sp>
        <p:nvSpPr>
          <p:cNvPr id="65" name="円/楕円 64"/>
          <p:cNvSpPr/>
          <p:nvPr userDrawn="1"/>
        </p:nvSpPr>
        <p:spPr>
          <a:xfrm>
            <a:off x="360470" y="4782456"/>
            <a:ext cx="672555" cy="672497"/>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67" name="円/楕円 66"/>
          <p:cNvSpPr/>
          <p:nvPr userDrawn="1"/>
        </p:nvSpPr>
        <p:spPr>
          <a:xfrm>
            <a:off x="7444284" y="1245020"/>
            <a:ext cx="585460" cy="585409"/>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2" name="正方形/長方形 11"/>
          <p:cNvSpPr/>
          <p:nvPr userDrawn="1"/>
        </p:nvSpPr>
        <p:spPr>
          <a:xfrm>
            <a:off x="0" y="4257525"/>
            <a:ext cx="5844927" cy="62895"/>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68" name="正方形/長方形 67"/>
          <p:cNvSpPr/>
          <p:nvPr userDrawn="1"/>
        </p:nvSpPr>
        <p:spPr>
          <a:xfrm>
            <a:off x="6347074" y="2354618"/>
            <a:ext cx="5844927" cy="62895"/>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lumMod val="20000"/>
                  <a:lumOff val="80000"/>
                </a:schemeClr>
              </a:solidFill>
            </a:endParaRPr>
          </a:p>
        </p:txBody>
      </p:sp>
    </p:spTree>
    <p:extLst>
      <p:ext uri="{BB962C8B-B14F-4D97-AF65-F5344CB8AC3E}">
        <p14:creationId xmlns:p14="http://schemas.microsoft.com/office/powerpoint/2010/main" val="17549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図プレースホルダー 9"/>
          <p:cNvSpPr>
            <a:spLocks noGrp="1"/>
          </p:cNvSpPr>
          <p:nvPr>
            <p:ph type="pic" sz="quarter" idx="14" hasCustomPrompt="1"/>
          </p:nvPr>
        </p:nvSpPr>
        <p:spPr>
          <a:xfrm>
            <a:off x="0" y="1604797"/>
            <a:ext cx="2975383" cy="3120347"/>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2975383" y="1604797"/>
            <a:ext cx="5713129" cy="3120347"/>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8688512" y="1604797"/>
            <a:ext cx="3503487" cy="3120347"/>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814955" y="5013176"/>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a:off x="-1" y="4725144"/>
            <a:ext cx="2975940" cy="96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正方形/長方形 14"/>
          <p:cNvSpPr/>
          <p:nvPr userDrawn="1"/>
        </p:nvSpPr>
        <p:spPr>
          <a:xfrm>
            <a:off x="2975940" y="4725144"/>
            <a:ext cx="5712500" cy="96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正方形/長方形 15"/>
          <p:cNvSpPr/>
          <p:nvPr userDrawn="1"/>
        </p:nvSpPr>
        <p:spPr>
          <a:xfrm>
            <a:off x="8688512" y="4725144"/>
            <a:ext cx="3503487" cy="960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2521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851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5"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4"/>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09"/>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2"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07690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B8E1-7075-4142-964D-585678862D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814354-1706-488F-9CD4-317BE2DCC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9165-5AF4-4F3E-81D8-864CEC44E56F}"/>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5" name="Footer Placeholder 4">
            <a:extLst>
              <a:ext uri="{FF2B5EF4-FFF2-40B4-BE49-F238E27FC236}">
                <a16:creationId xmlns:a16="http://schemas.microsoft.com/office/drawing/2014/main" id="{75A7C006-1354-4BBD-9FA1-CB03521BC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624DA-54CE-42B8-8895-9DAAB7E7494D}"/>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410145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38F-1F39-47FF-8C48-7D1E0E5E52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0733F-DD62-4281-9CC5-DCD5D2EB2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B0631E-D61F-4BA7-AF2F-060D62A5A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D2F514-FE10-4308-B3F3-E0535346CBF5}"/>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6" name="Footer Placeholder 5">
            <a:extLst>
              <a:ext uri="{FF2B5EF4-FFF2-40B4-BE49-F238E27FC236}">
                <a16:creationId xmlns:a16="http://schemas.microsoft.com/office/drawing/2014/main" id="{34EEB486-F915-4A8F-9500-93007406E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53F38-391E-4E80-A45C-21D7A72F580C}"/>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251249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676-0CC6-47EA-920F-99FFC09C86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1EED7-1E56-44C2-BFDF-86035601D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72293-E7B1-47FB-A4E3-D8E8AF342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E89429-942F-4AE9-9263-5D5B26D5C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4510E1-02E3-42F5-8D2A-4C077847B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47ACC3-6E3E-4A5A-99E0-7E7E65CEC7DF}"/>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8" name="Footer Placeholder 7">
            <a:extLst>
              <a:ext uri="{FF2B5EF4-FFF2-40B4-BE49-F238E27FC236}">
                <a16:creationId xmlns:a16="http://schemas.microsoft.com/office/drawing/2014/main" id="{630389D9-C636-4A41-B9F9-70A10CCA78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664E79-F3A3-411B-9725-F733ED8CC682}"/>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414315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41BF-1143-4A36-B485-5481830629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0948EC-C591-47D3-B152-E56FC4243D3A}"/>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4" name="Footer Placeholder 3">
            <a:extLst>
              <a:ext uri="{FF2B5EF4-FFF2-40B4-BE49-F238E27FC236}">
                <a16:creationId xmlns:a16="http://schemas.microsoft.com/office/drawing/2014/main" id="{81F3E8D8-59A5-49A8-B026-D908994312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F42FA5-0112-4F2E-B925-72BFBBE37CBF}"/>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392580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45F0C-9307-4811-AAC5-A9D56B0072DA}"/>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3" name="Footer Placeholder 2">
            <a:extLst>
              <a:ext uri="{FF2B5EF4-FFF2-40B4-BE49-F238E27FC236}">
                <a16:creationId xmlns:a16="http://schemas.microsoft.com/office/drawing/2014/main" id="{42E1D5BB-3B23-4C1F-834B-C661D30EB2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42293A-A967-41F9-AD6D-12758247C67B}"/>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223489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982E-FAE0-44C4-B945-96629A583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E8BC4F-7AC8-4AB3-A3A1-3F34D1BCC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4524EF-F8EB-426A-9C97-2A0EEBB74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EED89-B5A7-438B-AE77-22AAB7A26DD2}"/>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6" name="Footer Placeholder 5">
            <a:extLst>
              <a:ext uri="{FF2B5EF4-FFF2-40B4-BE49-F238E27FC236}">
                <a16:creationId xmlns:a16="http://schemas.microsoft.com/office/drawing/2014/main" id="{0FC81F6D-009D-4B92-8972-F3FE5F9C7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B06530-EE5F-4DD5-A1C0-785874100FA9}"/>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118754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55FD-7492-43C6-A870-232F37B0A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4A91D8-9FAB-40D7-90AD-FCBDDD847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A1831D-308D-4C8F-8BB7-CE7AAF8C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9D8E4-91AF-445C-9E78-DB70FFAFBD3A}"/>
              </a:ext>
            </a:extLst>
          </p:cNvPr>
          <p:cNvSpPr>
            <a:spLocks noGrp="1"/>
          </p:cNvSpPr>
          <p:nvPr>
            <p:ph type="dt" sz="half" idx="10"/>
          </p:nvPr>
        </p:nvSpPr>
        <p:spPr/>
        <p:txBody>
          <a:bodyPr/>
          <a:lstStyle/>
          <a:p>
            <a:fld id="{DBA51AB0-D912-4FCF-99D8-80F895EFA83D}" type="datetimeFigureOut">
              <a:rPr lang="en-IN" smtClean="0"/>
              <a:t>19-04-2020</a:t>
            </a:fld>
            <a:endParaRPr lang="en-IN"/>
          </a:p>
        </p:txBody>
      </p:sp>
      <p:sp>
        <p:nvSpPr>
          <p:cNvPr id="6" name="Footer Placeholder 5">
            <a:extLst>
              <a:ext uri="{FF2B5EF4-FFF2-40B4-BE49-F238E27FC236}">
                <a16:creationId xmlns:a16="http://schemas.microsoft.com/office/drawing/2014/main" id="{58FBE209-2D07-483E-9671-815BA374A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934D14-8F7B-4839-9019-F7725B7F86BF}"/>
              </a:ext>
            </a:extLst>
          </p:cNvPr>
          <p:cNvSpPr>
            <a:spLocks noGrp="1"/>
          </p:cNvSpPr>
          <p:nvPr>
            <p:ph type="sldNum" sz="quarter" idx="12"/>
          </p:nvPr>
        </p:nvSpPr>
        <p:spPr/>
        <p:txBody>
          <a:bodyPr/>
          <a:lstStyle/>
          <a:p>
            <a:fld id="{8161CE66-FC7D-444B-B99A-B96EECF4F73A}" type="slidenum">
              <a:rPr lang="en-IN" smtClean="0"/>
              <a:t>‹#›</a:t>
            </a:fld>
            <a:endParaRPr lang="en-IN"/>
          </a:p>
        </p:txBody>
      </p:sp>
    </p:spTree>
    <p:extLst>
      <p:ext uri="{BB962C8B-B14F-4D97-AF65-F5344CB8AC3E}">
        <p14:creationId xmlns:p14="http://schemas.microsoft.com/office/powerpoint/2010/main" val="215027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9E165-3350-4FF2-926F-515E5D930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935DAE-5B38-497C-BE57-750DB4E781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8D606-B368-44B3-AA05-473D019F9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51AB0-D912-4FCF-99D8-80F895EFA83D}" type="datetimeFigureOut">
              <a:rPr lang="en-IN" smtClean="0"/>
              <a:t>19-04-2020</a:t>
            </a:fld>
            <a:endParaRPr lang="en-IN"/>
          </a:p>
        </p:txBody>
      </p:sp>
      <p:sp>
        <p:nvSpPr>
          <p:cNvPr id="5" name="Footer Placeholder 4">
            <a:extLst>
              <a:ext uri="{FF2B5EF4-FFF2-40B4-BE49-F238E27FC236}">
                <a16:creationId xmlns:a16="http://schemas.microsoft.com/office/drawing/2014/main" id="{6B02B3D8-662A-4510-A859-892407DB6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16657C-F3D3-436D-8B41-67EAA206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1CE66-FC7D-444B-B99A-B96EECF4F73A}" type="slidenum">
              <a:rPr lang="en-IN" smtClean="0"/>
              <a:t>‹#›</a:t>
            </a:fld>
            <a:endParaRPr lang="en-IN"/>
          </a:p>
        </p:txBody>
      </p:sp>
    </p:spTree>
    <p:extLst>
      <p:ext uri="{BB962C8B-B14F-4D97-AF65-F5344CB8AC3E}">
        <p14:creationId xmlns:p14="http://schemas.microsoft.com/office/powerpoint/2010/main" val="3875703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
            <a:extLst>
              <a:ext uri="{FF2B5EF4-FFF2-40B4-BE49-F238E27FC236}">
                <a16:creationId xmlns:a16="http://schemas.microsoft.com/office/drawing/2014/main" id="{E0C24F81-5156-4B6E-9411-A8CD72EF8D8C}"/>
              </a:ext>
            </a:extLst>
          </p:cNvPr>
          <p:cNvSpPr txBox="1">
            <a:spLocks/>
          </p:cNvSpPr>
          <p:nvPr/>
        </p:nvSpPr>
        <p:spPr>
          <a:xfrm>
            <a:off x="140687" y="2223247"/>
            <a:ext cx="8733213" cy="523175"/>
          </a:xfrm>
          <a:prstGeom prst="rect">
            <a:avLst/>
          </a:prstGeom>
        </p:spPr>
        <p:txBody>
          <a:bodyPr vert="horz" lIns="108850" tIns="54425" rIns="108850" bIns="54425" rtlCol="0" anchor="ctr">
            <a:normAutofit fontScale="85000" lnSpcReduction="20000"/>
          </a:bodyPr>
          <a:lstStyle>
            <a:defPPr>
              <a:defRPr lang="ja-JP"/>
            </a:defPPr>
            <a:lvl1pPr>
              <a:spcBef>
                <a:spcPct val="0"/>
              </a:spcBef>
              <a:buNone/>
              <a:defRPr sz="5400" b="1" baseline="0">
                <a:solidFill>
                  <a:srgbClr val="FFFFFF"/>
                </a:solidFill>
                <a:latin typeface="+mj-lt"/>
                <a:ea typeface="+mj-ea"/>
                <a:cs typeface="+mj-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GB" sz="3600" dirty="0"/>
              <a:t>Kiran Joshi</a:t>
            </a:r>
          </a:p>
        </p:txBody>
      </p:sp>
      <p:sp>
        <p:nvSpPr>
          <p:cNvPr id="17" name="Title 3">
            <a:extLst>
              <a:ext uri="{FF2B5EF4-FFF2-40B4-BE49-F238E27FC236}">
                <a16:creationId xmlns:a16="http://schemas.microsoft.com/office/drawing/2014/main" id="{F7AED84B-9D61-4A32-BA30-FEBFF83BB1F6}"/>
              </a:ext>
            </a:extLst>
          </p:cNvPr>
          <p:cNvSpPr txBox="1">
            <a:spLocks/>
          </p:cNvSpPr>
          <p:nvPr/>
        </p:nvSpPr>
        <p:spPr>
          <a:xfrm>
            <a:off x="140687" y="981002"/>
            <a:ext cx="11558783" cy="991233"/>
          </a:xfrm>
          <a:prstGeom prst="rect">
            <a:avLst/>
          </a:prstGeom>
        </p:spPr>
        <p:txBody>
          <a:bodyPr vert="horz" lIns="108850" tIns="54425" rIns="108850" bIns="54425" rtlCol="0" anchor="ctr">
            <a:normAutofit fontScale="92500" lnSpcReduction="20000"/>
          </a:bodyPr>
          <a:lstStyle>
            <a:lvl1pPr algn="l" defTabSz="1632753" rtl="0" eaLnBrk="1" latinLnBrk="0" hangingPunct="1">
              <a:spcBef>
                <a:spcPct val="0"/>
              </a:spcBef>
              <a:buNone/>
              <a:defRPr kumimoji="1" sz="6000" kern="1200" baseline="0">
                <a:solidFill>
                  <a:srgbClr val="FFFFFF"/>
                </a:solidFill>
                <a:latin typeface="+mj-lt"/>
                <a:ea typeface="+mj-ea"/>
                <a:cs typeface="+mj-cs"/>
              </a:defRPr>
            </a:lvl1pPr>
          </a:lstStyle>
          <a:p>
            <a:r>
              <a:rPr lang="en-GB" sz="3600" b="1" dirty="0"/>
              <a:t>Risk Assessment and Management &amp; </a:t>
            </a:r>
          </a:p>
          <a:p>
            <a:r>
              <a:rPr lang="en-GB" sz="3600" b="1" dirty="0"/>
              <a:t>Risk Based Audit Approaches</a:t>
            </a:r>
          </a:p>
        </p:txBody>
      </p:sp>
    </p:spTree>
    <p:extLst>
      <p:ext uri="{BB962C8B-B14F-4D97-AF65-F5344CB8AC3E}">
        <p14:creationId xmlns:p14="http://schemas.microsoft.com/office/powerpoint/2010/main" val="308629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0" y="1769746"/>
            <a:ext cx="6926580" cy="4330032"/>
          </a:xfrm>
          <a:prstGeom prst="rect">
            <a:avLst/>
          </a:prstGeom>
        </p:spPr>
        <p:txBody>
          <a:bodyPr vert="horz" wrap="square" lIns="0" tIns="104775" rIns="0" bIns="0" rtlCol="0">
            <a:spAutoFit/>
          </a:bodyPr>
          <a:lstStyle/>
          <a:p>
            <a:pPr marL="381019" indent="-342917">
              <a:spcBef>
                <a:spcPts val="825"/>
              </a:spcBef>
              <a:buClr>
                <a:srgbClr val="006666"/>
              </a:buClr>
              <a:buSzPct val="68965"/>
              <a:buFont typeface="Wingdings"/>
              <a:buChar char=""/>
              <a:tabLst>
                <a:tab pos="381019" algn="l"/>
              </a:tabLst>
            </a:pPr>
            <a:r>
              <a:rPr sz="2900" spc="-5" dirty="0">
                <a:latin typeface="Verdana"/>
                <a:cs typeface="Verdana"/>
              </a:rPr>
              <a:t>Step 2: Threat</a:t>
            </a:r>
            <a:r>
              <a:rPr sz="2900" spc="15" dirty="0">
                <a:latin typeface="Verdana"/>
                <a:cs typeface="Verdana"/>
              </a:rPr>
              <a:t> </a:t>
            </a:r>
            <a:r>
              <a:rPr sz="2900" spc="-5" dirty="0">
                <a:latin typeface="Verdana"/>
                <a:cs typeface="Verdana"/>
              </a:rPr>
              <a:t>Identification</a:t>
            </a:r>
            <a:endParaRPr sz="2900">
              <a:latin typeface="Verdana"/>
              <a:cs typeface="Verdana"/>
            </a:endParaRPr>
          </a:p>
          <a:p>
            <a:pPr marL="781089" lvl="1" indent="-285764">
              <a:spcBef>
                <a:spcPts val="600"/>
              </a:spcBef>
              <a:buClr>
                <a:srgbClr val="98CCCC"/>
              </a:buClr>
              <a:buSzPct val="68750"/>
              <a:buFont typeface="Wingdings"/>
              <a:buChar char=""/>
              <a:tabLst>
                <a:tab pos="781089" algn="l"/>
              </a:tabLst>
            </a:pPr>
            <a:r>
              <a:rPr sz="2400" dirty="0">
                <a:solidFill>
                  <a:srgbClr val="FF6600"/>
                </a:solidFill>
                <a:latin typeface="Verdana"/>
                <a:cs typeface="Verdana"/>
              </a:rPr>
              <a:t>Input:</a:t>
            </a:r>
            <a:endParaRPr sz="24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Security </a:t>
            </a:r>
            <a:r>
              <a:rPr sz="2000" dirty="0">
                <a:latin typeface="Verdana"/>
                <a:cs typeface="Verdana"/>
              </a:rPr>
              <a:t>violation</a:t>
            </a:r>
            <a:r>
              <a:rPr sz="2000" spc="10" dirty="0">
                <a:latin typeface="Verdana"/>
                <a:cs typeface="Verdana"/>
              </a:rPr>
              <a:t> </a:t>
            </a:r>
            <a:r>
              <a:rPr sz="2000" spc="-5" dirty="0">
                <a:latin typeface="Verdana"/>
                <a:cs typeface="Verdana"/>
              </a:rPr>
              <a:t>reports</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Incident</a:t>
            </a:r>
            <a:r>
              <a:rPr sz="2000" dirty="0">
                <a:latin typeface="Verdana"/>
                <a:cs typeface="Verdana"/>
              </a:rPr>
              <a:t> </a:t>
            </a:r>
            <a:r>
              <a:rPr sz="2000" spc="-5" dirty="0">
                <a:latin typeface="Verdana"/>
                <a:cs typeface="Verdana"/>
              </a:rPr>
              <a:t>reports</a:t>
            </a:r>
            <a:endParaRPr sz="2000">
              <a:latin typeface="Verdana"/>
              <a:cs typeface="Verdana"/>
            </a:endParaRPr>
          </a:p>
          <a:p>
            <a:pPr marL="1181159" marR="394990" lvl="2" indent="-228611">
              <a:spcBef>
                <a:spcPts val="500"/>
              </a:spcBef>
              <a:buClr>
                <a:srgbClr val="006666"/>
              </a:buClr>
              <a:buSzPct val="65000"/>
              <a:buFont typeface="Wingdings"/>
              <a:buChar char=""/>
              <a:tabLst>
                <a:tab pos="1181159" algn="l"/>
              </a:tabLst>
            </a:pPr>
            <a:r>
              <a:rPr sz="2000" dirty="0">
                <a:latin typeface="Verdana"/>
                <a:cs typeface="Verdana"/>
              </a:rPr>
              <a:t>Data </a:t>
            </a:r>
            <a:r>
              <a:rPr sz="2000" spc="-5" dirty="0">
                <a:latin typeface="Verdana"/>
                <a:cs typeface="Verdana"/>
              </a:rPr>
              <a:t>from intelligence agencies </a:t>
            </a:r>
            <a:r>
              <a:rPr sz="2000" dirty="0">
                <a:latin typeface="Verdana"/>
                <a:cs typeface="Verdana"/>
              </a:rPr>
              <a:t>and </a:t>
            </a:r>
            <a:r>
              <a:rPr sz="2000" spc="-5" dirty="0">
                <a:latin typeface="Verdana"/>
                <a:cs typeface="Verdana"/>
              </a:rPr>
              <a:t>mass  media</a:t>
            </a:r>
            <a:endParaRPr sz="2000">
              <a:latin typeface="Verdana"/>
              <a:cs typeface="Verdana"/>
            </a:endParaRPr>
          </a:p>
          <a:p>
            <a:pPr marL="781089" lvl="1" indent="-285764">
              <a:spcBef>
                <a:spcPts val="60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1181159" marR="708061" indent="-228611">
              <a:lnSpc>
                <a:spcPct val="100400"/>
              </a:lnSpc>
              <a:spcBef>
                <a:spcPts val="480"/>
              </a:spcBef>
            </a:pPr>
            <a:r>
              <a:rPr sz="2000" spc="-5" dirty="0">
                <a:latin typeface="Verdana"/>
                <a:cs typeface="Verdana"/>
              </a:rPr>
              <a:t>Threat statement </a:t>
            </a:r>
            <a:r>
              <a:rPr sz="2000" dirty="0">
                <a:latin typeface="Verdana"/>
                <a:cs typeface="Verdana"/>
              </a:rPr>
              <a:t>listing </a:t>
            </a:r>
            <a:r>
              <a:rPr sz="2000" spc="-5" dirty="0">
                <a:latin typeface="Verdana"/>
                <a:cs typeface="Verdana"/>
              </a:rPr>
              <a:t>potential threat-  sources</a:t>
            </a:r>
            <a:endParaRPr sz="2000">
              <a:latin typeface="Verdana"/>
              <a:cs typeface="Verdana"/>
            </a:endParaRPr>
          </a:p>
          <a:p>
            <a:pPr marL="952548">
              <a:spcBef>
                <a:spcPts val="500"/>
              </a:spcBef>
            </a:pPr>
            <a:r>
              <a:rPr sz="2000" spc="-5" dirty="0">
                <a:latin typeface="Verdana"/>
                <a:cs typeface="Verdana"/>
              </a:rPr>
              <a:t>(natural, human, environmental) applicable</a:t>
            </a:r>
            <a:r>
              <a:rPr sz="2000" spc="80" dirty="0">
                <a:latin typeface="Verdana"/>
                <a:cs typeface="Verdana"/>
              </a:rPr>
              <a:t> </a:t>
            </a:r>
            <a:r>
              <a:rPr sz="2000" dirty="0">
                <a:latin typeface="Verdana"/>
                <a:cs typeface="Verdana"/>
              </a:rPr>
              <a:t>to</a:t>
            </a:r>
            <a:endParaRPr sz="2000">
              <a:latin typeface="Verdana"/>
              <a:cs typeface="Verdana"/>
            </a:endParaRPr>
          </a:p>
          <a:p>
            <a:pPr marL="952548">
              <a:spcBef>
                <a:spcPts val="750"/>
              </a:spcBef>
            </a:pPr>
            <a:r>
              <a:rPr sz="2000" dirty="0">
                <a:latin typeface="Verdana"/>
                <a:cs typeface="Verdana"/>
              </a:rPr>
              <a:t>the </a:t>
            </a:r>
            <a:r>
              <a:rPr sz="2000" spc="-5" dirty="0">
                <a:latin typeface="Verdana"/>
                <a:cs typeface="Verdana"/>
              </a:rPr>
              <a:t>system being</a:t>
            </a:r>
            <a:r>
              <a:rPr sz="2000" spc="10" dirty="0">
                <a:latin typeface="Verdana"/>
                <a:cs typeface="Verdana"/>
              </a:rPr>
              <a:t> </a:t>
            </a:r>
            <a:r>
              <a:rPr sz="2000" spc="-5" dirty="0">
                <a:latin typeface="Verdana"/>
                <a:cs typeface="Verdana"/>
              </a:rPr>
              <a:t>evaluated</a:t>
            </a:r>
            <a:endParaRPr sz="200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691" y="592012"/>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846691" y="1586868"/>
            <a:ext cx="9317038" cy="4948984"/>
          </a:xfrm>
          <a:prstGeom prst="rect">
            <a:avLst/>
          </a:prstGeom>
        </p:spPr>
        <p:txBody>
          <a:bodyPr vert="horz" wrap="square" lIns="0" tIns="60325" rIns="0" bIns="0" rtlCol="0">
            <a:spAutoFit/>
          </a:bodyPr>
          <a:lstStyle/>
          <a:p>
            <a:pPr marL="381019" indent="-342917">
              <a:spcBef>
                <a:spcPts val="475"/>
              </a:spcBef>
              <a:buClr>
                <a:srgbClr val="006666"/>
              </a:buClr>
              <a:buSzPct val="68965"/>
              <a:buFont typeface="Wingdings"/>
              <a:buChar char=""/>
              <a:tabLst>
                <a:tab pos="381019" algn="l"/>
              </a:tabLst>
            </a:pPr>
            <a:r>
              <a:rPr sz="2900" spc="-5" dirty="0">
                <a:latin typeface="Verdana"/>
                <a:cs typeface="Verdana"/>
              </a:rPr>
              <a:t>Step 3: Vulnerability</a:t>
            </a:r>
            <a:r>
              <a:rPr sz="2900" dirty="0">
                <a:latin typeface="Verdana"/>
                <a:cs typeface="Verdana"/>
              </a:rPr>
              <a:t> </a:t>
            </a:r>
            <a:r>
              <a:rPr sz="2900" spc="-5" dirty="0">
                <a:latin typeface="Verdana"/>
                <a:cs typeface="Verdana"/>
              </a:rPr>
              <a:t>Identification</a:t>
            </a:r>
            <a:endParaRPr sz="2900" dirty="0">
              <a:latin typeface="Verdana"/>
              <a:cs typeface="Verdana"/>
            </a:endParaRPr>
          </a:p>
          <a:p>
            <a:pPr marL="781089" lvl="1" indent="-285764">
              <a:spcBef>
                <a:spcPts val="309"/>
              </a:spcBef>
              <a:buClr>
                <a:srgbClr val="98CCCC"/>
              </a:buClr>
              <a:buSzPct val="68750"/>
              <a:buFont typeface="Wingdings"/>
              <a:buChar char=""/>
              <a:tabLst>
                <a:tab pos="781089" algn="l"/>
              </a:tabLst>
            </a:pPr>
            <a:r>
              <a:rPr sz="2400" dirty="0">
                <a:solidFill>
                  <a:srgbClr val="FF6600"/>
                </a:solidFill>
                <a:latin typeface="Verdana"/>
                <a:cs typeface="Verdana"/>
              </a:rPr>
              <a:t>Input:</a:t>
            </a:r>
            <a:endParaRPr sz="2400" dirty="0">
              <a:latin typeface="Verdana"/>
              <a:cs typeface="Verdana"/>
            </a:endParaRPr>
          </a:p>
          <a:p>
            <a:pPr marL="1181159" lvl="2" indent="-228611">
              <a:spcBef>
                <a:spcPts val="259"/>
              </a:spcBef>
              <a:buClr>
                <a:srgbClr val="006666"/>
              </a:buClr>
              <a:buSzPct val="65000"/>
              <a:buFont typeface="Wingdings"/>
              <a:buChar char=""/>
              <a:tabLst>
                <a:tab pos="1181159" algn="l"/>
              </a:tabLst>
            </a:pPr>
            <a:r>
              <a:rPr sz="2000" spc="-5" dirty="0">
                <a:latin typeface="Verdana"/>
                <a:cs typeface="Verdana"/>
              </a:rPr>
              <a:t>System security </a:t>
            </a:r>
            <a:r>
              <a:rPr sz="2000" dirty="0">
                <a:latin typeface="Verdana"/>
                <a:cs typeface="Verdana"/>
              </a:rPr>
              <a:t>tests </a:t>
            </a:r>
            <a:r>
              <a:rPr sz="2000" spc="-5" dirty="0">
                <a:latin typeface="Verdana"/>
                <a:cs typeface="Verdana"/>
              </a:rPr>
              <a:t>(e.g. </a:t>
            </a:r>
            <a:r>
              <a:rPr lang="en-IN" sz="2000" spc="-5" dirty="0">
                <a:latin typeface="Verdana"/>
                <a:cs typeface="Verdana"/>
              </a:rPr>
              <a:t>VA/</a:t>
            </a:r>
            <a:r>
              <a:rPr sz="2000" spc="-5" dirty="0">
                <a:latin typeface="Verdana"/>
                <a:cs typeface="Verdana"/>
              </a:rPr>
              <a:t>penetration</a:t>
            </a:r>
            <a:r>
              <a:rPr sz="2000" spc="45" dirty="0">
                <a:latin typeface="Verdana"/>
                <a:cs typeface="Verdana"/>
              </a:rPr>
              <a:t> </a:t>
            </a:r>
            <a:r>
              <a:rPr sz="2000" dirty="0">
                <a:latin typeface="Verdana"/>
                <a:cs typeface="Verdana"/>
              </a:rPr>
              <a:t>tests)</a:t>
            </a:r>
          </a:p>
          <a:p>
            <a:pPr marL="1181159" lvl="2" indent="-228611">
              <a:spcBef>
                <a:spcPts val="259"/>
              </a:spcBef>
              <a:buClr>
                <a:srgbClr val="006666"/>
              </a:buClr>
              <a:buSzPct val="65000"/>
              <a:buFont typeface="Wingdings"/>
              <a:buChar char=""/>
              <a:tabLst>
                <a:tab pos="1181159" algn="l"/>
              </a:tabLst>
            </a:pPr>
            <a:r>
              <a:rPr sz="2000" dirty="0">
                <a:latin typeface="Verdana"/>
                <a:cs typeface="Verdana"/>
              </a:rPr>
              <a:t>Audit </a:t>
            </a:r>
            <a:r>
              <a:rPr sz="2000" spc="-5" dirty="0">
                <a:latin typeface="Verdana"/>
                <a:cs typeface="Verdana"/>
              </a:rPr>
              <a:t>results</a:t>
            </a:r>
            <a:endParaRPr sz="2000" dirty="0">
              <a:latin typeface="Verdana"/>
              <a:cs typeface="Verdana"/>
            </a:endParaRPr>
          </a:p>
          <a:p>
            <a:pPr marL="1181159" lvl="2" indent="-228611">
              <a:spcBef>
                <a:spcPts val="259"/>
              </a:spcBef>
              <a:buClr>
                <a:srgbClr val="006666"/>
              </a:buClr>
              <a:buSzPct val="65000"/>
              <a:buFont typeface="Wingdings"/>
              <a:buChar char=""/>
              <a:tabLst>
                <a:tab pos="1181159" algn="l"/>
              </a:tabLst>
            </a:pPr>
            <a:r>
              <a:rPr sz="2000" spc="-5" dirty="0">
                <a:latin typeface="Verdana"/>
                <a:cs typeface="Verdana"/>
              </a:rPr>
              <a:t>Vulnerability</a:t>
            </a:r>
            <a:r>
              <a:rPr sz="2000" spc="10" dirty="0">
                <a:latin typeface="Verdana"/>
                <a:cs typeface="Verdana"/>
              </a:rPr>
              <a:t> </a:t>
            </a:r>
            <a:r>
              <a:rPr sz="2000" spc="-5" dirty="0">
                <a:latin typeface="Verdana"/>
                <a:cs typeface="Verdana"/>
              </a:rPr>
              <a:t>lists/advisories</a:t>
            </a:r>
            <a:endParaRPr lang="en-IN" sz="2000" spc="-5" dirty="0">
              <a:latin typeface="Verdana"/>
              <a:cs typeface="Verdana"/>
            </a:endParaRPr>
          </a:p>
          <a:p>
            <a:pPr marL="1181159" lvl="2" indent="-228611">
              <a:spcBef>
                <a:spcPts val="259"/>
              </a:spcBef>
              <a:buClr>
                <a:srgbClr val="006666"/>
              </a:buClr>
              <a:buSzPct val="65000"/>
              <a:buFont typeface="Wingdings"/>
              <a:buChar char=""/>
              <a:tabLst>
                <a:tab pos="1181159" algn="l"/>
              </a:tabLst>
            </a:pPr>
            <a:r>
              <a:rPr lang="en-US" altLang="ja-JP" sz="2000" spc="-5" dirty="0">
                <a:latin typeface="Verdana"/>
              </a:rPr>
              <a:t>Automated Vulnerability scanning tool- Nessus, GFI, Open VAS, etc.</a:t>
            </a:r>
            <a:endParaRPr lang="ja-JP" altLang="en-US" sz="2000" spc="-5" dirty="0">
              <a:latin typeface="Verdana"/>
            </a:endParaRPr>
          </a:p>
          <a:p>
            <a:pPr marL="1181159" lvl="2" indent="-228611">
              <a:spcBef>
                <a:spcPts val="259"/>
              </a:spcBef>
              <a:buClr>
                <a:srgbClr val="006666"/>
              </a:buClr>
              <a:buSzPct val="65000"/>
              <a:buFont typeface="Wingdings"/>
              <a:buChar char=""/>
              <a:tabLst>
                <a:tab pos="1181159" algn="l"/>
              </a:tabLst>
            </a:pPr>
            <a:r>
              <a:rPr lang="en-US" altLang="ja-JP" sz="2000" spc="-5" dirty="0">
                <a:latin typeface="Verdana"/>
              </a:rPr>
              <a:t>Security Test &amp; Evaluation (ST &amp; E)- Development &amp; Execution of test plan</a:t>
            </a:r>
            <a:endParaRPr sz="2000" spc="-5" dirty="0">
              <a:latin typeface="Verdana"/>
            </a:endParaRPr>
          </a:p>
          <a:p>
            <a:pPr marL="1181159" marR="570894" lvl="2" indent="-228611">
              <a:lnSpc>
                <a:spcPts val="2160"/>
              </a:lnSpc>
              <a:spcBef>
                <a:spcPts val="520"/>
              </a:spcBef>
              <a:buClr>
                <a:srgbClr val="006666"/>
              </a:buClr>
              <a:buSzPct val="65000"/>
              <a:buFont typeface="Wingdings"/>
              <a:buChar char=""/>
              <a:tabLst>
                <a:tab pos="1181159" algn="l"/>
              </a:tabLst>
            </a:pPr>
            <a:r>
              <a:rPr sz="2000" spc="-5" dirty="0">
                <a:latin typeface="Verdana"/>
                <a:cs typeface="Verdana"/>
              </a:rPr>
              <a:t>Security requirements </a:t>
            </a:r>
            <a:r>
              <a:rPr sz="2000" dirty="0">
                <a:latin typeface="Verdana"/>
                <a:cs typeface="Verdana"/>
              </a:rPr>
              <a:t>checklist </a:t>
            </a:r>
            <a:r>
              <a:rPr sz="2000" spc="-5" dirty="0">
                <a:latin typeface="Verdana"/>
                <a:cs typeface="Verdana"/>
              </a:rPr>
              <a:t>(contains  basic security</a:t>
            </a:r>
            <a:r>
              <a:rPr sz="2000" spc="20" dirty="0">
                <a:latin typeface="Verdana"/>
                <a:cs typeface="Verdana"/>
              </a:rPr>
              <a:t> </a:t>
            </a:r>
            <a:r>
              <a:rPr sz="2000" spc="-5" dirty="0">
                <a:latin typeface="Verdana"/>
                <a:cs typeface="Verdana"/>
              </a:rPr>
              <a:t>standards)</a:t>
            </a:r>
            <a:endParaRPr sz="2000" dirty="0">
              <a:latin typeface="Verdana"/>
              <a:cs typeface="Verdana"/>
            </a:endParaRPr>
          </a:p>
          <a:p>
            <a:pPr marL="781089" lvl="1" indent="-285764">
              <a:spcBef>
                <a:spcPts val="28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dirty="0">
              <a:latin typeface="Verdana"/>
              <a:cs typeface="Verdana"/>
            </a:endParaRPr>
          </a:p>
          <a:p>
            <a:pPr marL="952548" marR="1184335" algn="just">
              <a:lnSpc>
                <a:spcPct val="110800"/>
              </a:lnSpc>
            </a:pPr>
            <a:r>
              <a:rPr sz="2000" dirty="0">
                <a:latin typeface="Verdana"/>
                <a:cs typeface="Verdana"/>
              </a:rPr>
              <a:t>List </a:t>
            </a:r>
            <a:r>
              <a:rPr sz="2000" spc="-5" dirty="0">
                <a:latin typeface="Verdana"/>
                <a:cs typeface="Verdana"/>
              </a:rPr>
              <a:t>of system vulnerabilities </a:t>
            </a:r>
            <a:r>
              <a:rPr sz="2000" dirty="0">
                <a:latin typeface="Verdana"/>
                <a:cs typeface="Verdana"/>
              </a:rPr>
              <a:t>(flaws </a:t>
            </a:r>
            <a:r>
              <a:rPr sz="2000" spc="-5" dirty="0">
                <a:latin typeface="Verdana"/>
                <a:cs typeface="Verdana"/>
              </a:rPr>
              <a:t>or  weaknesses) that </a:t>
            </a:r>
            <a:r>
              <a:rPr sz="2000" dirty="0">
                <a:latin typeface="Verdana"/>
                <a:cs typeface="Verdana"/>
              </a:rPr>
              <a:t>could be </a:t>
            </a:r>
            <a:r>
              <a:rPr sz="2000" spc="-5" dirty="0">
                <a:latin typeface="Verdana"/>
                <a:cs typeface="Verdana"/>
              </a:rPr>
              <a:t>exploited </a:t>
            </a:r>
            <a:r>
              <a:rPr sz="2000" dirty="0">
                <a:latin typeface="Verdana"/>
                <a:cs typeface="Verdana"/>
              </a:rPr>
              <a:t>–  </a:t>
            </a:r>
            <a:r>
              <a:rPr sz="2000" spc="-5" dirty="0">
                <a:latin typeface="Verdana"/>
                <a:cs typeface="Verdana"/>
              </a:rPr>
              <a:t>Vulnerability/Threat</a:t>
            </a:r>
            <a:r>
              <a:rPr sz="2000" spc="5" dirty="0">
                <a:latin typeface="Verdana"/>
                <a:cs typeface="Verdana"/>
              </a:rPr>
              <a:t> </a:t>
            </a:r>
            <a:r>
              <a:rPr sz="2000" spc="-5" dirty="0">
                <a:latin typeface="Verdana"/>
                <a:cs typeface="Verdana"/>
              </a:rPr>
              <a:t>pairs</a:t>
            </a:r>
            <a:endParaRPr sz="20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Security Analysis Technique</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19" name="テキスト プレースホルダー 18"/>
          <p:cNvSpPr>
            <a:spLocks noGrp="1"/>
          </p:cNvSpPr>
          <p:nvPr>
            <p:ph type="body" sz="quarter" idx="13"/>
          </p:nvPr>
        </p:nvSpPr>
        <p:spPr/>
        <p:txBody>
          <a:bodyPr>
            <a:normAutofit fontScale="70000" lnSpcReduction="20000"/>
          </a:bodyPr>
          <a:lstStyle/>
          <a:p>
            <a:r>
              <a:rPr kumimoji="1" lang="en-US" altLang="ja-JP" dirty="0"/>
              <a:t>Ways to analyze the controls’ sufficiency</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a:xfrm>
            <a:off x="3239683" y="1764680"/>
            <a:ext cx="3118104" cy="480053"/>
          </a:xfrm>
        </p:spPr>
        <p:txBody>
          <a:bodyPr/>
          <a:lstStyle/>
          <a:p>
            <a:r>
              <a:rPr kumimoji="1" lang="en-US" altLang="ja-JP" dirty="0"/>
              <a:t>Vulnerability Assessment</a:t>
            </a:r>
            <a:endParaRPr kumimoji="1" lang="ja-JP" altLang="en-US" dirty="0"/>
          </a:p>
        </p:txBody>
      </p:sp>
      <p:sp>
        <p:nvSpPr>
          <p:cNvPr id="27" name="テキスト プレースホルダー 26"/>
          <p:cNvSpPr>
            <a:spLocks noGrp="1"/>
          </p:cNvSpPr>
          <p:nvPr>
            <p:ph type="body" sz="quarter" idx="23"/>
          </p:nvPr>
        </p:nvSpPr>
        <p:spPr/>
        <p:txBody>
          <a:bodyPr/>
          <a:lstStyle/>
          <a:p>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Application Design Review</a:t>
            </a:r>
            <a:endParaRPr kumimoji="1" lang="ja-JP" altLang="en-US" dirty="0"/>
          </a:p>
        </p:txBody>
      </p:sp>
      <p:sp>
        <p:nvSpPr>
          <p:cNvPr id="29" name="テキスト プレースホルダー 28"/>
          <p:cNvSpPr>
            <a:spLocks noGrp="1"/>
          </p:cNvSpPr>
          <p:nvPr>
            <p:ph type="body" sz="quarter" idx="25"/>
          </p:nvPr>
        </p:nvSpPr>
        <p:spPr/>
        <p:txBody>
          <a:bodyPr/>
          <a:lstStyle/>
          <a:p>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Source Code Review</a:t>
            </a:r>
            <a:endParaRPr lang="ja-JP" altLang="en-US" dirty="0"/>
          </a:p>
        </p:txBody>
      </p:sp>
      <p:sp>
        <p:nvSpPr>
          <p:cNvPr id="31" name="テキスト プレースホルダー 30"/>
          <p:cNvSpPr>
            <a:spLocks noGrp="1"/>
          </p:cNvSpPr>
          <p:nvPr>
            <p:ph type="body" sz="quarter" idx="27"/>
          </p:nvPr>
        </p:nvSpPr>
        <p:spPr/>
        <p:txBody>
          <a:bodyPr/>
          <a:lstStyle/>
          <a:p>
            <a:endParaRPr kumimoji="1" lang="ja-JP" altLang="en-US" dirty="0"/>
          </a:p>
        </p:txBody>
      </p:sp>
      <p:sp>
        <p:nvSpPr>
          <p:cNvPr id="32" name="テキスト プレースホルダー 31"/>
          <p:cNvSpPr>
            <a:spLocks noGrp="1"/>
          </p:cNvSpPr>
          <p:nvPr>
            <p:ph type="body" sz="quarter" idx="28"/>
          </p:nvPr>
        </p:nvSpPr>
        <p:spPr>
          <a:xfrm>
            <a:off x="6445229" y="2271802"/>
            <a:ext cx="2511883" cy="480053"/>
          </a:xfrm>
        </p:spPr>
        <p:txBody>
          <a:bodyPr/>
          <a:lstStyle/>
          <a:p>
            <a:r>
              <a:rPr lang="en-IN" altLang="ja-JP" dirty="0"/>
              <a:t>Penetration Testing</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Security Assessment &amp; Audit</a:t>
            </a:r>
            <a:endParaRPr kumimoji="1" lang="ja-JP" altLang="en-US" dirty="0"/>
          </a:p>
        </p:txBody>
      </p:sp>
      <p:sp>
        <p:nvSpPr>
          <p:cNvPr id="35" name="テキスト プレースホルダー 34"/>
          <p:cNvSpPr>
            <a:spLocks noGrp="1"/>
          </p:cNvSpPr>
          <p:nvPr>
            <p:ph type="body" sz="quarter" idx="31"/>
          </p:nvPr>
        </p:nvSpPr>
        <p:spPr/>
        <p:txBody>
          <a:bodyPr/>
          <a:lstStyle/>
          <a:p>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Gap Analysis</a:t>
            </a:r>
            <a:endParaRPr kumimoji="1" lang="ja-JP" altLang="en-US" dirty="0"/>
          </a:p>
        </p:txBody>
      </p:sp>
      <p:sp>
        <p:nvSpPr>
          <p:cNvPr id="37" name="テキスト プレースホルダー 36"/>
          <p:cNvSpPr>
            <a:spLocks noGrp="1"/>
          </p:cNvSpPr>
          <p:nvPr>
            <p:ph type="body" sz="quarter" idx="33"/>
          </p:nvPr>
        </p:nvSpPr>
        <p:spPr/>
        <p:txBody>
          <a:bodyPr/>
          <a:lstStyle/>
          <a:p>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83614368"/>
      </p:ext>
    </p:extLst>
  </p:cSld>
  <p:clrMapOvr>
    <a:masterClrMapping/>
  </p:clrMapOvr>
  <p:transition spd="slow" advTm="15355">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Operational</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Controlling env. like smoke, dust etc., power supply, media access &amp; disposal, external data distribution, facility protection, humidity, temperature control etc.</a:t>
            </a:r>
            <a:endParaRPr kumimoji="1" lang="ja-JP" altLang="en-US" dirty="0"/>
          </a:p>
        </p:txBody>
      </p:sp>
      <p:sp>
        <p:nvSpPr>
          <p:cNvPr id="29" name="タイトル 28"/>
          <p:cNvSpPr>
            <a:spLocks noGrp="1"/>
          </p:cNvSpPr>
          <p:nvPr>
            <p:ph type="title"/>
          </p:nvPr>
        </p:nvSpPr>
        <p:spPr/>
        <p:txBody>
          <a:bodyPr/>
          <a:lstStyle/>
          <a:p>
            <a:r>
              <a:rPr kumimoji="1" lang="en-US" altLang="ja-JP" dirty="0">
                <a:solidFill>
                  <a:schemeClr val="accent1"/>
                </a:solidFill>
                <a:latin typeface="Route 159 Bold" pitchFamily="50" charset="0"/>
              </a:rPr>
              <a:t>Vulnerability Sources</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30" name="テキスト プレースホルダー 29"/>
          <p:cNvSpPr>
            <a:spLocks noGrp="1"/>
          </p:cNvSpPr>
          <p:nvPr>
            <p:ph type="body" sz="quarter" idx="13"/>
          </p:nvPr>
        </p:nvSpPr>
        <p:spPr/>
        <p:txBody>
          <a:bodyPr>
            <a:normAutofit fontScale="70000" lnSpcReduction="20000"/>
          </a:bodyPr>
          <a:lstStyle/>
          <a:p>
            <a:r>
              <a:rPr kumimoji="1" lang="en-US" altLang="ja-JP" dirty="0"/>
              <a:t>Major area to be included</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Technical</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Communications, cryptography, discretionary access control, identification &amp; authentication, intrusion detection, object reuse, system audit</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Management</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Assigning Responsibilities, support continuity, incident response capability, periodic review, risk assessment, security &amp; technical training etc.</a:t>
            </a:r>
            <a:endParaRPr kumimoji="1" lang="ja-JP" altLang="en-US" dirty="0"/>
          </a:p>
        </p:txBody>
      </p:sp>
    </p:spTree>
    <p:extLst>
      <p:ext uri="{BB962C8B-B14F-4D97-AF65-F5344CB8AC3E}">
        <p14:creationId xmlns:p14="http://schemas.microsoft.com/office/powerpoint/2010/main" val="2569804090"/>
      </p:ext>
    </p:extLst>
  </p:cSld>
  <p:clrMapOvr>
    <a:masterClrMapping/>
  </p:clrMapOvr>
  <p:transition spd="slow" advTm="794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1" y="1773429"/>
            <a:ext cx="7146925" cy="3187411"/>
          </a:xfrm>
          <a:prstGeom prst="rect">
            <a:avLst/>
          </a:prstGeom>
        </p:spPr>
        <p:txBody>
          <a:bodyPr vert="horz" wrap="square" lIns="0" tIns="100965" rIns="0" bIns="0" rtlCol="0">
            <a:spAutoFit/>
          </a:bodyPr>
          <a:lstStyle/>
          <a:p>
            <a:pPr marL="381019" indent="-342917">
              <a:spcBef>
                <a:spcPts val="795"/>
              </a:spcBef>
              <a:buClr>
                <a:srgbClr val="006666"/>
              </a:buClr>
              <a:buSzPct val="68965"/>
              <a:buFont typeface="Wingdings"/>
              <a:buChar char=""/>
              <a:tabLst>
                <a:tab pos="381019" algn="l"/>
              </a:tabLst>
            </a:pPr>
            <a:r>
              <a:rPr sz="2900" spc="-5" dirty="0">
                <a:latin typeface="Verdana"/>
                <a:cs typeface="Verdana"/>
              </a:rPr>
              <a:t>Step 4: Control</a:t>
            </a:r>
            <a:r>
              <a:rPr sz="2900" spc="30" dirty="0">
                <a:latin typeface="Verdana"/>
                <a:cs typeface="Verdana"/>
              </a:rPr>
              <a:t> </a:t>
            </a:r>
            <a:r>
              <a:rPr sz="2900" spc="-5" dirty="0">
                <a:latin typeface="Verdana"/>
                <a:cs typeface="Verdana"/>
              </a:rPr>
              <a:t>Analysis</a:t>
            </a:r>
            <a:endParaRPr sz="2900">
              <a:latin typeface="Verdana"/>
              <a:cs typeface="Verdana"/>
            </a:endParaRPr>
          </a:p>
          <a:p>
            <a:pPr marL="781089" lvl="1" indent="-285764">
              <a:spcBef>
                <a:spcPts val="600"/>
              </a:spcBef>
              <a:buClr>
                <a:srgbClr val="98CCCC"/>
              </a:buClr>
              <a:buSzPct val="68750"/>
              <a:buFont typeface="Wingdings"/>
              <a:buChar char=""/>
              <a:tabLst>
                <a:tab pos="781089" algn="l"/>
              </a:tabLst>
            </a:pPr>
            <a:r>
              <a:rPr sz="2400" dirty="0">
                <a:solidFill>
                  <a:srgbClr val="FF6600"/>
                </a:solidFill>
                <a:latin typeface="Verdana"/>
                <a:cs typeface="Verdana"/>
              </a:rPr>
              <a:t>Input: </a:t>
            </a:r>
            <a:r>
              <a:rPr sz="2500" spc="-5" dirty="0">
                <a:latin typeface="Verdana"/>
                <a:cs typeface="Verdana"/>
              </a:rPr>
              <a:t>c</a:t>
            </a:r>
            <a:r>
              <a:rPr sz="2400" spc="-5" dirty="0">
                <a:latin typeface="Verdana"/>
                <a:cs typeface="Verdana"/>
              </a:rPr>
              <a:t>urrent controls, planned</a:t>
            </a:r>
            <a:r>
              <a:rPr sz="2400" spc="40" dirty="0">
                <a:latin typeface="Verdana"/>
                <a:cs typeface="Verdana"/>
              </a:rPr>
              <a:t> </a:t>
            </a:r>
            <a:r>
              <a:rPr sz="2400" spc="-5" dirty="0">
                <a:latin typeface="Verdana"/>
                <a:cs typeface="Verdana"/>
              </a:rPr>
              <a:t>controls</a:t>
            </a:r>
            <a:endParaRPr sz="2400">
              <a:latin typeface="Verdana"/>
              <a:cs typeface="Verdana"/>
            </a:endParaRPr>
          </a:p>
          <a:p>
            <a:pPr marL="1181159" marR="321961" lvl="2" indent="-228611">
              <a:spcBef>
                <a:spcPts val="500"/>
              </a:spcBef>
              <a:buClr>
                <a:srgbClr val="006666"/>
              </a:buClr>
              <a:buSzPct val="65000"/>
              <a:buFont typeface="Wingdings"/>
              <a:buChar char=""/>
              <a:tabLst>
                <a:tab pos="1181159" algn="l"/>
              </a:tabLst>
            </a:pPr>
            <a:r>
              <a:rPr sz="2000" spc="-5" dirty="0">
                <a:latin typeface="Verdana"/>
                <a:cs typeface="Verdana"/>
              </a:rPr>
              <a:t>Control </a:t>
            </a:r>
            <a:r>
              <a:rPr sz="2000" dirty="0">
                <a:latin typeface="Verdana"/>
                <a:cs typeface="Verdana"/>
              </a:rPr>
              <a:t>Methods – </a:t>
            </a:r>
            <a:r>
              <a:rPr sz="2000" spc="-5" dirty="0">
                <a:latin typeface="Verdana"/>
                <a:cs typeface="Verdana"/>
              </a:rPr>
              <a:t>may </a:t>
            </a:r>
            <a:r>
              <a:rPr sz="2000" dirty="0">
                <a:latin typeface="Verdana"/>
                <a:cs typeface="Verdana"/>
              </a:rPr>
              <a:t>be technical </a:t>
            </a:r>
            <a:r>
              <a:rPr sz="2000" spc="-5" dirty="0">
                <a:latin typeface="Verdana"/>
                <a:cs typeface="Verdana"/>
              </a:rPr>
              <a:t>or non-  technical</a:t>
            </a:r>
            <a:endParaRPr sz="2000">
              <a:latin typeface="Verdana"/>
              <a:cs typeface="Verdana"/>
            </a:endParaRPr>
          </a:p>
          <a:p>
            <a:pPr marL="1181159" marR="30482" lvl="2" indent="-228611">
              <a:spcBef>
                <a:spcPts val="500"/>
              </a:spcBef>
              <a:buClr>
                <a:srgbClr val="006666"/>
              </a:buClr>
              <a:buSzPct val="65000"/>
              <a:buFont typeface="Wingdings"/>
              <a:buChar char=""/>
              <a:tabLst>
                <a:tab pos="1181159" algn="l"/>
              </a:tabLst>
            </a:pPr>
            <a:r>
              <a:rPr sz="2000" spc="-5" dirty="0">
                <a:latin typeface="Verdana"/>
                <a:cs typeface="Verdana"/>
              </a:rPr>
              <a:t>Control Categories </a:t>
            </a:r>
            <a:r>
              <a:rPr sz="2000" dirty="0">
                <a:latin typeface="Verdana"/>
                <a:cs typeface="Verdana"/>
              </a:rPr>
              <a:t>– </a:t>
            </a:r>
            <a:r>
              <a:rPr sz="2000" spc="-5" dirty="0">
                <a:latin typeface="Verdana"/>
                <a:cs typeface="Verdana"/>
              </a:rPr>
              <a:t>preventative or detective  (e.g. audit</a:t>
            </a:r>
            <a:r>
              <a:rPr sz="2000" spc="10" dirty="0">
                <a:latin typeface="Verdana"/>
                <a:cs typeface="Verdana"/>
              </a:rPr>
              <a:t> </a:t>
            </a:r>
            <a:r>
              <a:rPr sz="2000" spc="-5" dirty="0">
                <a:latin typeface="Verdana"/>
                <a:cs typeface="Verdana"/>
              </a:rPr>
              <a:t>trails)</a:t>
            </a:r>
            <a:endParaRPr sz="2000">
              <a:latin typeface="Verdana"/>
              <a:cs typeface="Verdana"/>
            </a:endParaRPr>
          </a:p>
          <a:p>
            <a:pPr marL="781089" lvl="1" indent="-285764">
              <a:spcBef>
                <a:spcPts val="60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952548">
              <a:spcBef>
                <a:spcPts val="500"/>
              </a:spcBef>
            </a:pPr>
            <a:r>
              <a:rPr sz="2000" dirty="0">
                <a:latin typeface="Verdana"/>
                <a:cs typeface="Verdana"/>
              </a:rPr>
              <a:t>List </a:t>
            </a:r>
            <a:r>
              <a:rPr sz="2000" spc="-5" dirty="0">
                <a:latin typeface="Verdana"/>
                <a:cs typeface="Verdana"/>
              </a:rPr>
              <a:t>of current and planned</a:t>
            </a:r>
            <a:r>
              <a:rPr sz="2000" spc="30" dirty="0">
                <a:latin typeface="Verdana"/>
                <a:cs typeface="Verdana"/>
              </a:rPr>
              <a:t> </a:t>
            </a:r>
            <a:r>
              <a:rPr sz="2000" dirty="0">
                <a:latin typeface="Verdana"/>
                <a:cs typeface="Verdana"/>
              </a:rPr>
              <a:t>controls</a:t>
            </a:r>
            <a:endParaRPr sz="20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Technical (Logical)</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Anti virus programs, password protection, firewall, ACLs, auditing etc.</a:t>
            </a:r>
            <a:endParaRPr lang="ja-JP" altLang="en-US" dirty="0"/>
          </a:p>
        </p:txBody>
      </p:sp>
      <p:sp>
        <p:nvSpPr>
          <p:cNvPr id="29" name="タイトル 28"/>
          <p:cNvSpPr>
            <a:spLocks noGrp="1"/>
          </p:cNvSpPr>
          <p:nvPr>
            <p:ph type="title"/>
          </p:nvPr>
        </p:nvSpPr>
        <p:spPr/>
        <p:txBody>
          <a:bodyPr/>
          <a:lstStyle/>
          <a:p>
            <a:r>
              <a:rPr kumimoji="1" lang="en-US" altLang="ja-JP" dirty="0">
                <a:solidFill>
                  <a:schemeClr val="accent1"/>
                </a:solidFill>
                <a:latin typeface="Route 159 Bold" pitchFamily="50" charset="0"/>
              </a:rPr>
              <a:t>Types of Controls</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15</a:t>
            </a:fld>
            <a:endParaRPr lang="ja-JP" altLang="en-US"/>
          </a:p>
        </p:txBody>
      </p:sp>
      <p:sp>
        <p:nvSpPr>
          <p:cNvPr id="30" name="テキスト プレースホルダー 29"/>
          <p:cNvSpPr>
            <a:spLocks noGrp="1"/>
          </p:cNvSpPr>
          <p:nvPr>
            <p:ph type="body" sz="quarter" idx="13"/>
          </p:nvPr>
        </p:nvSpPr>
        <p:spPr/>
        <p:txBody>
          <a:bodyPr>
            <a:normAutofit fontScale="70000" lnSpcReduction="20000"/>
          </a:bodyPr>
          <a:lstStyle/>
          <a:p>
            <a:r>
              <a:rPr kumimoji="1" lang="en-US" altLang="ja-JP" dirty="0"/>
              <a:t>What each level means in terms of security</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Physical</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Locks, alarms etc.</a:t>
            </a:r>
            <a:endParaRPr lang="ja-JP" altLang="en-US" dirty="0"/>
          </a:p>
        </p:txBody>
      </p:sp>
      <p:sp>
        <p:nvSpPr>
          <p:cNvPr id="35" name="テキスト プレースホルダー 34"/>
          <p:cNvSpPr>
            <a:spLocks noGrp="1"/>
          </p:cNvSpPr>
          <p:nvPr>
            <p:ph type="body" sz="quarter" idx="27"/>
          </p:nvPr>
        </p:nvSpPr>
        <p:spPr/>
        <p:txBody>
          <a:bodyPr/>
          <a:lstStyle/>
          <a:p>
            <a:r>
              <a:rPr lang="en-US" altLang="ja-JP" dirty="0"/>
              <a:t>Administrative</a:t>
            </a:r>
            <a:endParaRPr kumimoji="1" lang="ja-JP" altLang="en-US" dirty="0"/>
          </a:p>
        </p:txBody>
      </p:sp>
      <p:sp>
        <p:nvSpPr>
          <p:cNvPr id="36" name="テキスト プレースホルダー 35"/>
          <p:cNvSpPr>
            <a:spLocks noGrp="1"/>
          </p:cNvSpPr>
          <p:nvPr>
            <p:ph type="body" sz="quarter" idx="28"/>
          </p:nvPr>
        </p:nvSpPr>
        <p:spPr>
          <a:xfrm>
            <a:off x="8150790" y="2257211"/>
            <a:ext cx="3464538" cy="1130516"/>
          </a:xfrm>
        </p:spPr>
        <p:txBody>
          <a:bodyPr/>
          <a:lstStyle/>
          <a:p>
            <a:r>
              <a:rPr lang="en-US" altLang="ja-JP" dirty="0"/>
              <a:t>Policies &amp; procedures; including personal controls such as security clearances, background checks etc.</a:t>
            </a:r>
            <a:endParaRPr kumimoji="1" lang="ja-JP" altLang="en-US" dirty="0"/>
          </a:p>
        </p:txBody>
      </p:sp>
    </p:spTree>
    <p:extLst>
      <p:ext uri="{BB962C8B-B14F-4D97-AF65-F5344CB8AC3E}">
        <p14:creationId xmlns:p14="http://schemas.microsoft.com/office/powerpoint/2010/main" val="1690341752"/>
      </p:ext>
    </p:extLst>
  </p:cSld>
  <p:clrMapOvr>
    <a:masterClrMapping/>
  </p:clrMapOvr>
  <p:transition spd="slow" advTm="794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1" y="1751330"/>
            <a:ext cx="6908165" cy="2963632"/>
          </a:xfrm>
          <a:prstGeom prst="rect">
            <a:avLst/>
          </a:prstGeom>
        </p:spPr>
        <p:txBody>
          <a:bodyPr vert="horz" wrap="square" lIns="0" tIns="123190" rIns="0" bIns="0" rtlCol="0">
            <a:spAutoFit/>
          </a:bodyPr>
          <a:lstStyle/>
          <a:p>
            <a:pPr marL="381019" indent="-342917">
              <a:spcBef>
                <a:spcPts val="970"/>
              </a:spcBef>
              <a:buClr>
                <a:srgbClr val="006666"/>
              </a:buClr>
              <a:buSzPct val="68965"/>
              <a:buFont typeface="Wingdings"/>
              <a:buChar char=""/>
              <a:tabLst>
                <a:tab pos="381019" algn="l"/>
              </a:tabLst>
            </a:pPr>
            <a:r>
              <a:rPr sz="2900" spc="-5" dirty="0">
                <a:latin typeface="Verdana"/>
                <a:cs typeface="Verdana"/>
              </a:rPr>
              <a:t>Step 5: Likelihood</a:t>
            </a:r>
            <a:r>
              <a:rPr sz="2900" spc="10" dirty="0">
                <a:latin typeface="Verdana"/>
                <a:cs typeface="Verdana"/>
              </a:rPr>
              <a:t> </a:t>
            </a:r>
            <a:r>
              <a:rPr sz="2900" spc="-5" dirty="0">
                <a:latin typeface="Verdana"/>
                <a:cs typeface="Verdana"/>
              </a:rPr>
              <a:t>Determination</a:t>
            </a:r>
            <a:endParaRPr sz="2900">
              <a:latin typeface="Verdana"/>
              <a:cs typeface="Verdana"/>
            </a:endParaRPr>
          </a:p>
          <a:p>
            <a:pPr marL="781089" lvl="1" indent="-285764">
              <a:spcBef>
                <a:spcPts val="720"/>
              </a:spcBef>
              <a:buClr>
                <a:srgbClr val="98CCCC"/>
              </a:buClr>
              <a:buSzPct val="68750"/>
              <a:buFont typeface="Wingdings"/>
              <a:buChar char=""/>
              <a:tabLst>
                <a:tab pos="781089" algn="l"/>
              </a:tabLst>
            </a:pPr>
            <a:r>
              <a:rPr sz="2400" dirty="0">
                <a:solidFill>
                  <a:srgbClr val="FF6600"/>
                </a:solidFill>
                <a:latin typeface="Verdana"/>
                <a:cs typeface="Verdana"/>
              </a:rPr>
              <a:t>Input:</a:t>
            </a:r>
            <a:endParaRPr sz="2400">
              <a:latin typeface="Verdana"/>
              <a:cs typeface="Verdana"/>
            </a:endParaRPr>
          </a:p>
          <a:p>
            <a:pPr marL="1181159" lvl="2" indent="-228611">
              <a:spcBef>
                <a:spcPts val="520"/>
              </a:spcBef>
              <a:buClr>
                <a:srgbClr val="006666"/>
              </a:buClr>
              <a:buSzPct val="65000"/>
              <a:buFont typeface="Wingdings"/>
              <a:buChar char=""/>
              <a:tabLst>
                <a:tab pos="1181159" algn="l"/>
              </a:tabLst>
            </a:pPr>
            <a:r>
              <a:rPr sz="2000" spc="-5" dirty="0">
                <a:latin typeface="Verdana"/>
                <a:cs typeface="Verdana"/>
              </a:rPr>
              <a:t>Threat-source </a:t>
            </a:r>
            <a:r>
              <a:rPr sz="2000" dirty="0">
                <a:latin typeface="Verdana"/>
                <a:cs typeface="Verdana"/>
              </a:rPr>
              <a:t>motivation &amp; </a:t>
            </a:r>
            <a:r>
              <a:rPr sz="2000" spc="-5" dirty="0">
                <a:latin typeface="Verdana"/>
                <a:cs typeface="Verdana"/>
              </a:rPr>
              <a:t>capability</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Nature of </a:t>
            </a:r>
            <a:r>
              <a:rPr sz="2000" dirty="0">
                <a:latin typeface="Verdana"/>
                <a:cs typeface="Verdana"/>
              </a:rPr>
              <a:t>the</a:t>
            </a:r>
            <a:r>
              <a:rPr sz="2000" spc="10" dirty="0">
                <a:latin typeface="Verdana"/>
                <a:cs typeface="Verdana"/>
              </a:rPr>
              <a:t> </a:t>
            </a:r>
            <a:r>
              <a:rPr sz="2000" dirty="0">
                <a:latin typeface="Verdana"/>
                <a:cs typeface="Verdana"/>
              </a:rPr>
              <a:t>vulnerability</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dirty="0">
                <a:latin typeface="Verdana"/>
                <a:cs typeface="Verdana"/>
              </a:rPr>
              <a:t>Existence &amp; </a:t>
            </a:r>
            <a:r>
              <a:rPr sz="2000" spc="-5" dirty="0">
                <a:latin typeface="Verdana"/>
                <a:cs typeface="Verdana"/>
              </a:rPr>
              <a:t>effectiveness of current</a:t>
            </a:r>
            <a:r>
              <a:rPr sz="2000" spc="35" dirty="0">
                <a:latin typeface="Verdana"/>
                <a:cs typeface="Verdana"/>
              </a:rPr>
              <a:t> </a:t>
            </a:r>
            <a:r>
              <a:rPr sz="2000" spc="-5" dirty="0">
                <a:latin typeface="Verdana"/>
                <a:cs typeface="Verdana"/>
              </a:rPr>
              <a:t>controls</a:t>
            </a:r>
            <a:endParaRPr sz="2000">
              <a:latin typeface="Verdana"/>
              <a:cs typeface="Verdana"/>
            </a:endParaRPr>
          </a:p>
          <a:p>
            <a:pPr marL="781089" lvl="1" indent="-285764">
              <a:spcBef>
                <a:spcPts val="60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952548">
              <a:spcBef>
                <a:spcPts val="500"/>
              </a:spcBef>
            </a:pPr>
            <a:r>
              <a:rPr sz="2000" spc="-5" dirty="0">
                <a:latin typeface="Verdana"/>
                <a:cs typeface="Verdana"/>
              </a:rPr>
              <a:t>Likelihood </a:t>
            </a:r>
            <a:r>
              <a:rPr sz="2000" dirty="0">
                <a:latin typeface="Verdana"/>
                <a:cs typeface="Verdana"/>
              </a:rPr>
              <a:t>rating </a:t>
            </a:r>
            <a:r>
              <a:rPr sz="2000" spc="-5" dirty="0">
                <a:latin typeface="Verdana"/>
                <a:cs typeface="Verdana"/>
              </a:rPr>
              <a:t>of </a:t>
            </a:r>
            <a:r>
              <a:rPr sz="2000" dirty="0">
                <a:latin typeface="Verdana"/>
                <a:cs typeface="Verdana"/>
              </a:rPr>
              <a:t>High, Medium </a:t>
            </a:r>
            <a:r>
              <a:rPr sz="2000" spc="-5" dirty="0">
                <a:latin typeface="Verdana"/>
                <a:cs typeface="Verdana"/>
              </a:rPr>
              <a:t>or</a:t>
            </a:r>
            <a:r>
              <a:rPr sz="2000" spc="15" dirty="0">
                <a:latin typeface="Verdana"/>
                <a:cs typeface="Verdana"/>
              </a:rPr>
              <a:t> </a:t>
            </a:r>
            <a:r>
              <a:rPr sz="2000" dirty="0">
                <a:latin typeface="Verdana"/>
                <a:cs typeface="Verdana"/>
              </a:rPr>
              <a:t>Low</a:t>
            </a:r>
            <a:endParaRPr sz="20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Medium</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The threat source is motivated and capable, but controls are in place that may impede successful exercise of the vulnerability</a:t>
            </a:r>
            <a:endParaRPr kumimoji="1" lang="ja-JP" altLang="en-US" dirty="0"/>
          </a:p>
        </p:txBody>
      </p:sp>
      <p:sp>
        <p:nvSpPr>
          <p:cNvPr id="29" name="タイトル 28"/>
          <p:cNvSpPr>
            <a:spLocks noGrp="1"/>
          </p:cNvSpPr>
          <p:nvPr>
            <p:ph type="title"/>
          </p:nvPr>
        </p:nvSpPr>
        <p:spPr/>
        <p:txBody>
          <a:bodyPr/>
          <a:lstStyle/>
          <a:p>
            <a:r>
              <a:rPr kumimoji="1" lang="en-US" altLang="ja-JP" dirty="0">
                <a:solidFill>
                  <a:schemeClr val="accent1"/>
                </a:solidFill>
                <a:latin typeface="Route 159 Bold" pitchFamily="50" charset="0"/>
              </a:rPr>
              <a:t>Likelihood Level</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30" name="テキスト プレースホルダー 29"/>
          <p:cNvSpPr>
            <a:spLocks noGrp="1"/>
          </p:cNvSpPr>
          <p:nvPr>
            <p:ph type="body" sz="quarter" idx="13"/>
          </p:nvPr>
        </p:nvSpPr>
        <p:spPr/>
        <p:txBody>
          <a:bodyPr>
            <a:normAutofit fontScale="70000" lnSpcReduction="20000"/>
          </a:bodyPr>
          <a:lstStyle/>
          <a:p>
            <a:r>
              <a:rPr kumimoji="1" lang="en-US" altLang="ja-JP" dirty="0"/>
              <a:t>The Probability of Event Occurring</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Low</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The threat-source lacks motivation or capability or controls are in place to prevent, or at least significantly impede, the vulnerability from being exercised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High</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The Threat-source is highly motivated and sufficiently capable, and controls to prevent the vulnerability from being exercised are ineffective</a:t>
            </a:r>
            <a:endParaRPr kumimoji="1" lang="ja-JP" altLang="en-US" dirty="0"/>
          </a:p>
        </p:txBody>
      </p:sp>
    </p:spTree>
    <p:extLst>
      <p:ext uri="{BB962C8B-B14F-4D97-AF65-F5344CB8AC3E}">
        <p14:creationId xmlns:p14="http://schemas.microsoft.com/office/powerpoint/2010/main" val="1122594104"/>
      </p:ext>
    </p:extLst>
  </p:cSld>
  <p:clrMapOvr>
    <a:masterClrMapping/>
  </p:clrMapOvr>
  <p:transition spd="slow" advTm="794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0" y="1752918"/>
            <a:ext cx="6521450" cy="4109971"/>
          </a:xfrm>
          <a:prstGeom prst="rect">
            <a:avLst/>
          </a:prstGeom>
        </p:spPr>
        <p:txBody>
          <a:bodyPr vert="horz" wrap="square" lIns="0" tIns="76835" rIns="0" bIns="0" rtlCol="0">
            <a:spAutoFit/>
          </a:bodyPr>
          <a:lstStyle/>
          <a:p>
            <a:pPr marL="381019" indent="-342917">
              <a:spcBef>
                <a:spcPts val="605"/>
              </a:spcBef>
              <a:buClr>
                <a:srgbClr val="006666"/>
              </a:buClr>
              <a:buSzPct val="68965"/>
              <a:buFont typeface="Wingdings"/>
              <a:buChar char=""/>
              <a:tabLst>
                <a:tab pos="381019" algn="l"/>
              </a:tabLst>
            </a:pPr>
            <a:r>
              <a:rPr sz="2900" spc="-5" dirty="0">
                <a:latin typeface="Verdana"/>
                <a:cs typeface="Verdana"/>
              </a:rPr>
              <a:t>Step 6: Impact</a:t>
            </a:r>
            <a:r>
              <a:rPr sz="2900" spc="20" dirty="0">
                <a:latin typeface="Verdana"/>
                <a:cs typeface="Verdana"/>
              </a:rPr>
              <a:t> </a:t>
            </a:r>
            <a:r>
              <a:rPr sz="2900" spc="-5" dirty="0">
                <a:latin typeface="Verdana"/>
                <a:cs typeface="Verdana"/>
              </a:rPr>
              <a:t>Analysis</a:t>
            </a:r>
            <a:endParaRPr sz="2900">
              <a:latin typeface="Verdana"/>
              <a:cs typeface="Verdana"/>
            </a:endParaRPr>
          </a:p>
          <a:p>
            <a:pPr marL="781089" lvl="1" indent="-285764">
              <a:spcBef>
                <a:spcPts val="420"/>
              </a:spcBef>
              <a:buClr>
                <a:srgbClr val="98CCCC"/>
              </a:buClr>
              <a:buSzPct val="68750"/>
              <a:buFont typeface="Wingdings"/>
              <a:buChar char=""/>
              <a:tabLst>
                <a:tab pos="781089" algn="l"/>
              </a:tabLst>
            </a:pPr>
            <a:r>
              <a:rPr sz="2400" dirty="0">
                <a:solidFill>
                  <a:srgbClr val="FF6600"/>
                </a:solidFill>
                <a:latin typeface="Verdana"/>
                <a:cs typeface="Verdana"/>
              </a:rPr>
              <a:t>Input:</a:t>
            </a:r>
            <a:endParaRPr sz="2400">
              <a:latin typeface="Verdana"/>
              <a:cs typeface="Verdana"/>
            </a:endParaRPr>
          </a:p>
          <a:p>
            <a:pPr marL="1181159" lvl="2" indent="-228611">
              <a:spcBef>
                <a:spcPts val="280"/>
              </a:spcBef>
              <a:buClr>
                <a:srgbClr val="006666"/>
              </a:buClr>
              <a:buSzPct val="65000"/>
              <a:buFont typeface="Wingdings"/>
              <a:buChar char=""/>
              <a:tabLst>
                <a:tab pos="1181159" algn="l"/>
              </a:tabLst>
            </a:pPr>
            <a:r>
              <a:rPr sz="2000" spc="-5" dirty="0">
                <a:latin typeface="Verdana"/>
                <a:cs typeface="Verdana"/>
              </a:rPr>
              <a:t>System mission</a:t>
            </a:r>
            <a:endParaRPr sz="2000">
              <a:latin typeface="Verdana"/>
              <a:cs typeface="Verdana"/>
            </a:endParaRPr>
          </a:p>
          <a:p>
            <a:pPr marL="1181159" lvl="2" indent="-228611">
              <a:spcBef>
                <a:spcPts val="260"/>
              </a:spcBef>
              <a:buClr>
                <a:srgbClr val="006666"/>
              </a:buClr>
              <a:buSzPct val="65000"/>
              <a:buFont typeface="Wingdings"/>
              <a:buChar char=""/>
              <a:tabLst>
                <a:tab pos="1181159" algn="l"/>
              </a:tabLst>
            </a:pPr>
            <a:r>
              <a:rPr sz="2000" spc="-5" dirty="0">
                <a:latin typeface="Verdana"/>
                <a:cs typeface="Verdana"/>
              </a:rPr>
              <a:t>System and data</a:t>
            </a:r>
            <a:r>
              <a:rPr sz="2000" spc="10" dirty="0">
                <a:latin typeface="Verdana"/>
                <a:cs typeface="Verdana"/>
              </a:rPr>
              <a:t> </a:t>
            </a:r>
            <a:r>
              <a:rPr sz="2000" dirty="0">
                <a:latin typeface="Verdana"/>
                <a:cs typeface="Verdana"/>
              </a:rPr>
              <a:t>criticality</a:t>
            </a:r>
            <a:endParaRPr sz="2000">
              <a:latin typeface="Verdana"/>
              <a:cs typeface="Verdana"/>
            </a:endParaRPr>
          </a:p>
          <a:p>
            <a:pPr marL="1181159" lvl="2" indent="-228611">
              <a:spcBef>
                <a:spcPts val="260"/>
              </a:spcBef>
              <a:buClr>
                <a:srgbClr val="006666"/>
              </a:buClr>
              <a:buSzPct val="65000"/>
              <a:buFont typeface="Wingdings"/>
              <a:buChar char=""/>
              <a:tabLst>
                <a:tab pos="1181159" algn="l"/>
              </a:tabLst>
            </a:pPr>
            <a:r>
              <a:rPr sz="2000" spc="-5" dirty="0">
                <a:latin typeface="Verdana"/>
                <a:cs typeface="Verdana"/>
              </a:rPr>
              <a:t>System and data</a:t>
            </a:r>
            <a:r>
              <a:rPr sz="2000" spc="10" dirty="0">
                <a:latin typeface="Verdana"/>
                <a:cs typeface="Verdana"/>
              </a:rPr>
              <a:t> </a:t>
            </a:r>
            <a:r>
              <a:rPr sz="2000" dirty="0">
                <a:latin typeface="Verdana"/>
                <a:cs typeface="Verdana"/>
              </a:rPr>
              <a:t>sensitivity</a:t>
            </a:r>
            <a:endParaRPr sz="2000">
              <a:latin typeface="Verdana"/>
              <a:cs typeface="Verdana"/>
            </a:endParaRPr>
          </a:p>
          <a:p>
            <a:pPr marL="781089" lvl="1" indent="-285764">
              <a:spcBef>
                <a:spcPts val="310"/>
              </a:spcBef>
              <a:buClr>
                <a:srgbClr val="98CCCC"/>
              </a:buClr>
              <a:buSzPct val="68750"/>
              <a:buFont typeface="Wingdings"/>
              <a:buChar char=""/>
              <a:tabLst>
                <a:tab pos="781089" algn="l"/>
              </a:tabLst>
            </a:pPr>
            <a:r>
              <a:rPr sz="2400" spc="-5" dirty="0">
                <a:solidFill>
                  <a:srgbClr val="FF6600"/>
                </a:solidFill>
                <a:latin typeface="Verdana"/>
                <a:cs typeface="Verdana"/>
              </a:rPr>
              <a:t>Analysis:</a:t>
            </a:r>
            <a:endParaRPr sz="2400">
              <a:latin typeface="Verdana"/>
              <a:cs typeface="Verdana"/>
            </a:endParaRPr>
          </a:p>
          <a:p>
            <a:pPr marL="781089" marR="30482">
              <a:lnSpc>
                <a:spcPct val="91700"/>
              </a:lnSpc>
              <a:spcBef>
                <a:spcPts val="810"/>
              </a:spcBef>
            </a:pPr>
            <a:r>
              <a:rPr sz="2000" spc="-5" dirty="0">
                <a:latin typeface="Verdana"/>
                <a:cs typeface="Verdana"/>
              </a:rPr>
              <a:t>Adverse impact described </a:t>
            </a:r>
            <a:r>
              <a:rPr sz="2000" dirty="0">
                <a:latin typeface="Verdana"/>
                <a:cs typeface="Verdana"/>
              </a:rPr>
              <a:t>in </a:t>
            </a:r>
            <a:r>
              <a:rPr sz="2000" spc="-5" dirty="0">
                <a:latin typeface="Verdana"/>
                <a:cs typeface="Verdana"/>
              </a:rPr>
              <a:t>terms of loss or  degradation of </a:t>
            </a:r>
            <a:r>
              <a:rPr sz="2000" dirty="0">
                <a:latin typeface="Verdana"/>
                <a:cs typeface="Verdana"/>
              </a:rPr>
              <a:t>integrity, confidentiality,  </a:t>
            </a:r>
            <a:r>
              <a:rPr sz="2000" spc="-5" dirty="0">
                <a:latin typeface="Verdana"/>
                <a:cs typeface="Verdana"/>
              </a:rPr>
              <a:t>availability</a:t>
            </a:r>
            <a:endParaRPr sz="2000">
              <a:latin typeface="Verdana"/>
              <a:cs typeface="Verdana"/>
            </a:endParaRPr>
          </a:p>
          <a:p>
            <a:pPr marL="781089" lvl="1" indent="-285764">
              <a:spcBef>
                <a:spcPts val="42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952548">
              <a:spcBef>
                <a:spcPts val="280"/>
              </a:spcBef>
            </a:pPr>
            <a:r>
              <a:rPr sz="2000" spc="-5" dirty="0">
                <a:latin typeface="Verdana"/>
                <a:cs typeface="Verdana"/>
              </a:rPr>
              <a:t>Impact </a:t>
            </a:r>
            <a:r>
              <a:rPr sz="2000" dirty="0">
                <a:latin typeface="Verdana"/>
                <a:cs typeface="Verdana"/>
              </a:rPr>
              <a:t>Rating </a:t>
            </a:r>
            <a:r>
              <a:rPr sz="2000" spc="-5" dirty="0">
                <a:latin typeface="Verdana"/>
                <a:cs typeface="Verdana"/>
              </a:rPr>
              <a:t>of </a:t>
            </a:r>
            <a:r>
              <a:rPr sz="2000" dirty="0">
                <a:latin typeface="Verdana"/>
                <a:cs typeface="Verdana"/>
              </a:rPr>
              <a:t>High, </a:t>
            </a:r>
            <a:r>
              <a:rPr sz="2000" spc="-5" dirty="0">
                <a:latin typeface="Verdana"/>
                <a:cs typeface="Verdana"/>
              </a:rPr>
              <a:t>Medium </a:t>
            </a:r>
            <a:r>
              <a:rPr sz="2000" dirty="0">
                <a:latin typeface="Verdana"/>
                <a:cs typeface="Verdana"/>
              </a:rPr>
              <a:t>or</a:t>
            </a:r>
            <a:r>
              <a:rPr sz="2000" spc="20" dirty="0">
                <a:latin typeface="Verdana"/>
                <a:cs typeface="Verdana"/>
              </a:rPr>
              <a:t> </a:t>
            </a:r>
            <a:r>
              <a:rPr sz="2000" spc="-5" dirty="0">
                <a:latin typeface="Verdana"/>
                <a:cs typeface="Verdana"/>
              </a:rPr>
              <a:t>Low</a:t>
            </a:r>
            <a:endParaRPr sz="200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Medium</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Exercise of the vulnerability may result in (1) expensive loss of some tangible assets or resources (2) some damage to organization (3) human injury</a:t>
            </a:r>
            <a:endParaRPr lang="ja-JP" altLang="en-US" dirty="0"/>
          </a:p>
        </p:txBody>
      </p:sp>
      <p:sp>
        <p:nvSpPr>
          <p:cNvPr id="29" name="タイトル 28"/>
          <p:cNvSpPr>
            <a:spLocks noGrp="1"/>
          </p:cNvSpPr>
          <p:nvPr>
            <p:ph type="title"/>
          </p:nvPr>
        </p:nvSpPr>
        <p:spPr/>
        <p:txBody>
          <a:bodyPr/>
          <a:lstStyle/>
          <a:p>
            <a:r>
              <a:rPr kumimoji="1" lang="en-US" altLang="ja-JP" dirty="0">
                <a:solidFill>
                  <a:schemeClr val="accent1"/>
                </a:solidFill>
                <a:latin typeface="Route 159 Bold" pitchFamily="50" charset="0"/>
              </a:rPr>
              <a:t>Magnitude of Impact Analysis</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30" name="テキスト プレースホルダー 29"/>
          <p:cNvSpPr>
            <a:spLocks noGrp="1"/>
          </p:cNvSpPr>
          <p:nvPr>
            <p:ph type="body" sz="quarter" idx="13"/>
          </p:nvPr>
        </p:nvSpPr>
        <p:spPr/>
        <p:txBody>
          <a:bodyPr>
            <a:normAutofit fontScale="70000" lnSpcReduction="20000"/>
          </a:bodyPr>
          <a:lstStyle/>
          <a:p>
            <a:r>
              <a:rPr kumimoji="1" lang="en-US" altLang="ja-JP" dirty="0"/>
              <a:t>Measuring the Impact</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Low</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Exercise of the vulnerability may result in (1) some loss of some tangible assets or resources (2) may affect organization’s mission, reputation or interest</a:t>
            </a:r>
            <a:endParaRPr lang="ja-JP" altLang="en-US" dirty="0"/>
          </a:p>
        </p:txBody>
      </p:sp>
      <p:sp>
        <p:nvSpPr>
          <p:cNvPr id="35" name="テキスト プレースホルダー 34"/>
          <p:cNvSpPr>
            <a:spLocks noGrp="1"/>
          </p:cNvSpPr>
          <p:nvPr>
            <p:ph type="body" sz="quarter" idx="27"/>
          </p:nvPr>
        </p:nvSpPr>
        <p:spPr/>
        <p:txBody>
          <a:bodyPr/>
          <a:lstStyle/>
          <a:p>
            <a:r>
              <a:rPr lang="en-US" altLang="ja-JP" dirty="0"/>
              <a:t>High</a:t>
            </a:r>
            <a:endParaRPr kumimoji="1" lang="ja-JP" altLang="en-US" dirty="0"/>
          </a:p>
        </p:txBody>
      </p:sp>
      <p:sp>
        <p:nvSpPr>
          <p:cNvPr id="36" name="テキスト プレースホルダー 35"/>
          <p:cNvSpPr>
            <a:spLocks noGrp="1"/>
          </p:cNvSpPr>
          <p:nvPr>
            <p:ph type="body" sz="quarter" idx="28"/>
          </p:nvPr>
        </p:nvSpPr>
        <p:spPr>
          <a:xfrm>
            <a:off x="8150790" y="2257211"/>
            <a:ext cx="3464538" cy="1130516"/>
          </a:xfrm>
        </p:spPr>
        <p:txBody>
          <a:bodyPr/>
          <a:lstStyle/>
          <a:p>
            <a:r>
              <a:rPr lang="en-US" altLang="ja-JP" dirty="0"/>
              <a:t>Exercise of the vulnerability may result in (1) expensive loss of major tangible assets or resources (2) significant damage to organization (3) human death/ injury</a:t>
            </a:r>
            <a:endParaRPr kumimoji="1" lang="ja-JP" altLang="en-US" dirty="0"/>
          </a:p>
        </p:txBody>
      </p:sp>
    </p:spTree>
    <p:extLst>
      <p:ext uri="{BB962C8B-B14F-4D97-AF65-F5344CB8AC3E}">
        <p14:creationId xmlns:p14="http://schemas.microsoft.com/office/powerpoint/2010/main" val="2416130844"/>
      </p:ext>
    </p:extLst>
  </p:cSld>
  <p:clrMapOvr>
    <a:masterClrMapping/>
  </p:clrMapOvr>
  <p:transition spd="slow" advTm="794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Table of</a:t>
            </a:r>
            <a:br>
              <a:rPr kumimoji="1" lang="en-US" altLang="ja-JP" dirty="0"/>
            </a:br>
            <a:r>
              <a:rPr kumimoji="1" lang="en-US" altLang="ja-JP" dirty="0">
                <a:solidFill>
                  <a:schemeClr val="accent1"/>
                </a:solidFill>
              </a:rPr>
              <a:t>Contents</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1" name="テキスト プレースホルダー 10"/>
          <p:cNvSpPr>
            <a:spLocks noGrp="1"/>
          </p:cNvSpPr>
          <p:nvPr>
            <p:ph type="body" sz="quarter" idx="16"/>
          </p:nvPr>
        </p:nvSpPr>
        <p:spPr/>
        <p:txBody>
          <a:bodyPr/>
          <a:lstStyle/>
          <a:p>
            <a:r>
              <a:rPr kumimoji="1" lang="en-US" altLang="ja-JP" dirty="0"/>
              <a:t>Risk </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a:t>Risk Based Audit Approaches</a:t>
            </a:r>
            <a:endParaRPr kumimoji="1" lang="ja-JP" altLang="en-US" dirty="0"/>
          </a:p>
        </p:txBody>
      </p:sp>
      <p:sp>
        <p:nvSpPr>
          <p:cNvPr id="13" name="テキスト プレースホルダー 12"/>
          <p:cNvSpPr>
            <a:spLocks noGrp="1"/>
          </p:cNvSpPr>
          <p:nvPr>
            <p:ph type="body" sz="quarter" idx="18"/>
          </p:nvPr>
        </p:nvSpPr>
        <p:spPr/>
        <p:txBody>
          <a:bodyPr/>
          <a:lstStyle/>
          <a:p>
            <a:r>
              <a:rPr kumimoji="1" lang="en-US" altLang="ja-JP" dirty="0"/>
              <a:t>Keep it touch!</a:t>
            </a:r>
            <a:endParaRPr kumimoji="1" lang="ja-JP" altLang="en-US" dirty="0"/>
          </a:p>
        </p:txBody>
      </p:sp>
      <p:sp>
        <p:nvSpPr>
          <p:cNvPr id="14" name="テキスト プレースホルダー 13"/>
          <p:cNvSpPr>
            <a:spLocks noGrp="1"/>
          </p:cNvSpPr>
          <p:nvPr>
            <p:ph type="body" sz="quarter" idx="19"/>
          </p:nvPr>
        </p:nvSpPr>
        <p:spPr/>
        <p:txBody>
          <a:bodyPr/>
          <a:lstStyle/>
          <a:p>
            <a:r>
              <a:rPr kumimoji="1" lang="en-US" altLang="ja-JP" dirty="0"/>
              <a:t>Risk Assessment and Calculations </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Losses &amp; Controls</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Risk Management Model</a:t>
            </a:r>
            <a:endParaRPr kumimoji="1" lang="ja-JP" altLang="en-US" dirty="0"/>
          </a:p>
        </p:txBody>
      </p:sp>
      <p:sp>
        <p:nvSpPr>
          <p:cNvPr id="17" name="テキスト プレースホルダー 16"/>
          <p:cNvSpPr>
            <a:spLocks noGrp="1"/>
          </p:cNvSpPr>
          <p:nvPr>
            <p:ph type="body" sz="quarter" idx="22"/>
          </p:nvPr>
        </p:nvSpPr>
        <p:spPr/>
        <p:txBody>
          <a:bodyPr/>
          <a:lstStyle/>
          <a:p>
            <a:r>
              <a:rPr lang="en-US" altLang="ja-JP" dirty="0"/>
              <a:t>Things to Consider</a:t>
            </a:r>
            <a:endParaRPr kumimoji="1" lang="ja-JP" altLang="en-US" dirty="0"/>
          </a:p>
        </p:txBody>
      </p:sp>
      <p:sp>
        <p:nvSpPr>
          <p:cNvPr id="18" name="テキスト プレースホルダー 17"/>
          <p:cNvSpPr>
            <a:spLocks noGrp="1"/>
          </p:cNvSpPr>
          <p:nvPr>
            <p:ph type="body" sz="quarter" idx="23"/>
          </p:nvPr>
        </p:nvSpPr>
        <p:spPr/>
        <p:txBody>
          <a:bodyPr/>
          <a:lstStyle/>
          <a:p>
            <a:r>
              <a:rPr lang="en-US" altLang="ja-JP" dirty="0"/>
              <a:t>Risk Treatments</a:t>
            </a:r>
            <a:endParaRPr kumimoji="1" lang="ja-JP" altLang="en-US" dirty="0"/>
          </a:p>
        </p:txBody>
      </p:sp>
      <p:sp>
        <p:nvSpPr>
          <p:cNvPr id="19" name="テキスト プレースホルダー 18"/>
          <p:cNvSpPr>
            <a:spLocks noGrp="1"/>
          </p:cNvSpPr>
          <p:nvPr>
            <p:ph type="body" sz="quarter" idx="24"/>
          </p:nvPr>
        </p:nvSpPr>
        <p:spPr/>
        <p:txBody>
          <a:bodyPr/>
          <a:lstStyle/>
          <a:p>
            <a:r>
              <a:rPr kumimoji="1" lang="en-US" altLang="ja-JP" dirty="0"/>
              <a:t>Types of Treatments</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IN" altLang="ja-JP" dirty="0"/>
              <a:t>Methodology</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How to manage the Risk?</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Types of Impact Analysis</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25" name="テキスト プレースホルダー 24"/>
          <p:cNvSpPr>
            <a:spLocks noGrp="1"/>
          </p:cNvSpPr>
          <p:nvPr>
            <p:ph type="body" sz="quarter" idx="13"/>
          </p:nvPr>
        </p:nvSpPr>
        <p:spPr/>
        <p:txBody>
          <a:bodyPr>
            <a:normAutofit fontScale="70000" lnSpcReduction="20000"/>
          </a:bodyPr>
          <a:lstStyle/>
          <a:p>
            <a:r>
              <a:rPr kumimoji="1" lang="en-US" altLang="ja-JP" dirty="0"/>
              <a:t>Qualitative &amp; Quantitative</a:t>
            </a:r>
            <a:endParaRPr kumimoji="1" lang="ja-JP" altLang="en-US" dirty="0"/>
          </a:p>
        </p:txBody>
      </p:sp>
      <p:sp>
        <p:nvSpPr>
          <p:cNvPr id="28" name="テキスト プレースホルダー 27"/>
          <p:cNvSpPr>
            <a:spLocks noGrp="1"/>
          </p:cNvSpPr>
          <p:nvPr>
            <p:ph type="body" sz="quarter" idx="16"/>
          </p:nvPr>
        </p:nvSpPr>
        <p:spPr/>
        <p:txBody>
          <a:bodyPr>
            <a:normAutofit/>
          </a:bodyPr>
          <a:lstStyle/>
          <a:p>
            <a:r>
              <a:rPr lang="en-US" altLang="ja-JP" dirty="0"/>
              <a:t>Quantitative</a:t>
            </a:r>
            <a:endParaRPr kumimoji="1" lang="ja-JP" altLang="en-US" dirty="0"/>
          </a:p>
        </p:txBody>
      </p:sp>
      <p:sp>
        <p:nvSpPr>
          <p:cNvPr id="29" name="テキスト プレースホルダー 28"/>
          <p:cNvSpPr>
            <a:spLocks noGrp="1"/>
          </p:cNvSpPr>
          <p:nvPr>
            <p:ph type="body" sz="quarter" idx="17"/>
          </p:nvPr>
        </p:nvSpPr>
        <p:spPr>
          <a:xfrm>
            <a:off x="1806574" y="4847771"/>
            <a:ext cx="4057727" cy="1923143"/>
          </a:xfrm>
        </p:spPr>
        <p:txBody>
          <a:bodyPr>
            <a:normAutofit/>
          </a:bodyPr>
          <a:lstStyle/>
          <a:p>
            <a:pPr marL="228611" indent="-228611"/>
            <a:r>
              <a:rPr lang="en-US" altLang="ja-JP" dirty="0"/>
              <a:t>It provides a measurement of the impacts’ magnitude</a:t>
            </a:r>
          </a:p>
          <a:p>
            <a:pPr marL="228611" indent="-228611"/>
            <a:r>
              <a:rPr lang="en-US" altLang="ja-JP" dirty="0"/>
              <a:t>Depending on the numerical ranges used to express the measurement, the meaning of the quantitative impact analysis may be unclear</a:t>
            </a:r>
            <a:endParaRPr lang="ja-JP" altLang="en-US" dirty="0"/>
          </a:p>
        </p:txBody>
      </p:sp>
      <p:sp>
        <p:nvSpPr>
          <p:cNvPr id="30" name="テキスト プレースホルダー 29"/>
          <p:cNvSpPr>
            <a:spLocks noGrp="1"/>
          </p:cNvSpPr>
          <p:nvPr>
            <p:ph type="body" sz="quarter" idx="18"/>
          </p:nvPr>
        </p:nvSpPr>
        <p:spPr/>
        <p:txBody>
          <a:bodyPr>
            <a:normAutofit/>
          </a:bodyPr>
          <a:lstStyle/>
          <a:p>
            <a:r>
              <a:rPr lang="en-US" altLang="ja-JP" dirty="0"/>
              <a:t>Qualitative</a:t>
            </a:r>
            <a:endParaRPr kumimoji="1" lang="ja-JP" altLang="en-US" dirty="0"/>
          </a:p>
        </p:txBody>
      </p:sp>
      <p:sp>
        <p:nvSpPr>
          <p:cNvPr id="31" name="テキスト プレースホルダー 30"/>
          <p:cNvSpPr>
            <a:spLocks noGrp="1"/>
          </p:cNvSpPr>
          <p:nvPr>
            <p:ph type="body" sz="quarter" idx="19"/>
          </p:nvPr>
        </p:nvSpPr>
        <p:spPr>
          <a:xfrm>
            <a:off x="6339869" y="4978397"/>
            <a:ext cx="5175327" cy="1923143"/>
          </a:xfrm>
        </p:spPr>
        <p:txBody>
          <a:bodyPr>
            <a:normAutofit/>
          </a:bodyPr>
          <a:lstStyle/>
          <a:p>
            <a:pPr marL="228611" indent="-228611"/>
            <a:r>
              <a:rPr lang="en-US" altLang="ja-JP" dirty="0"/>
              <a:t>Prioritizes the risks and identifies areas for immediate improvement in addressing the vulnerabilities</a:t>
            </a:r>
          </a:p>
          <a:p>
            <a:pPr marL="228611" indent="-228611"/>
            <a:r>
              <a:rPr lang="en-US" altLang="ja-JP" dirty="0"/>
              <a:t>Making a cost-benefit analysis of any recommended controls difficult, because it does not provide specific quantifiable measurements of the magnitude of the impacts</a:t>
            </a:r>
            <a:endParaRPr lang="ja-JP" altLang="en-US" dirty="0"/>
          </a:p>
        </p:txBody>
      </p:sp>
      <p:pic>
        <p:nvPicPr>
          <p:cNvPr id="7" name="Picture Placeholder 6">
            <a:extLst>
              <a:ext uri="{FF2B5EF4-FFF2-40B4-BE49-F238E27FC236}">
                <a16:creationId xmlns:a16="http://schemas.microsoft.com/office/drawing/2014/main" id="{7DA8D27C-905B-40A7-A1EC-18B8587ABD5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30" y="1755009"/>
            <a:ext cx="5844419" cy="2502515"/>
          </a:xfrm>
        </p:spPr>
      </p:pic>
      <p:pic>
        <p:nvPicPr>
          <p:cNvPr id="9" name="Picture Placeholder 8">
            <a:extLst>
              <a:ext uri="{FF2B5EF4-FFF2-40B4-BE49-F238E27FC236}">
                <a16:creationId xmlns:a16="http://schemas.microsoft.com/office/drawing/2014/main" id="{7E6A750B-7A15-4D1F-8FB7-ED42CAB065D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376481" y="2417829"/>
            <a:ext cx="5814991" cy="2502515"/>
          </a:xfrm>
        </p:spPr>
      </p:pic>
    </p:spTree>
    <p:extLst>
      <p:ext uri="{BB962C8B-B14F-4D97-AF65-F5344CB8AC3E}">
        <p14:creationId xmlns:p14="http://schemas.microsoft.com/office/powerpoint/2010/main" val="3216459891"/>
      </p:ext>
    </p:extLst>
  </p:cSld>
  <p:clrMapOvr>
    <a:masterClrMapping/>
  </p:clrMapOvr>
  <p:transition spd="slow" advTm="7238">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9433AD-2638-4BB3-AD87-A7B3761AEDF3}"/>
              </a:ext>
            </a:extLst>
          </p:cNvPr>
          <p:cNvPicPr>
            <a:picLocks noChangeAspect="1"/>
          </p:cNvPicPr>
          <p:nvPr/>
        </p:nvPicPr>
        <p:blipFill>
          <a:blip r:embed="rId2"/>
          <a:stretch>
            <a:fillRect/>
          </a:stretch>
        </p:blipFill>
        <p:spPr>
          <a:xfrm>
            <a:off x="530" y="592896"/>
            <a:ext cx="10269517" cy="5977237"/>
          </a:xfrm>
          <a:prstGeom prst="rect">
            <a:avLst/>
          </a:prstGeom>
        </p:spPr>
      </p:pic>
    </p:spTree>
    <p:extLst>
      <p:ext uri="{BB962C8B-B14F-4D97-AF65-F5344CB8AC3E}">
        <p14:creationId xmlns:p14="http://schemas.microsoft.com/office/powerpoint/2010/main" val="3811760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1" y="1769746"/>
            <a:ext cx="6364605" cy="3642664"/>
          </a:xfrm>
          <a:prstGeom prst="rect">
            <a:avLst/>
          </a:prstGeom>
        </p:spPr>
        <p:txBody>
          <a:bodyPr vert="horz" wrap="square" lIns="0" tIns="104775" rIns="0" bIns="0" rtlCol="0">
            <a:spAutoFit/>
          </a:bodyPr>
          <a:lstStyle/>
          <a:p>
            <a:pPr marL="381019" indent="-342917">
              <a:spcBef>
                <a:spcPts val="825"/>
              </a:spcBef>
              <a:buClr>
                <a:srgbClr val="006666"/>
              </a:buClr>
              <a:buSzPct val="68965"/>
              <a:buFont typeface="Wingdings"/>
              <a:buChar char=""/>
              <a:tabLst>
                <a:tab pos="381019" algn="l"/>
              </a:tabLst>
            </a:pPr>
            <a:r>
              <a:rPr sz="2900" spc="-5" dirty="0">
                <a:latin typeface="Verdana"/>
                <a:cs typeface="Verdana"/>
              </a:rPr>
              <a:t>Step 7: Risk</a:t>
            </a:r>
            <a:r>
              <a:rPr sz="2900" spc="10" dirty="0">
                <a:latin typeface="Verdana"/>
                <a:cs typeface="Verdana"/>
              </a:rPr>
              <a:t> </a:t>
            </a:r>
            <a:r>
              <a:rPr sz="2900" spc="-5" dirty="0">
                <a:latin typeface="Verdana"/>
                <a:cs typeface="Verdana"/>
              </a:rPr>
              <a:t>Determination</a:t>
            </a:r>
            <a:endParaRPr sz="2900">
              <a:latin typeface="Verdana"/>
              <a:cs typeface="Verdana"/>
            </a:endParaRPr>
          </a:p>
          <a:p>
            <a:pPr marL="781089" lvl="1" indent="-285764">
              <a:spcBef>
                <a:spcPts val="600"/>
              </a:spcBef>
              <a:buClr>
                <a:srgbClr val="98CCCC"/>
              </a:buClr>
              <a:buSzPct val="68750"/>
              <a:buFont typeface="Wingdings"/>
              <a:buChar char=""/>
              <a:tabLst>
                <a:tab pos="781089" algn="l"/>
              </a:tabLst>
            </a:pPr>
            <a:r>
              <a:rPr sz="2400" dirty="0">
                <a:solidFill>
                  <a:srgbClr val="FF6600"/>
                </a:solidFill>
                <a:latin typeface="Verdana"/>
                <a:cs typeface="Verdana"/>
              </a:rPr>
              <a:t>Input:</a:t>
            </a:r>
            <a:endParaRPr sz="24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Likelihood of</a:t>
            </a:r>
            <a:r>
              <a:rPr sz="2000" spc="20" dirty="0">
                <a:latin typeface="Verdana"/>
                <a:cs typeface="Verdana"/>
              </a:rPr>
              <a:t> </a:t>
            </a:r>
            <a:r>
              <a:rPr sz="2000" spc="-5" dirty="0">
                <a:latin typeface="Verdana"/>
                <a:cs typeface="Verdana"/>
              </a:rPr>
              <a:t>threat</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Magnitude of</a:t>
            </a:r>
            <a:r>
              <a:rPr sz="2000" spc="10" dirty="0">
                <a:latin typeface="Verdana"/>
                <a:cs typeface="Verdana"/>
              </a:rPr>
              <a:t> </a:t>
            </a:r>
            <a:r>
              <a:rPr sz="2000" dirty="0">
                <a:latin typeface="Verdana"/>
                <a:cs typeface="Verdana"/>
              </a:rPr>
              <a:t>risk</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Adequacy of planned or current</a:t>
            </a:r>
            <a:r>
              <a:rPr sz="2000" spc="25" dirty="0">
                <a:latin typeface="Verdana"/>
                <a:cs typeface="Verdana"/>
              </a:rPr>
              <a:t> </a:t>
            </a:r>
            <a:r>
              <a:rPr sz="2000" dirty="0">
                <a:latin typeface="Verdana"/>
                <a:cs typeface="Verdana"/>
              </a:rPr>
              <a:t>controls</a:t>
            </a:r>
            <a:endParaRPr sz="2000">
              <a:latin typeface="Verdana"/>
              <a:cs typeface="Verdana"/>
            </a:endParaRPr>
          </a:p>
          <a:p>
            <a:pPr marL="781089" lvl="1" indent="-285764">
              <a:spcBef>
                <a:spcPts val="59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1181159" marR="172729" lvl="2" indent="-228611">
              <a:spcBef>
                <a:spcPts val="530"/>
              </a:spcBef>
              <a:buClr>
                <a:srgbClr val="006666"/>
              </a:buClr>
              <a:buSzPct val="65000"/>
              <a:buFont typeface="Wingdings"/>
              <a:buChar char=""/>
              <a:tabLst>
                <a:tab pos="1181159" algn="l"/>
              </a:tabLst>
            </a:pPr>
            <a:r>
              <a:rPr sz="2000" dirty="0">
                <a:latin typeface="Verdana"/>
                <a:cs typeface="Verdana"/>
              </a:rPr>
              <a:t>Risk </a:t>
            </a:r>
            <a:r>
              <a:rPr sz="2000" spc="-5" dirty="0">
                <a:latin typeface="Verdana"/>
                <a:cs typeface="Verdana"/>
              </a:rPr>
              <a:t>Level </a:t>
            </a:r>
            <a:r>
              <a:rPr sz="2000" dirty="0">
                <a:latin typeface="Verdana"/>
                <a:cs typeface="Verdana"/>
              </a:rPr>
              <a:t>Matrix </a:t>
            </a:r>
            <a:r>
              <a:rPr sz="2000" spc="-5" dirty="0">
                <a:latin typeface="Verdana"/>
                <a:cs typeface="Verdana"/>
              </a:rPr>
              <a:t>(</a:t>
            </a:r>
            <a:r>
              <a:rPr sz="2100" spc="-5" dirty="0">
                <a:latin typeface="Verdana"/>
                <a:cs typeface="Verdana"/>
              </a:rPr>
              <a:t>Risk Level </a:t>
            </a:r>
            <a:r>
              <a:rPr sz="2100" dirty="0">
                <a:latin typeface="Verdana"/>
                <a:cs typeface="Verdana"/>
              </a:rPr>
              <a:t>= </a:t>
            </a:r>
            <a:r>
              <a:rPr sz="2100" spc="-5" dirty="0">
                <a:latin typeface="Verdana"/>
                <a:cs typeface="Verdana"/>
              </a:rPr>
              <a:t>Threat  Likelihood </a:t>
            </a:r>
            <a:r>
              <a:rPr sz="2100" dirty="0">
                <a:latin typeface="Verdana"/>
                <a:cs typeface="Verdana"/>
              </a:rPr>
              <a:t>x </a:t>
            </a:r>
            <a:r>
              <a:rPr sz="2100" spc="-5" dirty="0">
                <a:latin typeface="Verdana"/>
                <a:cs typeface="Verdana"/>
              </a:rPr>
              <a:t>Threat</a:t>
            </a:r>
            <a:r>
              <a:rPr sz="2100" spc="20" dirty="0">
                <a:latin typeface="Verdana"/>
                <a:cs typeface="Verdana"/>
              </a:rPr>
              <a:t> </a:t>
            </a:r>
            <a:r>
              <a:rPr sz="2100" spc="-5" dirty="0">
                <a:latin typeface="Verdana"/>
                <a:cs typeface="Verdana"/>
              </a:rPr>
              <a:t>Impact)</a:t>
            </a:r>
            <a:endParaRPr sz="2100">
              <a:latin typeface="Verdana"/>
              <a:cs typeface="Verdana"/>
            </a:endParaRPr>
          </a:p>
          <a:p>
            <a:pPr marL="1181159" lvl="2" indent="-228611">
              <a:spcBef>
                <a:spcPts val="500"/>
              </a:spcBef>
              <a:buClr>
                <a:srgbClr val="006666"/>
              </a:buClr>
              <a:buSzPct val="65000"/>
              <a:buFont typeface="Wingdings"/>
              <a:buChar char=""/>
              <a:tabLst>
                <a:tab pos="1181159" algn="l"/>
              </a:tabLst>
            </a:pPr>
            <a:r>
              <a:rPr sz="2000" dirty="0">
                <a:latin typeface="Verdana"/>
                <a:cs typeface="Verdana"/>
              </a:rPr>
              <a:t>Risk Scale and </a:t>
            </a:r>
            <a:r>
              <a:rPr sz="2000" spc="-5" dirty="0">
                <a:latin typeface="Verdana"/>
                <a:cs typeface="Verdana"/>
              </a:rPr>
              <a:t>Necessary</a:t>
            </a:r>
            <a:r>
              <a:rPr sz="2000" spc="-20" dirty="0">
                <a:latin typeface="Verdana"/>
                <a:cs typeface="Verdana"/>
              </a:rPr>
              <a:t> </a:t>
            </a:r>
            <a:r>
              <a:rPr sz="2000" dirty="0">
                <a:latin typeface="Verdana"/>
                <a:cs typeface="Verdana"/>
              </a:rPr>
              <a:t>Actions</a:t>
            </a:r>
            <a:endParaRPr sz="200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Medium</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Corrective actions are needed and a plan must be developed to incorporate these actions within a reasonable period of time.</a:t>
            </a:r>
            <a:endParaRPr lang="ja-JP" altLang="en-US" dirty="0"/>
          </a:p>
        </p:txBody>
      </p:sp>
      <p:sp>
        <p:nvSpPr>
          <p:cNvPr id="29" name="タイトル 28"/>
          <p:cNvSpPr>
            <a:spLocks noGrp="1"/>
          </p:cNvSpPr>
          <p:nvPr>
            <p:ph type="title"/>
          </p:nvPr>
        </p:nvSpPr>
        <p:spPr/>
        <p:txBody>
          <a:bodyPr/>
          <a:lstStyle/>
          <a:p>
            <a:r>
              <a:rPr kumimoji="1" lang="en-US" altLang="ja-JP" dirty="0">
                <a:solidFill>
                  <a:schemeClr val="accent1"/>
                </a:solidFill>
                <a:latin typeface="Route 159 Bold" pitchFamily="50" charset="0"/>
              </a:rPr>
              <a:t>Description of Risk Level</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23</a:t>
            </a:fld>
            <a:endParaRPr lang="ja-JP" altLang="en-US"/>
          </a:p>
        </p:txBody>
      </p:sp>
      <p:sp>
        <p:nvSpPr>
          <p:cNvPr id="30" name="テキスト プレースホルダー 29"/>
          <p:cNvSpPr>
            <a:spLocks noGrp="1"/>
          </p:cNvSpPr>
          <p:nvPr>
            <p:ph type="body" sz="quarter" idx="13"/>
          </p:nvPr>
        </p:nvSpPr>
        <p:spPr/>
        <p:txBody>
          <a:bodyPr>
            <a:normAutofit fontScale="70000" lnSpcReduction="20000"/>
          </a:bodyPr>
          <a:lstStyle/>
          <a:p>
            <a:r>
              <a:rPr kumimoji="1" lang="en-US" altLang="ja-JP" dirty="0"/>
              <a:t>What each level means in terms of security</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Low</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System’s DAA must determine whether corrective actions are still required or decide to accept the risk</a:t>
            </a:r>
            <a:endParaRPr lang="ja-JP" altLang="en-US" dirty="0"/>
          </a:p>
        </p:txBody>
      </p:sp>
      <p:sp>
        <p:nvSpPr>
          <p:cNvPr id="35" name="テキスト プレースホルダー 34"/>
          <p:cNvSpPr>
            <a:spLocks noGrp="1"/>
          </p:cNvSpPr>
          <p:nvPr>
            <p:ph type="body" sz="quarter" idx="27"/>
          </p:nvPr>
        </p:nvSpPr>
        <p:spPr/>
        <p:txBody>
          <a:bodyPr/>
          <a:lstStyle/>
          <a:p>
            <a:r>
              <a:rPr lang="en-US" altLang="ja-JP" dirty="0"/>
              <a:t>High</a:t>
            </a:r>
            <a:endParaRPr kumimoji="1" lang="ja-JP" altLang="en-US" dirty="0"/>
          </a:p>
        </p:txBody>
      </p:sp>
      <p:sp>
        <p:nvSpPr>
          <p:cNvPr id="36" name="テキスト プレースホルダー 35"/>
          <p:cNvSpPr>
            <a:spLocks noGrp="1"/>
          </p:cNvSpPr>
          <p:nvPr>
            <p:ph type="body" sz="quarter" idx="28"/>
          </p:nvPr>
        </p:nvSpPr>
        <p:spPr>
          <a:xfrm>
            <a:off x="8150790" y="2257211"/>
            <a:ext cx="3464538" cy="1130516"/>
          </a:xfrm>
        </p:spPr>
        <p:txBody>
          <a:bodyPr/>
          <a:lstStyle/>
          <a:p>
            <a:r>
              <a:rPr lang="en-US" altLang="ja-JP" dirty="0"/>
              <a:t>There is a strong need for corrective measures. An existing system may continue to operate, but a corrective action plan must be put into place asap.</a:t>
            </a:r>
            <a:endParaRPr kumimoji="1" lang="ja-JP" altLang="en-US" dirty="0"/>
          </a:p>
        </p:txBody>
      </p:sp>
    </p:spTree>
    <p:extLst>
      <p:ext uri="{BB962C8B-B14F-4D97-AF65-F5344CB8AC3E}">
        <p14:creationId xmlns:p14="http://schemas.microsoft.com/office/powerpoint/2010/main" val="3881057172"/>
      </p:ext>
    </p:extLst>
  </p:cSld>
  <p:clrMapOvr>
    <a:masterClrMapping/>
  </p:clrMapOvr>
  <p:transition spd="slow" advTm="794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0530" y="508140"/>
            <a:ext cx="3534410" cy="1231619"/>
          </a:xfrm>
          <a:prstGeom prst="rect">
            <a:avLst/>
          </a:prstGeom>
        </p:spPr>
        <p:txBody>
          <a:bodyPr vert="horz" wrap="square" lIns="0" tIns="12700" rIns="0" bIns="0" rtlCol="0" anchor="ctr">
            <a:spAutoFit/>
          </a:bodyPr>
          <a:lstStyle/>
          <a:p>
            <a:pPr marL="12701">
              <a:spcBef>
                <a:spcPts val="100"/>
              </a:spcBef>
            </a:pPr>
            <a:r>
              <a:rPr dirty="0"/>
              <a:t>Risk-Level</a:t>
            </a:r>
            <a:r>
              <a:rPr spc="-85" dirty="0"/>
              <a:t> </a:t>
            </a:r>
            <a:r>
              <a:rPr dirty="0"/>
              <a:t>Matrix</a:t>
            </a:r>
          </a:p>
        </p:txBody>
      </p:sp>
      <p:graphicFrame>
        <p:nvGraphicFramePr>
          <p:cNvPr id="3" name="object 3"/>
          <p:cNvGraphicFramePr>
            <a:graphicFrameLocks noGrp="1"/>
          </p:cNvGraphicFramePr>
          <p:nvPr/>
        </p:nvGraphicFramePr>
        <p:xfrm>
          <a:off x="2880134" y="1813334"/>
          <a:ext cx="7312659" cy="4475477"/>
        </p:xfrm>
        <a:graphic>
          <a:graphicData uri="http://schemas.openxmlformats.org/drawingml/2006/table">
            <a:tbl>
              <a:tblPr firstRow="1" bandRow="1">
                <a:tableStyleId>{2D5ABB26-0587-4C30-8999-92F81FD0307C}</a:tableStyleId>
              </a:tblPr>
              <a:tblGrid>
                <a:gridCol w="1830070">
                  <a:extLst>
                    <a:ext uri="{9D8B030D-6E8A-4147-A177-3AD203B41FA5}">
                      <a16:colId xmlns:a16="http://schemas.microsoft.com/office/drawing/2014/main" val="20000"/>
                    </a:ext>
                  </a:extLst>
                </a:gridCol>
                <a:gridCol w="1827530">
                  <a:extLst>
                    <a:ext uri="{9D8B030D-6E8A-4147-A177-3AD203B41FA5}">
                      <a16:colId xmlns:a16="http://schemas.microsoft.com/office/drawing/2014/main" val="20001"/>
                    </a:ext>
                  </a:extLst>
                </a:gridCol>
                <a:gridCol w="1826260">
                  <a:extLst>
                    <a:ext uri="{9D8B030D-6E8A-4147-A177-3AD203B41FA5}">
                      <a16:colId xmlns:a16="http://schemas.microsoft.com/office/drawing/2014/main" val="20002"/>
                    </a:ext>
                  </a:extLst>
                </a:gridCol>
                <a:gridCol w="1828799">
                  <a:extLst>
                    <a:ext uri="{9D8B030D-6E8A-4147-A177-3AD203B41FA5}">
                      <a16:colId xmlns:a16="http://schemas.microsoft.com/office/drawing/2014/main" val="20003"/>
                    </a:ext>
                  </a:extLst>
                </a:gridCol>
              </a:tblGrid>
              <a:tr h="394970">
                <a:tc rowSpan="2">
                  <a:txBody>
                    <a:bodyPr/>
                    <a:lstStyle/>
                    <a:p>
                      <a:pPr marL="273685" marR="265430" indent="226060">
                        <a:lnSpc>
                          <a:spcPts val="2900"/>
                        </a:lnSpc>
                        <a:spcBef>
                          <a:spcPts val="50"/>
                        </a:spcBef>
                      </a:pPr>
                      <a:r>
                        <a:rPr sz="2000" spc="-5" dirty="0">
                          <a:latin typeface="Verdana"/>
                          <a:cs typeface="Verdana"/>
                        </a:rPr>
                        <a:t>Threat  </a:t>
                      </a:r>
                      <a:r>
                        <a:rPr sz="2000" spc="5" dirty="0">
                          <a:latin typeface="Verdana"/>
                          <a:cs typeface="Verdana"/>
                        </a:rPr>
                        <a:t>L</a:t>
                      </a:r>
                      <a:r>
                        <a:rPr sz="2000" dirty="0">
                          <a:latin typeface="Verdana"/>
                          <a:cs typeface="Verdana"/>
                        </a:rPr>
                        <a:t>i</a:t>
                      </a:r>
                      <a:r>
                        <a:rPr sz="2000" spc="5" dirty="0">
                          <a:latin typeface="Verdana"/>
                          <a:cs typeface="Verdana"/>
                        </a:rPr>
                        <a:t>k</a:t>
                      </a:r>
                      <a:r>
                        <a:rPr sz="2000" spc="-5" dirty="0">
                          <a:latin typeface="Verdana"/>
                          <a:cs typeface="Verdana"/>
                        </a:rPr>
                        <a:t>e</a:t>
                      </a:r>
                      <a:r>
                        <a:rPr sz="2000" dirty="0">
                          <a:latin typeface="Verdana"/>
                          <a:cs typeface="Verdana"/>
                        </a:rPr>
                        <a:t>lih</a:t>
                      </a:r>
                      <a:r>
                        <a:rPr sz="2000" spc="-5" dirty="0">
                          <a:latin typeface="Verdana"/>
                          <a:cs typeface="Verdana"/>
                        </a:rPr>
                        <a:t>o</a:t>
                      </a:r>
                      <a:r>
                        <a:rPr sz="2000" spc="5" dirty="0">
                          <a:latin typeface="Verdana"/>
                          <a:cs typeface="Verdana"/>
                        </a:rPr>
                        <a:t>o</a:t>
                      </a:r>
                      <a:r>
                        <a:rPr sz="2000" dirty="0">
                          <a:latin typeface="Verdana"/>
                          <a:cs typeface="Verdana"/>
                        </a:rPr>
                        <a:t>d</a:t>
                      </a:r>
                      <a:endParaRPr sz="2000">
                        <a:latin typeface="Verdana"/>
                        <a:cs typeface="Verdana"/>
                      </a:endParaRPr>
                    </a:p>
                  </a:txBody>
                  <a:tcPr marL="0" marR="0" marT="635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33CCCC"/>
                    </a:solidFill>
                  </a:tcPr>
                </a:tc>
                <a:tc gridSpan="3">
                  <a:txBody>
                    <a:bodyPr/>
                    <a:lstStyle/>
                    <a:p>
                      <a:pPr algn="ctr">
                        <a:lnSpc>
                          <a:spcPct val="100000"/>
                        </a:lnSpc>
                        <a:spcBef>
                          <a:spcPts val="370"/>
                        </a:spcBef>
                      </a:pPr>
                      <a:r>
                        <a:rPr sz="2000" spc="-5" dirty="0">
                          <a:latin typeface="Verdana"/>
                          <a:cs typeface="Verdana"/>
                        </a:rPr>
                        <a:t>Impact</a:t>
                      </a:r>
                      <a:endParaRPr sz="2000">
                        <a:latin typeface="Verdana"/>
                        <a:cs typeface="Verdana"/>
                      </a:endParaRPr>
                    </a:p>
                  </a:txBody>
                  <a:tcPr marL="0" marR="0" marT="4699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33CCCC"/>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24229">
                <a:tc vMerge="1">
                  <a:txBody>
                    <a:bodyPr/>
                    <a:lstStyle/>
                    <a:p>
                      <a:endParaRPr/>
                    </a:p>
                  </a:txBody>
                  <a:tcPr marL="0" marR="0" marT="635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33CCCC"/>
                    </a:solidFill>
                  </a:tcPr>
                </a:tc>
                <a:tc>
                  <a:txBody>
                    <a:bodyPr/>
                    <a:lstStyle/>
                    <a:p>
                      <a:pPr algn="ctr">
                        <a:lnSpc>
                          <a:spcPct val="100000"/>
                        </a:lnSpc>
                        <a:spcBef>
                          <a:spcPts val="370"/>
                        </a:spcBef>
                      </a:pPr>
                      <a:r>
                        <a:rPr sz="2000" i="1" dirty="0">
                          <a:latin typeface="Verdana"/>
                          <a:cs typeface="Verdana"/>
                        </a:rPr>
                        <a:t>Low</a:t>
                      </a:r>
                      <a:endParaRPr sz="2000">
                        <a:latin typeface="Verdana"/>
                        <a:cs typeface="Verdana"/>
                      </a:endParaRPr>
                    </a:p>
                    <a:p>
                      <a:pPr algn="ctr">
                        <a:lnSpc>
                          <a:spcPct val="100000"/>
                        </a:lnSpc>
                        <a:spcBef>
                          <a:spcPts val="500"/>
                        </a:spcBef>
                      </a:pPr>
                      <a:r>
                        <a:rPr sz="2000" dirty="0">
                          <a:latin typeface="Verdana"/>
                          <a:cs typeface="Verdana"/>
                        </a:rPr>
                        <a:t>(10)</a:t>
                      </a:r>
                      <a:endParaRPr sz="2000">
                        <a:latin typeface="Verdana"/>
                        <a:cs typeface="Verdana"/>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DD6D5"/>
                    </a:solidFill>
                  </a:tcPr>
                </a:tc>
                <a:tc>
                  <a:txBody>
                    <a:bodyPr/>
                    <a:lstStyle/>
                    <a:p>
                      <a:pPr algn="ctr">
                        <a:lnSpc>
                          <a:spcPct val="100000"/>
                        </a:lnSpc>
                        <a:spcBef>
                          <a:spcPts val="370"/>
                        </a:spcBef>
                      </a:pPr>
                      <a:r>
                        <a:rPr sz="2000" i="1" spc="-5" dirty="0">
                          <a:latin typeface="Verdana"/>
                          <a:cs typeface="Verdana"/>
                        </a:rPr>
                        <a:t>Medium</a:t>
                      </a:r>
                      <a:endParaRPr sz="2000">
                        <a:latin typeface="Verdana"/>
                        <a:cs typeface="Verdana"/>
                      </a:endParaRPr>
                    </a:p>
                    <a:p>
                      <a:pPr algn="ctr">
                        <a:lnSpc>
                          <a:spcPct val="100000"/>
                        </a:lnSpc>
                        <a:spcBef>
                          <a:spcPts val="500"/>
                        </a:spcBef>
                      </a:pPr>
                      <a:r>
                        <a:rPr sz="2000" spc="-5" dirty="0">
                          <a:latin typeface="Verdana"/>
                          <a:cs typeface="Verdana"/>
                        </a:rPr>
                        <a:t>(50)</a:t>
                      </a:r>
                      <a:endParaRPr sz="2000">
                        <a:latin typeface="Verdana"/>
                        <a:cs typeface="Verdana"/>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DD6D5"/>
                    </a:solidFill>
                  </a:tcPr>
                </a:tc>
                <a:tc>
                  <a:txBody>
                    <a:bodyPr/>
                    <a:lstStyle/>
                    <a:p>
                      <a:pPr algn="ctr">
                        <a:lnSpc>
                          <a:spcPct val="100000"/>
                        </a:lnSpc>
                        <a:spcBef>
                          <a:spcPts val="370"/>
                        </a:spcBef>
                      </a:pPr>
                      <a:r>
                        <a:rPr sz="2000" i="1" dirty="0">
                          <a:latin typeface="Verdana"/>
                          <a:cs typeface="Verdana"/>
                        </a:rPr>
                        <a:t>High</a:t>
                      </a:r>
                      <a:endParaRPr sz="2000">
                        <a:latin typeface="Verdana"/>
                        <a:cs typeface="Verdana"/>
                      </a:endParaRPr>
                    </a:p>
                    <a:p>
                      <a:pPr algn="ctr">
                        <a:lnSpc>
                          <a:spcPct val="100000"/>
                        </a:lnSpc>
                        <a:spcBef>
                          <a:spcPts val="500"/>
                        </a:spcBef>
                      </a:pPr>
                      <a:r>
                        <a:rPr sz="2000" spc="-5" dirty="0">
                          <a:latin typeface="Verdana"/>
                          <a:cs typeface="Verdana"/>
                        </a:rPr>
                        <a:t>(100)</a:t>
                      </a:r>
                      <a:endParaRPr sz="2000">
                        <a:latin typeface="Verdana"/>
                        <a:cs typeface="Verdana"/>
                      </a:endParaRPr>
                    </a:p>
                  </a:txBody>
                  <a:tcPr marL="0" marR="0" marT="469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DD6D5"/>
                    </a:solidFill>
                  </a:tcPr>
                </a:tc>
                <a:extLst>
                  <a:ext uri="{0D108BD9-81ED-4DB2-BD59-A6C34878D82A}">
                    <a16:rowId xmlns:a16="http://schemas.microsoft.com/office/drawing/2014/main" val="10001"/>
                  </a:ext>
                </a:extLst>
              </a:tr>
              <a:tr h="382852">
                <a:tc>
                  <a:txBody>
                    <a:bodyPr/>
                    <a:lstStyle/>
                    <a:p>
                      <a:pPr marL="635" algn="ctr">
                        <a:lnSpc>
                          <a:spcPct val="100000"/>
                        </a:lnSpc>
                        <a:spcBef>
                          <a:spcPts val="360"/>
                        </a:spcBef>
                      </a:pPr>
                      <a:r>
                        <a:rPr sz="2000" i="1" dirty="0">
                          <a:latin typeface="Verdana"/>
                          <a:cs typeface="Verdana"/>
                        </a:rPr>
                        <a:t>High</a:t>
                      </a:r>
                      <a:endParaRPr sz="2000">
                        <a:latin typeface="Verdana"/>
                        <a:cs typeface="Verdana"/>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solidFill>
                      <a:srgbClr val="ADD6D5"/>
                    </a:solidFill>
                  </a:tcPr>
                </a:tc>
                <a:tc>
                  <a:txBody>
                    <a:bodyPr/>
                    <a:lstStyle/>
                    <a:p>
                      <a:pPr algn="ctr">
                        <a:lnSpc>
                          <a:spcPct val="100000"/>
                        </a:lnSpc>
                        <a:spcBef>
                          <a:spcPts val="360"/>
                        </a:spcBef>
                      </a:pPr>
                      <a:r>
                        <a:rPr sz="2000" dirty="0">
                          <a:solidFill>
                            <a:srgbClr val="FF6600"/>
                          </a:solidFill>
                          <a:latin typeface="Verdana"/>
                          <a:cs typeface="Verdana"/>
                        </a:rPr>
                        <a:t>Low</a:t>
                      </a:r>
                      <a:endParaRPr sz="2000">
                        <a:latin typeface="Verdana"/>
                        <a:cs typeface="Verdana"/>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360"/>
                        </a:spcBef>
                      </a:pPr>
                      <a:r>
                        <a:rPr sz="2000" spc="-5" dirty="0">
                          <a:solidFill>
                            <a:srgbClr val="FF6600"/>
                          </a:solidFill>
                          <a:latin typeface="Verdana"/>
                          <a:cs typeface="Verdana"/>
                        </a:rPr>
                        <a:t>Medium</a:t>
                      </a:r>
                      <a:endParaRPr sz="2000">
                        <a:latin typeface="Verdana"/>
                        <a:cs typeface="Verdana"/>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360"/>
                        </a:spcBef>
                      </a:pPr>
                      <a:r>
                        <a:rPr sz="2000" dirty="0">
                          <a:solidFill>
                            <a:srgbClr val="FF6600"/>
                          </a:solidFill>
                          <a:latin typeface="Verdana"/>
                          <a:cs typeface="Verdana"/>
                        </a:rPr>
                        <a:t>High</a:t>
                      </a:r>
                      <a:endParaRPr sz="2000">
                        <a:latin typeface="Verdana"/>
                        <a:cs typeface="Verdana"/>
                      </a:endParaRPr>
                    </a:p>
                  </a:txBody>
                  <a:tcPr marL="0" marR="0"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681407">
                <a:tc>
                  <a:txBody>
                    <a:bodyPr/>
                    <a:lstStyle/>
                    <a:p>
                      <a:pPr marL="635" algn="ctr">
                        <a:lnSpc>
                          <a:spcPct val="100000"/>
                        </a:lnSpc>
                        <a:spcBef>
                          <a:spcPts val="245"/>
                        </a:spcBef>
                      </a:pPr>
                      <a:r>
                        <a:rPr sz="2000" spc="-5" dirty="0">
                          <a:latin typeface="Verdana"/>
                          <a:cs typeface="Verdana"/>
                        </a:rPr>
                        <a:t>(1.0)</a:t>
                      </a:r>
                      <a:endParaRPr sz="2000">
                        <a:latin typeface="Verdana"/>
                        <a:cs typeface="Verdana"/>
                      </a:endParaRPr>
                    </a:p>
                  </a:txBody>
                  <a:tcPr marL="0" marR="0" marT="31115" marB="0">
                    <a:lnL w="28575">
                      <a:solidFill>
                        <a:srgbClr val="000000"/>
                      </a:solidFill>
                      <a:prstDash val="solid"/>
                    </a:lnL>
                    <a:lnR w="12700">
                      <a:solidFill>
                        <a:srgbClr val="000000"/>
                      </a:solidFill>
                      <a:prstDash val="solid"/>
                    </a:lnR>
                    <a:lnB w="12700">
                      <a:solidFill>
                        <a:srgbClr val="000000"/>
                      </a:solidFill>
                      <a:prstDash val="solid"/>
                    </a:lnB>
                    <a:solidFill>
                      <a:srgbClr val="ADD6D5"/>
                    </a:solidFill>
                  </a:tcPr>
                </a:tc>
                <a:tc>
                  <a:txBody>
                    <a:bodyPr/>
                    <a:lstStyle/>
                    <a:p>
                      <a:pPr algn="ctr">
                        <a:lnSpc>
                          <a:spcPct val="100000"/>
                        </a:lnSpc>
                        <a:spcBef>
                          <a:spcPts val="245"/>
                        </a:spcBef>
                      </a:pPr>
                      <a:r>
                        <a:rPr sz="2000" spc="-5" dirty="0">
                          <a:solidFill>
                            <a:srgbClr val="FF6600"/>
                          </a:solidFill>
                          <a:latin typeface="Verdana"/>
                          <a:cs typeface="Verdana"/>
                        </a:rPr>
                        <a:t>10 </a:t>
                      </a:r>
                      <a:r>
                        <a:rPr sz="2000" dirty="0">
                          <a:solidFill>
                            <a:srgbClr val="FF6600"/>
                          </a:solidFill>
                          <a:latin typeface="Verdana"/>
                          <a:cs typeface="Verdana"/>
                        </a:rPr>
                        <a:t>X </a:t>
                      </a:r>
                      <a:r>
                        <a:rPr sz="2000" spc="-5" dirty="0">
                          <a:solidFill>
                            <a:srgbClr val="FF6600"/>
                          </a:solidFill>
                          <a:latin typeface="Verdana"/>
                          <a:cs typeface="Verdana"/>
                        </a:rPr>
                        <a:t>1.0</a:t>
                      </a:r>
                      <a:r>
                        <a:rPr sz="2000" spc="-4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spc="-5" dirty="0">
                          <a:solidFill>
                            <a:srgbClr val="FF6600"/>
                          </a:solidFill>
                          <a:latin typeface="Verdana"/>
                          <a:cs typeface="Verdana"/>
                        </a:rPr>
                        <a:t>10</a:t>
                      </a:r>
                      <a:endParaRPr sz="2000">
                        <a:latin typeface="Verdana"/>
                        <a:cs typeface="Verdana"/>
                      </a:endParaRPr>
                    </a:p>
                  </a:txBody>
                  <a:tcPr marL="0" marR="0" marT="31115"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ct val="100000"/>
                        </a:lnSpc>
                        <a:spcBef>
                          <a:spcPts val="245"/>
                        </a:spcBef>
                      </a:pPr>
                      <a:r>
                        <a:rPr sz="2000" spc="-5" dirty="0">
                          <a:solidFill>
                            <a:srgbClr val="FF6600"/>
                          </a:solidFill>
                          <a:latin typeface="Verdana"/>
                          <a:cs typeface="Verdana"/>
                        </a:rPr>
                        <a:t>50 </a:t>
                      </a:r>
                      <a:r>
                        <a:rPr sz="2000" dirty="0">
                          <a:solidFill>
                            <a:srgbClr val="FF6600"/>
                          </a:solidFill>
                          <a:latin typeface="Verdana"/>
                          <a:cs typeface="Verdana"/>
                        </a:rPr>
                        <a:t>X 1.0</a:t>
                      </a:r>
                      <a:r>
                        <a:rPr sz="2000" spc="-5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spc="-5" dirty="0">
                          <a:solidFill>
                            <a:srgbClr val="FF6600"/>
                          </a:solidFill>
                          <a:latin typeface="Verdana"/>
                          <a:cs typeface="Verdana"/>
                        </a:rPr>
                        <a:t>50</a:t>
                      </a:r>
                      <a:endParaRPr sz="2000">
                        <a:latin typeface="Verdana"/>
                        <a:cs typeface="Verdana"/>
                      </a:endParaRPr>
                    </a:p>
                  </a:txBody>
                  <a:tcPr marL="0" marR="0" marT="31115"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ct val="100000"/>
                        </a:lnSpc>
                        <a:spcBef>
                          <a:spcPts val="245"/>
                        </a:spcBef>
                      </a:pPr>
                      <a:r>
                        <a:rPr sz="2000" spc="-5" dirty="0">
                          <a:solidFill>
                            <a:srgbClr val="FF6600"/>
                          </a:solidFill>
                          <a:latin typeface="Verdana"/>
                          <a:cs typeface="Verdana"/>
                        </a:rPr>
                        <a:t>100 </a:t>
                      </a:r>
                      <a:r>
                        <a:rPr sz="2000" dirty="0">
                          <a:solidFill>
                            <a:srgbClr val="FF6600"/>
                          </a:solidFill>
                          <a:latin typeface="Verdana"/>
                          <a:cs typeface="Verdana"/>
                        </a:rPr>
                        <a:t>X </a:t>
                      </a:r>
                      <a:r>
                        <a:rPr sz="2000" spc="-5" dirty="0">
                          <a:solidFill>
                            <a:srgbClr val="FF6600"/>
                          </a:solidFill>
                          <a:latin typeface="Verdana"/>
                          <a:cs typeface="Verdana"/>
                        </a:rPr>
                        <a:t>1.0</a:t>
                      </a:r>
                      <a:r>
                        <a:rPr sz="2000" spc="-5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dirty="0">
                          <a:solidFill>
                            <a:srgbClr val="FF6600"/>
                          </a:solidFill>
                          <a:latin typeface="Verdana"/>
                          <a:cs typeface="Verdana"/>
                        </a:rPr>
                        <a:t>100</a:t>
                      </a:r>
                      <a:endParaRPr sz="2000">
                        <a:latin typeface="Verdana"/>
                        <a:cs typeface="Verdana"/>
                      </a:endParaRPr>
                    </a:p>
                  </a:txBody>
                  <a:tcPr marL="0" marR="0" marT="31115" marB="0">
                    <a:lnL w="12700">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r h="384122">
                <a:tc>
                  <a:txBody>
                    <a:bodyPr/>
                    <a:lstStyle/>
                    <a:p>
                      <a:pPr algn="ctr">
                        <a:lnSpc>
                          <a:spcPct val="100000"/>
                        </a:lnSpc>
                        <a:spcBef>
                          <a:spcPts val="370"/>
                        </a:spcBef>
                      </a:pPr>
                      <a:r>
                        <a:rPr sz="2000" i="1" dirty="0">
                          <a:latin typeface="Verdana"/>
                          <a:cs typeface="Verdana"/>
                        </a:rPr>
                        <a:t>Medium</a:t>
                      </a:r>
                      <a:endParaRPr sz="2000">
                        <a:latin typeface="Verdana"/>
                        <a:cs typeface="Verdana"/>
                      </a:endParaRPr>
                    </a:p>
                  </a:txBody>
                  <a:tcPr marL="0" marR="0" marT="46990" marB="0">
                    <a:lnL w="28575">
                      <a:solidFill>
                        <a:srgbClr val="000000"/>
                      </a:solidFill>
                      <a:prstDash val="solid"/>
                    </a:lnL>
                    <a:lnR w="12700">
                      <a:solidFill>
                        <a:srgbClr val="000000"/>
                      </a:solidFill>
                      <a:prstDash val="solid"/>
                    </a:lnR>
                    <a:lnT w="12700">
                      <a:solidFill>
                        <a:srgbClr val="000000"/>
                      </a:solidFill>
                      <a:prstDash val="solid"/>
                    </a:lnT>
                    <a:solidFill>
                      <a:srgbClr val="ADD6D5"/>
                    </a:solidFill>
                  </a:tcPr>
                </a:tc>
                <a:tc>
                  <a:txBody>
                    <a:bodyPr/>
                    <a:lstStyle/>
                    <a:p>
                      <a:pPr algn="ctr">
                        <a:lnSpc>
                          <a:spcPct val="100000"/>
                        </a:lnSpc>
                        <a:spcBef>
                          <a:spcPts val="370"/>
                        </a:spcBef>
                      </a:pPr>
                      <a:r>
                        <a:rPr sz="2000" dirty="0">
                          <a:solidFill>
                            <a:srgbClr val="FF6600"/>
                          </a:solidFill>
                          <a:latin typeface="Verdana"/>
                          <a:cs typeface="Verdana"/>
                        </a:rPr>
                        <a:t>Low</a:t>
                      </a:r>
                      <a:endParaRPr sz="2000">
                        <a:latin typeface="Verdana"/>
                        <a:cs typeface="Verdana"/>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370"/>
                        </a:spcBef>
                      </a:pPr>
                      <a:r>
                        <a:rPr sz="2000" spc="-5" dirty="0">
                          <a:solidFill>
                            <a:srgbClr val="FF6600"/>
                          </a:solidFill>
                          <a:latin typeface="Verdana"/>
                          <a:cs typeface="Verdana"/>
                        </a:rPr>
                        <a:t>Medium</a:t>
                      </a:r>
                      <a:endParaRPr sz="2000">
                        <a:latin typeface="Verdana"/>
                        <a:cs typeface="Verdana"/>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635" algn="ctr">
                        <a:lnSpc>
                          <a:spcPct val="100000"/>
                        </a:lnSpc>
                        <a:spcBef>
                          <a:spcPts val="370"/>
                        </a:spcBef>
                      </a:pPr>
                      <a:r>
                        <a:rPr sz="2000" dirty="0">
                          <a:solidFill>
                            <a:srgbClr val="FF6600"/>
                          </a:solidFill>
                          <a:latin typeface="Verdana"/>
                          <a:cs typeface="Verdana"/>
                        </a:rPr>
                        <a:t>Medium</a:t>
                      </a:r>
                      <a:endParaRPr sz="2000">
                        <a:latin typeface="Verdana"/>
                        <a:cs typeface="Verdana"/>
                      </a:endParaRPr>
                    </a:p>
                  </a:txBody>
                  <a:tcPr marL="0" marR="0" marT="46990"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4"/>
                  </a:ext>
                </a:extLst>
              </a:tr>
              <a:tr h="681407">
                <a:tc>
                  <a:txBody>
                    <a:bodyPr/>
                    <a:lstStyle/>
                    <a:p>
                      <a:pPr marL="635" algn="ctr">
                        <a:lnSpc>
                          <a:spcPct val="100000"/>
                        </a:lnSpc>
                        <a:spcBef>
                          <a:spcPts val="245"/>
                        </a:spcBef>
                      </a:pPr>
                      <a:r>
                        <a:rPr sz="2000" spc="-5" dirty="0">
                          <a:latin typeface="Verdana"/>
                          <a:cs typeface="Verdana"/>
                        </a:rPr>
                        <a:t>(0.5)</a:t>
                      </a:r>
                      <a:endParaRPr sz="2000">
                        <a:latin typeface="Verdana"/>
                        <a:cs typeface="Verdana"/>
                      </a:endParaRPr>
                    </a:p>
                  </a:txBody>
                  <a:tcPr marL="0" marR="0" marT="31115" marB="0">
                    <a:lnL w="28575">
                      <a:solidFill>
                        <a:srgbClr val="000000"/>
                      </a:solidFill>
                      <a:prstDash val="solid"/>
                    </a:lnL>
                    <a:lnR w="12700">
                      <a:solidFill>
                        <a:srgbClr val="000000"/>
                      </a:solidFill>
                      <a:prstDash val="solid"/>
                    </a:lnR>
                    <a:lnB w="12700">
                      <a:solidFill>
                        <a:srgbClr val="000000"/>
                      </a:solidFill>
                      <a:prstDash val="solid"/>
                    </a:lnB>
                    <a:solidFill>
                      <a:srgbClr val="ADD6D5"/>
                    </a:solidFill>
                  </a:tcPr>
                </a:tc>
                <a:tc>
                  <a:txBody>
                    <a:bodyPr/>
                    <a:lstStyle/>
                    <a:p>
                      <a:pPr marR="83185" algn="ctr">
                        <a:lnSpc>
                          <a:spcPct val="100000"/>
                        </a:lnSpc>
                        <a:spcBef>
                          <a:spcPts val="245"/>
                        </a:spcBef>
                      </a:pPr>
                      <a:r>
                        <a:rPr sz="2000" dirty="0">
                          <a:solidFill>
                            <a:srgbClr val="FF6600"/>
                          </a:solidFill>
                          <a:latin typeface="Verdana"/>
                          <a:cs typeface="Verdana"/>
                        </a:rPr>
                        <a:t>10 X 0.5</a:t>
                      </a:r>
                      <a:r>
                        <a:rPr sz="2000" spc="-6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dirty="0">
                          <a:solidFill>
                            <a:srgbClr val="FF6600"/>
                          </a:solidFill>
                          <a:latin typeface="Verdana"/>
                          <a:cs typeface="Verdana"/>
                        </a:rPr>
                        <a:t>5</a:t>
                      </a:r>
                      <a:endParaRPr sz="2000">
                        <a:latin typeface="Verdana"/>
                        <a:cs typeface="Verdana"/>
                      </a:endParaRPr>
                    </a:p>
                  </a:txBody>
                  <a:tcPr marL="0" marR="0" marT="31115"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ct val="100000"/>
                        </a:lnSpc>
                        <a:spcBef>
                          <a:spcPts val="245"/>
                        </a:spcBef>
                      </a:pPr>
                      <a:r>
                        <a:rPr sz="2000" spc="-5" dirty="0">
                          <a:solidFill>
                            <a:srgbClr val="FF6600"/>
                          </a:solidFill>
                          <a:latin typeface="Verdana"/>
                          <a:cs typeface="Verdana"/>
                        </a:rPr>
                        <a:t>50 </a:t>
                      </a:r>
                      <a:r>
                        <a:rPr sz="2000" dirty="0">
                          <a:solidFill>
                            <a:srgbClr val="FF6600"/>
                          </a:solidFill>
                          <a:latin typeface="Verdana"/>
                          <a:cs typeface="Verdana"/>
                        </a:rPr>
                        <a:t>X 0.5</a:t>
                      </a:r>
                      <a:r>
                        <a:rPr sz="2000" spc="-5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spc="-5" dirty="0">
                          <a:solidFill>
                            <a:srgbClr val="FF6600"/>
                          </a:solidFill>
                          <a:latin typeface="Verdana"/>
                          <a:cs typeface="Verdana"/>
                        </a:rPr>
                        <a:t>25</a:t>
                      </a:r>
                      <a:endParaRPr sz="2000">
                        <a:latin typeface="Verdana"/>
                        <a:cs typeface="Verdana"/>
                      </a:endParaRPr>
                    </a:p>
                  </a:txBody>
                  <a:tcPr marL="0" marR="0" marT="31115"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gn="ctr">
                        <a:lnSpc>
                          <a:spcPct val="100000"/>
                        </a:lnSpc>
                        <a:spcBef>
                          <a:spcPts val="245"/>
                        </a:spcBef>
                      </a:pPr>
                      <a:r>
                        <a:rPr sz="2000" spc="-5" dirty="0">
                          <a:solidFill>
                            <a:srgbClr val="FF6600"/>
                          </a:solidFill>
                          <a:latin typeface="Verdana"/>
                          <a:cs typeface="Verdana"/>
                        </a:rPr>
                        <a:t>100 </a:t>
                      </a:r>
                      <a:r>
                        <a:rPr sz="2000" dirty="0">
                          <a:solidFill>
                            <a:srgbClr val="FF6600"/>
                          </a:solidFill>
                          <a:latin typeface="Verdana"/>
                          <a:cs typeface="Verdana"/>
                        </a:rPr>
                        <a:t>X </a:t>
                      </a:r>
                      <a:r>
                        <a:rPr sz="2000" spc="-5" dirty="0">
                          <a:solidFill>
                            <a:srgbClr val="FF6600"/>
                          </a:solidFill>
                          <a:latin typeface="Verdana"/>
                          <a:cs typeface="Verdana"/>
                        </a:rPr>
                        <a:t>0.5</a:t>
                      </a:r>
                      <a:r>
                        <a:rPr sz="2000" spc="-5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dirty="0">
                          <a:solidFill>
                            <a:srgbClr val="FF6600"/>
                          </a:solidFill>
                          <a:latin typeface="Verdana"/>
                          <a:cs typeface="Verdana"/>
                        </a:rPr>
                        <a:t>50</a:t>
                      </a:r>
                      <a:endParaRPr sz="2000">
                        <a:latin typeface="Verdana"/>
                        <a:cs typeface="Verdana"/>
                      </a:endParaRPr>
                    </a:p>
                  </a:txBody>
                  <a:tcPr marL="0" marR="0" marT="31115" marB="0">
                    <a:lnL w="12700">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5"/>
                  </a:ext>
                </a:extLst>
              </a:tr>
              <a:tr h="384122">
                <a:tc>
                  <a:txBody>
                    <a:bodyPr/>
                    <a:lstStyle/>
                    <a:p>
                      <a:pPr algn="ctr">
                        <a:lnSpc>
                          <a:spcPct val="100000"/>
                        </a:lnSpc>
                        <a:spcBef>
                          <a:spcPts val="370"/>
                        </a:spcBef>
                      </a:pPr>
                      <a:r>
                        <a:rPr sz="2000" i="1" dirty="0">
                          <a:latin typeface="Verdana"/>
                          <a:cs typeface="Verdana"/>
                        </a:rPr>
                        <a:t>Low</a:t>
                      </a:r>
                      <a:endParaRPr sz="2000">
                        <a:latin typeface="Verdana"/>
                        <a:cs typeface="Verdana"/>
                      </a:endParaRPr>
                    </a:p>
                  </a:txBody>
                  <a:tcPr marL="0" marR="0" marT="46990" marB="0">
                    <a:lnL w="28575">
                      <a:solidFill>
                        <a:srgbClr val="000000"/>
                      </a:solidFill>
                      <a:prstDash val="solid"/>
                    </a:lnL>
                    <a:lnR w="12700">
                      <a:solidFill>
                        <a:srgbClr val="000000"/>
                      </a:solidFill>
                      <a:prstDash val="solid"/>
                    </a:lnR>
                    <a:lnT w="12700">
                      <a:solidFill>
                        <a:srgbClr val="000000"/>
                      </a:solidFill>
                      <a:prstDash val="solid"/>
                    </a:lnT>
                    <a:solidFill>
                      <a:srgbClr val="ADD6D5"/>
                    </a:solidFill>
                  </a:tcPr>
                </a:tc>
                <a:tc>
                  <a:txBody>
                    <a:bodyPr/>
                    <a:lstStyle/>
                    <a:p>
                      <a:pPr algn="ctr">
                        <a:lnSpc>
                          <a:spcPct val="100000"/>
                        </a:lnSpc>
                        <a:spcBef>
                          <a:spcPts val="370"/>
                        </a:spcBef>
                      </a:pPr>
                      <a:r>
                        <a:rPr sz="2000" dirty="0">
                          <a:solidFill>
                            <a:srgbClr val="FF6600"/>
                          </a:solidFill>
                          <a:latin typeface="Verdana"/>
                          <a:cs typeface="Verdana"/>
                        </a:rPr>
                        <a:t>Low</a:t>
                      </a:r>
                      <a:endParaRPr sz="2000">
                        <a:latin typeface="Verdana"/>
                        <a:cs typeface="Verdana"/>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370"/>
                        </a:spcBef>
                      </a:pPr>
                      <a:r>
                        <a:rPr sz="2000" spc="-5" dirty="0">
                          <a:solidFill>
                            <a:srgbClr val="FF6600"/>
                          </a:solidFill>
                          <a:latin typeface="Verdana"/>
                          <a:cs typeface="Verdana"/>
                        </a:rPr>
                        <a:t>Low</a:t>
                      </a:r>
                      <a:endParaRPr sz="2000">
                        <a:latin typeface="Verdana"/>
                        <a:cs typeface="Verdana"/>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gn="ctr">
                        <a:lnSpc>
                          <a:spcPct val="100000"/>
                        </a:lnSpc>
                        <a:spcBef>
                          <a:spcPts val="370"/>
                        </a:spcBef>
                      </a:pPr>
                      <a:r>
                        <a:rPr sz="2000" spc="-5" dirty="0">
                          <a:solidFill>
                            <a:srgbClr val="FF6600"/>
                          </a:solidFill>
                          <a:latin typeface="Verdana"/>
                          <a:cs typeface="Verdana"/>
                        </a:rPr>
                        <a:t>Low</a:t>
                      </a:r>
                      <a:endParaRPr sz="2000">
                        <a:latin typeface="Verdana"/>
                        <a:cs typeface="Verdana"/>
                      </a:endParaRPr>
                    </a:p>
                  </a:txBody>
                  <a:tcPr marL="0" marR="0" marT="46990"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6"/>
                  </a:ext>
                </a:extLst>
              </a:tr>
              <a:tr h="742367">
                <a:tc>
                  <a:txBody>
                    <a:bodyPr/>
                    <a:lstStyle/>
                    <a:p>
                      <a:pPr marL="635" algn="ctr">
                        <a:lnSpc>
                          <a:spcPct val="100000"/>
                        </a:lnSpc>
                        <a:spcBef>
                          <a:spcPts val="245"/>
                        </a:spcBef>
                      </a:pPr>
                      <a:r>
                        <a:rPr sz="2000" spc="-5" dirty="0">
                          <a:latin typeface="Verdana"/>
                          <a:cs typeface="Verdana"/>
                        </a:rPr>
                        <a:t>(0.1)</a:t>
                      </a:r>
                      <a:endParaRPr sz="2000">
                        <a:latin typeface="Verdana"/>
                        <a:cs typeface="Verdana"/>
                      </a:endParaRPr>
                    </a:p>
                  </a:txBody>
                  <a:tcPr marL="0" marR="0" marT="31115" marB="0">
                    <a:lnL w="28575">
                      <a:solidFill>
                        <a:srgbClr val="000000"/>
                      </a:solidFill>
                      <a:prstDash val="solid"/>
                    </a:lnL>
                    <a:lnR w="12700">
                      <a:solidFill>
                        <a:srgbClr val="000000"/>
                      </a:solidFill>
                      <a:prstDash val="solid"/>
                    </a:lnR>
                    <a:lnB w="28575">
                      <a:solidFill>
                        <a:srgbClr val="000000"/>
                      </a:solidFill>
                      <a:prstDash val="solid"/>
                    </a:lnB>
                    <a:solidFill>
                      <a:srgbClr val="ADD6D5"/>
                    </a:solidFill>
                  </a:tcPr>
                </a:tc>
                <a:tc>
                  <a:txBody>
                    <a:bodyPr/>
                    <a:lstStyle/>
                    <a:p>
                      <a:pPr marR="83185" algn="ctr">
                        <a:lnSpc>
                          <a:spcPct val="100000"/>
                        </a:lnSpc>
                        <a:spcBef>
                          <a:spcPts val="245"/>
                        </a:spcBef>
                      </a:pPr>
                      <a:r>
                        <a:rPr sz="2000" dirty="0">
                          <a:solidFill>
                            <a:srgbClr val="FF6600"/>
                          </a:solidFill>
                          <a:latin typeface="Verdana"/>
                          <a:cs typeface="Verdana"/>
                        </a:rPr>
                        <a:t>10 X 0.1</a:t>
                      </a:r>
                      <a:r>
                        <a:rPr sz="2000" spc="-6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spcBef>
                          <a:spcPts val="500"/>
                        </a:spcBef>
                      </a:pPr>
                      <a:r>
                        <a:rPr sz="2000" b="1" dirty="0">
                          <a:solidFill>
                            <a:srgbClr val="FF6600"/>
                          </a:solidFill>
                          <a:latin typeface="Verdana"/>
                          <a:cs typeface="Verdana"/>
                        </a:rPr>
                        <a:t>1</a:t>
                      </a:r>
                      <a:endParaRPr sz="2000">
                        <a:latin typeface="Verdana"/>
                        <a:cs typeface="Verdana"/>
                      </a:endParaRPr>
                    </a:p>
                  </a:txBody>
                  <a:tcPr marL="0" marR="0" marT="31115"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R="85725" algn="ctr">
                        <a:lnSpc>
                          <a:spcPct val="100000"/>
                        </a:lnSpc>
                        <a:spcBef>
                          <a:spcPts val="245"/>
                        </a:spcBef>
                      </a:pPr>
                      <a:r>
                        <a:rPr sz="2000" spc="-5" dirty="0">
                          <a:solidFill>
                            <a:srgbClr val="FF6600"/>
                          </a:solidFill>
                          <a:latin typeface="Verdana"/>
                          <a:cs typeface="Verdana"/>
                        </a:rPr>
                        <a:t>50 </a:t>
                      </a:r>
                      <a:r>
                        <a:rPr sz="2000" dirty="0">
                          <a:solidFill>
                            <a:srgbClr val="FF6600"/>
                          </a:solidFill>
                          <a:latin typeface="Verdana"/>
                          <a:cs typeface="Verdana"/>
                        </a:rPr>
                        <a:t>X </a:t>
                      </a:r>
                      <a:r>
                        <a:rPr sz="2000" spc="-5" dirty="0">
                          <a:solidFill>
                            <a:srgbClr val="FF6600"/>
                          </a:solidFill>
                          <a:latin typeface="Verdana"/>
                          <a:cs typeface="Verdana"/>
                        </a:rPr>
                        <a:t>0.1</a:t>
                      </a:r>
                      <a:r>
                        <a:rPr sz="2000" spc="-45"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dirty="0">
                          <a:solidFill>
                            <a:srgbClr val="FF6600"/>
                          </a:solidFill>
                          <a:latin typeface="Verdana"/>
                          <a:cs typeface="Verdana"/>
                        </a:rPr>
                        <a:t>5</a:t>
                      </a:r>
                      <a:endParaRPr sz="2000">
                        <a:latin typeface="Verdana"/>
                        <a:cs typeface="Verdana"/>
                      </a:endParaRPr>
                    </a:p>
                  </a:txBody>
                  <a:tcPr marL="0" marR="0" marT="31115"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gn="ctr">
                        <a:lnSpc>
                          <a:spcPct val="100000"/>
                        </a:lnSpc>
                        <a:spcBef>
                          <a:spcPts val="245"/>
                        </a:spcBef>
                      </a:pPr>
                      <a:r>
                        <a:rPr sz="2000" spc="-5" dirty="0">
                          <a:solidFill>
                            <a:srgbClr val="FF6600"/>
                          </a:solidFill>
                          <a:latin typeface="Verdana"/>
                          <a:cs typeface="Verdana"/>
                        </a:rPr>
                        <a:t>100 </a:t>
                      </a:r>
                      <a:r>
                        <a:rPr sz="2000" dirty="0">
                          <a:solidFill>
                            <a:srgbClr val="FF6600"/>
                          </a:solidFill>
                          <a:latin typeface="Verdana"/>
                          <a:cs typeface="Verdana"/>
                        </a:rPr>
                        <a:t>X </a:t>
                      </a:r>
                      <a:r>
                        <a:rPr sz="2000" spc="-5" dirty="0">
                          <a:solidFill>
                            <a:srgbClr val="FF6600"/>
                          </a:solidFill>
                          <a:latin typeface="Verdana"/>
                          <a:cs typeface="Verdana"/>
                        </a:rPr>
                        <a:t>0.1</a:t>
                      </a:r>
                      <a:r>
                        <a:rPr sz="2000" spc="-50" dirty="0">
                          <a:solidFill>
                            <a:srgbClr val="FF6600"/>
                          </a:solidFill>
                          <a:latin typeface="Verdana"/>
                          <a:cs typeface="Verdana"/>
                        </a:rPr>
                        <a:t> </a:t>
                      </a:r>
                      <a:r>
                        <a:rPr sz="2000" dirty="0">
                          <a:solidFill>
                            <a:srgbClr val="FF6600"/>
                          </a:solidFill>
                          <a:latin typeface="Verdana"/>
                          <a:cs typeface="Verdana"/>
                        </a:rPr>
                        <a:t>=</a:t>
                      </a:r>
                      <a:endParaRPr sz="2000">
                        <a:latin typeface="Verdana"/>
                        <a:cs typeface="Verdana"/>
                      </a:endParaRPr>
                    </a:p>
                    <a:p>
                      <a:pPr algn="ctr">
                        <a:lnSpc>
                          <a:spcPct val="100000"/>
                        </a:lnSpc>
                      </a:pPr>
                      <a:r>
                        <a:rPr sz="2000" b="1" dirty="0">
                          <a:solidFill>
                            <a:srgbClr val="FF6600"/>
                          </a:solidFill>
                          <a:latin typeface="Verdana"/>
                          <a:cs typeface="Verdana"/>
                        </a:rPr>
                        <a:t>10</a:t>
                      </a:r>
                      <a:endParaRPr sz="2000">
                        <a:latin typeface="Verdana"/>
                        <a:cs typeface="Verdana"/>
                      </a:endParaRPr>
                    </a:p>
                  </a:txBody>
                  <a:tcPr marL="0" marR="0" marT="31115" marB="0">
                    <a:lnL w="1270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0" y="1769746"/>
            <a:ext cx="6802120" cy="4008983"/>
          </a:xfrm>
          <a:prstGeom prst="rect">
            <a:avLst/>
          </a:prstGeom>
        </p:spPr>
        <p:txBody>
          <a:bodyPr vert="horz" wrap="square" lIns="0" tIns="104775" rIns="0" bIns="0" rtlCol="0">
            <a:spAutoFit/>
          </a:bodyPr>
          <a:lstStyle/>
          <a:p>
            <a:pPr marL="381019" indent="-342917">
              <a:spcBef>
                <a:spcPts val="825"/>
              </a:spcBef>
              <a:buClr>
                <a:srgbClr val="006666"/>
              </a:buClr>
              <a:buSzPct val="68965"/>
              <a:buFont typeface="Wingdings"/>
              <a:buChar char=""/>
              <a:tabLst>
                <a:tab pos="381019" algn="l"/>
              </a:tabLst>
            </a:pPr>
            <a:r>
              <a:rPr sz="2900" spc="-5" dirty="0">
                <a:latin typeface="Verdana"/>
                <a:cs typeface="Verdana"/>
              </a:rPr>
              <a:t>Step 8: Control</a:t>
            </a:r>
            <a:r>
              <a:rPr sz="2900" dirty="0">
                <a:latin typeface="Verdana"/>
                <a:cs typeface="Verdana"/>
              </a:rPr>
              <a:t> </a:t>
            </a:r>
            <a:r>
              <a:rPr sz="2900" spc="-5" dirty="0">
                <a:latin typeface="Verdana"/>
                <a:cs typeface="Verdana"/>
              </a:rPr>
              <a:t>Recommendations</a:t>
            </a:r>
            <a:endParaRPr sz="2900">
              <a:latin typeface="Verdana"/>
              <a:cs typeface="Verdana"/>
            </a:endParaRPr>
          </a:p>
          <a:p>
            <a:pPr marL="781089" lvl="1" indent="-285764">
              <a:spcBef>
                <a:spcPts val="600"/>
              </a:spcBef>
              <a:buClr>
                <a:srgbClr val="98CCCC"/>
              </a:buClr>
              <a:buSzPct val="68750"/>
              <a:buFont typeface="Wingdings"/>
              <a:buChar char=""/>
              <a:tabLst>
                <a:tab pos="781089" algn="l"/>
              </a:tabLst>
            </a:pPr>
            <a:r>
              <a:rPr sz="2400" spc="-5" dirty="0">
                <a:latin typeface="Verdana"/>
                <a:cs typeface="Verdana"/>
              </a:rPr>
              <a:t>Factors </a:t>
            </a:r>
            <a:r>
              <a:rPr sz="2400" dirty="0">
                <a:latin typeface="Verdana"/>
                <a:cs typeface="Verdana"/>
              </a:rPr>
              <a:t>to</a:t>
            </a:r>
            <a:r>
              <a:rPr sz="2400" spc="-30" dirty="0">
                <a:latin typeface="Verdana"/>
                <a:cs typeface="Verdana"/>
              </a:rPr>
              <a:t> </a:t>
            </a:r>
            <a:r>
              <a:rPr sz="2400" spc="-5" dirty="0">
                <a:latin typeface="Verdana"/>
                <a:cs typeface="Verdana"/>
              </a:rPr>
              <a:t>consider</a:t>
            </a:r>
            <a:endParaRPr sz="24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Effectiveness </a:t>
            </a:r>
            <a:r>
              <a:rPr sz="2000" dirty="0">
                <a:latin typeface="Verdana"/>
                <a:cs typeface="Verdana"/>
              </a:rPr>
              <a:t>of </a:t>
            </a:r>
            <a:r>
              <a:rPr sz="2000" spc="-5" dirty="0">
                <a:latin typeface="Verdana"/>
                <a:cs typeface="Verdana"/>
              </a:rPr>
              <a:t>recommended</a:t>
            </a:r>
            <a:r>
              <a:rPr sz="2000" spc="20" dirty="0">
                <a:latin typeface="Verdana"/>
                <a:cs typeface="Verdana"/>
              </a:rPr>
              <a:t> </a:t>
            </a:r>
            <a:r>
              <a:rPr sz="2000" spc="-5" dirty="0">
                <a:latin typeface="Verdana"/>
                <a:cs typeface="Verdana"/>
              </a:rPr>
              <a:t>option</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Legislation </a:t>
            </a:r>
            <a:r>
              <a:rPr sz="2000" dirty="0">
                <a:latin typeface="Verdana"/>
                <a:cs typeface="Verdana"/>
              </a:rPr>
              <a:t>and </a:t>
            </a:r>
            <a:r>
              <a:rPr sz="2000" spc="-5" dirty="0">
                <a:latin typeface="Verdana"/>
                <a:cs typeface="Verdana"/>
              </a:rPr>
              <a:t>regulation</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Organizational</a:t>
            </a:r>
            <a:r>
              <a:rPr sz="2000" dirty="0">
                <a:latin typeface="Verdana"/>
                <a:cs typeface="Verdana"/>
              </a:rPr>
              <a:t> policy</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Operational</a:t>
            </a:r>
            <a:r>
              <a:rPr sz="2000" dirty="0">
                <a:latin typeface="Verdana"/>
                <a:cs typeface="Verdana"/>
              </a:rPr>
              <a:t> </a:t>
            </a:r>
            <a:r>
              <a:rPr sz="2000" spc="-5" dirty="0">
                <a:latin typeface="Verdana"/>
                <a:cs typeface="Verdana"/>
              </a:rPr>
              <a:t>impact</a:t>
            </a:r>
            <a:endParaRPr sz="2000">
              <a:latin typeface="Verdana"/>
              <a:cs typeface="Verdana"/>
            </a:endParaRPr>
          </a:p>
          <a:p>
            <a:pPr marL="1181159" lvl="2" indent="-228611">
              <a:spcBef>
                <a:spcPts val="500"/>
              </a:spcBef>
              <a:buClr>
                <a:srgbClr val="006666"/>
              </a:buClr>
              <a:buSzPct val="65000"/>
              <a:buFont typeface="Wingdings"/>
              <a:buChar char=""/>
              <a:tabLst>
                <a:tab pos="1181159" algn="l"/>
              </a:tabLst>
            </a:pPr>
            <a:r>
              <a:rPr sz="2000" spc="-5" dirty="0">
                <a:latin typeface="Verdana"/>
                <a:cs typeface="Verdana"/>
              </a:rPr>
              <a:t>Safety and</a:t>
            </a:r>
            <a:r>
              <a:rPr sz="2000" spc="20" dirty="0">
                <a:latin typeface="Verdana"/>
                <a:cs typeface="Verdana"/>
              </a:rPr>
              <a:t> </a:t>
            </a:r>
            <a:r>
              <a:rPr sz="2000" spc="-5" dirty="0">
                <a:latin typeface="Verdana"/>
                <a:cs typeface="Verdana"/>
              </a:rPr>
              <a:t>reliability</a:t>
            </a:r>
            <a:endParaRPr sz="2000">
              <a:latin typeface="Verdana"/>
              <a:cs typeface="Verdana"/>
            </a:endParaRPr>
          </a:p>
          <a:p>
            <a:pPr marL="781089" lvl="1" indent="-285764">
              <a:spcBef>
                <a:spcPts val="59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952548" marR="828717">
              <a:lnSpc>
                <a:spcPct val="120800"/>
              </a:lnSpc>
            </a:pPr>
            <a:r>
              <a:rPr sz="2000" spc="-5" dirty="0">
                <a:latin typeface="Verdana"/>
                <a:cs typeface="Verdana"/>
              </a:rPr>
              <a:t>Recommended controls </a:t>
            </a:r>
            <a:r>
              <a:rPr sz="2000" dirty="0">
                <a:latin typeface="Verdana"/>
                <a:cs typeface="Verdana"/>
              </a:rPr>
              <a:t>and </a:t>
            </a:r>
            <a:r>
              <a:rPr sz="2000" spc="-5" dirty="0">
                <a:latin typeface="Verdana"/>
                <a:cs typeface="Verdana"/>
              </a:rPr>
              <a:t>alternative  </a:t>
            </a:r>
            <a:r>
              <a:rPr sz="2000" dirty="0">
                <a:latin typeface="Verdana"/>
                <a:cs typeface="Verdana"/>
              </a:rPr>
              <a:t>solutions to </a:t>
            </a:r>
            <a:r>
              <a:rPr sz="2000" spc="-5" dirty="0">
                <a:latin typeface="Verdana"/>
                <a:cs typeface="Verdana"/>
              </a:rPr>
              <a:t>mitigate</a:t>
            </a:r>
            <a:r>
              <a:rPr sz="2000" spc="-10" dirty="0">
                <a:latin typeface="Verdana"/>
                <a:cs typeface="Verdana"/>
              </a:rPr>
              <a:t> </a:t>
            </a:r>
            <a:r>
              <a:rPr sz="2000" dirty="0">
                <a:latin typeface="Verdana"/>
                <a:cs typeface="Verdana"/>
              </a:rPr>
              <a:t>risk</a:t>
            </a:r>
            <a:endParaRPr sz="200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Control Recommendation</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19" name="テキスト プレースホルダー 18"/>
          <p:cNvSpPr>
            <a:spLocks noGrp="1"/>
          </p:cNvSpPr>
          <p:nvPr>
            <p:ph type="body" sz="quarter" idx="13"/>
          </p:nvPr>
        </p:nvSpPr>
        <p:spPr/>
        <p:txBody>
          <a:bodyPr>
            <a:normAutofit fontScale="70000" lnSpcReduction="20000"/>
          </a:bodyPr>
          <a:lstStyle/>
          <a:p>
            <a:r>
              <a:rPr kumimoji="1" lang="en-US" altLang="ja-JP" dirty="0"/>
              <a:t>Types of controls which can be recommended</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a:xfrm>
            <a:off x="3239683" y="1764680"/>
            <a:ext cx="3118104" cy="480053"/>
          </a:xfrm>
        </p:spPr>
        <p:txBody>
          <a:bodyPr/>
          <a:lstStyle/>
          <a:p>
            <a:r>
              <a:rPr kumimoji="1" lang="en-US" altLang="ja-JP" dirty="0"/>
              <a:t>Deterrent Controls</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IN" altLang="ja-JP" dirty="0"/>
              <a:t>Discourage incidents</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Detective Controls</a:t>
            </a:r>
            <a:endParaRPr kumimoji="1" lang="ja-JP" altLang="en-US" dirty="0"/>
          </a:p>
        </p:txBody>
      </p:sp>
      <p:sp>
        <p:nvSpPr>
          <p:cNvPr id="29" name="テキスト プレースホルダー 28"/>
          <p:cNvSpPr>
            <a:spLocks noGrp="1"/>
          </p:cNvSpPr>
          <p:nvPr>
            <p:ph type="body" sz="quarter" idx="25"/>
          </p:nvPr>
        </p:nvSpPr>
        <p:spPr/>
        <p:txBody>
          <a:bodyPr/>
          <a:lstStyle/>
          <a:p>
            <a:r>
              <a:rPr kumimoji="1" lang="en-IN" altLang="ja-JP" dirty="0"/>
              <a:t>Identify Incidents</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Compensative Controls</a:t>
            </a:r>
            <a:endParaRPr lang="ja-JP" altLang="en-US" dirty="0"/>
          </a:p>
        </p:txBody>
      </p:sp>
      <p:sp>
        <p:nvSpPr>
          <p:cNvPr id="31" name="テキスト プレースホルダー 30"/>
          <p:cNvSpPr>
            <a:spLocks noGrp="1"/>
          </p:cNvSpPr>
          <p:nvPr>
            <p:ph type="body" sz="quarter" idx="27"/>
          </p:nvPr>
        </p:nvSpPr>
        <p:spPr/>
        <p:txBody>
          <a:bodyPr/>
          <a:lstStyle/>
          <a:p>
            <a:r>
              <a:rPr kumimoji="1" lang="en-IN" altLang="ja-JP" dirty="0"/>
              <a:t>Alternative controls (e.g. supervision)</a:t>
            </a:r>
            <a:endParaRPr kumimoji="1" lang="ja-JP" altLang="en-US" dirty="0"/>
          </a:p>
        </p:txBody>
      </p:sp>
      <p:sp>
        <p:nvSpPr>
          <p:cNvPr id="32" name="テキスト プレースホルダー 31"/>
          <p:cNvSpPr>
            <a:spLocks noGrp="1"/>
          </p:cNvSpPr>
          <p:nvPr>
            <p:ph type="body" sz="quarter" idx="28"/>
          </p:nvPr>
        </p:nvSpPr>
        <p:spPr>
          <a:xfrm>
            <a:off x="6445229" y="2271802"/>
            <a:ext cx="2511883" cy="480053"/>
          </a:xfrm>
        </p:spPr>
        <p:txBody>
          <a:bodyPr/>
          <a:lstStyle/>
          <a:p>
            <a:r>
              <a:rPr lang="en-IN" altLang="ja-JP" dirty="0"/>
              <a:t>Preventive Controls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kumimoji="1" lang="en-IN" altLang="ja-JP" dirty="0"/>
              <a:t>Avoid incidents</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Corrective Controls</a:t>
            </a:r>
            <a:endParaRPr kumimoji="1" lang="ja-JP" altLang="en-US" dirty="0"/>
          </a:p>
        </p:txBody>
      </p:sp>
      <p:sp>
        <p:nvSpPr>
          <p:cNvPr id="35" name="テキスト プレースホルダー 34"/>
          <p:cNvSpPr>
            <a:spLocks noGrp="1"/>
          </p:cNvSpPr>
          <p:nvPr>
            <p:ph type="body" sz="quarter" idx="31"/>
          </p:nvPr>
        </p:nvSpPr>
        <p:spPr/>
        <p:txBody>
          <a:bodyPr/>
          <a:lstStyle/>
          <a:p>
            <a:r>
              <a:rPr kumimoji="1" lang="en-IN" altLang="ja-JP" dirty="0"/>
              <a:t>Remedy/ mitigate the incidents</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Recovery Controls</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IN" altLang="ja-JP" dirty="0"/>
              <a:t>Restore Conditions to NORMAL</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3870821677"/>
      </p:ext>
    </p:extLst>
  </p:cSld>
  <p:clrMapOvr>
    <a:masterClrMapping/>
  </p:clrMapOvr>
  <p:transition spd="slow" advTm="15355">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Control Matrix</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70000" lnSpcReduction="20000"/>
          </a:bodyPr>
          <a:lstStyle/>
          <a:p>
            <a:r>
              <a:rPr kumimoji="1" lang="en-US" altLang="ja-JP" dirty="0"/>
              <a:t>Matching Type of controls with recommendations</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The above table illustrates various methods which can be adopted for each of the recommendation type and control type.</a:t>
            </a:r>
            <a:endParaRPr kumimoji="1"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27</a:t>
            </a:fld>
            <a:endParaRPr lang="ja-JP" altLang="en-US"/>
          </a:p>
        </p:txBody>
      </p:sp>
      <p:pic>
        <p:nvPicPr>
          <p:cNvPr id="6" name="Picture Placeholder 5">
            <a:extLst>
              <a:ext uri="{FF2B5EF4-FFF2-40B4-BE49-F238E27FC236}">
                <a16:creationId xmlns:a16="http://schemas.microsoft.com/office/drawing/2014/main" id="{6FC42FFD-88A9-4ADE-89C1-D0090FCFCBA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734972" y="2054952"/>
            <a:ext cx="8102628" cy="2220038"/>
          </a:xfrm>
        </p:spPr>
      </p:pic>
    </p:spTree>
    <p:extLst>
      <p:ext uri="{BB962C8B-B14F-4D97-AF65-F5344CB8AC3E}">
        <p14:creationId xmlns:p14="http://schemas.microsoft.com/office/powerpoint/2010/main" val="2713750062"/>
      </p:ext>
    </p:extLst>
  </p:cSld>
  <p:clrMapOvr>
    <a:masterClrMapping/>
  </p:clrMapOvr>
  <p:transition spd="slow" advTm="6573">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322" y="537421"/>
            <a:ext cx="16507876"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2945130" y="1769746"/>
            <a:ext cx="7129780" cy="4040209"/>
          </a:xfrm>
          <a:prstGeom prst="rect">
            <a:avLst/>
          </a:prstGeom>
        </p:spPr>
        <p:txBody>
          <a:bodyPr vert="horz" wrap="square" lIns="0" tIns="104775" rIns="0" bIns="0" rtlCol="0">
            <a:spAutoFit/>
          </a:bodyPr>
          <a:lstStyle/>
          <a:p>
            <a:pPr marL="381019" indent="-342917">
              <a:spcBef>
                <a:spcPts val="825"/>
              </a:spcBef>
              <a:buClr>
                <a:srgbClr val="006666"/>
              </a:buClr>
              <a:buSzPct val="68965"/>
              <a:buFont typeface="Wingdings"/>
              <a:buChar char=""/>
              <a:tabLst>
                <a:tab pos="381019" algn="l"/>
              </a:tabLst>
            </a:pPr>
            <a:r>
              <a:rPr sz="2900" spc="-5" dirty="0">
                <a:latin typeface="Verdana"/>
                <a:cs typeface="Verdana"/>
              </a:rPr>
              <a:t>Step 9: Results</a:t>
            </a:r>
            <a:r>
              <a:rPr sz="2900" spc="20" dirty="0">
                <a:latin typeface="Verdana"/>
                <a:cs typeface="Verdana"/>
              </a:rPr>
              <a:t> </a:t>
            </a:r>
            <a:r>
              <a:rPr sz="2900" spc="-5" dirty="0">
                <a:latin typeface="Verdana"/>
                <a:cs typeface="Verdana"/>
              </a:rPr>
              <a:t>Documentation</a:t>
            </a:r>
            <a:endParaRPr sz="2900">
              <a:latin typeface="Verdana"/>
              <a:cs typeface="Verdana"/>
            </a:endParaRPr>
          </a:p>
          <a:p>
            <a:pPr marL="781089" lvl="1" indent="-285764">
              <a:spcBef>
                <a:spcPts val="600"/>
              </a:spcBef>
              <a:buClr>
                <a:srgbClr val="98CCCC"/>
              </a:buClr>
              <a:buSzPct val="68750"/>
              <a:buFont typeface="Wingdings"/>
              <a:buChar char=""/>
              <a:tabLst>
                <a:tab pos="781089" algn="l"/>
              </a:tabLst>
            </a:pPr>
            <a:r>
              <a:rPr sz="2400" spc="-5" dirty="0">
                <a:solidFill>
                  <a:srgbClr val="FF6600"/>
                </a:solidFill>
                <a:latin typeface="Verdana"/>
                <a:cs typeface="Verdana"/>
              </a:rPr>
              <a:t>Output:</a:t>
            </a:r>
            <a:endParaRPr sz="2400">
              <a:latin typeface="Verdana"/>
              <a:cs typeface="Verdana"/>
            </a:endParaRPr>
          </a:p>
          <a:p>
            <a:pPr marL="952548">
              <a:spcBef>
                <a:spcPts val="520"/>
              </a:spcBef>
            </a:pPr>
            <a:r>
              <a:rPr sz="2100" b="1" spc="-5" dirty="0">
                <a:latin typeface="Verdana"/>
                <a:cs typeface="Verdana"/>
              </a:rPr>
              <a:t>Risk Assessment</a:t>
            </a:r>
            <a:r>
              <a:rPr sz="2100" b="1" spc="5" dirty="0">
                <a:latin typeface="Verdana"/>
                <a:cs typeface="Verdana"/>
              </a:rPr>
              <a:t> </a:t>
            </a:r>
            <a:r>
              <a:rPr sz="2100" b="1" spc="-5" dirty="0">
                <a:latin typeface="Verdana"/>
                <a:cs typeface="Verdana"/>
              </a:rPr>
              <a:t>Report</a:t>
            </a:r>
            <a:endParaRPr sz="2100">
              <a:latin typeface="Verdana"/>
              <a:cs typeface="Verdana"/>
            </a:endParaRPr>
          </a:p>
          <a:p>
            <a:pPr marL="1181159" marR="70489" lvl="2" indent="-228611">
              <a:spcBef>
                <a:spcPts val="500"/>
              </a:spcBef>
              <a:buClr>
                <a:srgbClr val="006666"/>
              </a:buClr>
              <a:buSzPct val="65000"/>
              <a:buFont typeface="Wingdings"/>
              <a:buChar char=""/>
              <a:tabLst>
                <a:tab pos="1181159" algn="l"/>
              </a:tabLst>
            </a:pPr>
            <a:r>
              <a:rPr sz="2000" spc="-5" dirty="0">
                <a:latin typeface="Verdana"/>
                <a:cs typeface="Verdana"/>
              </a:rPr>
              <a:t>Presented </a:t>
            </a:r>
            <a:r>
              <a:rPr sz="2000" dirty="0">
                <a:latin typeface="Verdana"/>
                <a:cs typeface="Verdana"/>
              </a:rPr>
              <a:t>to </a:t>
            </a:r>
            <a:r>
              <a:rPr sz="2000" spc="-5" dirty="0">
                <a:latin typeface="Verdana"/>
                <a:cs typeface="Verdana"/>
              </a:rPr>
              <a:t>senior management and mission  owners</a:t>
            </a:r>
            <a:endParaRPr sz="2000">
              <a:latin typeface="Verdana"/>
              <a:cs typeface="Verdana"/>
            </a:endParaRPr>
          </a:p>
          <a:p>
            <a:pPr marL="1181159" marR="151138" lvl="2" indent="-228611">
              <a:spcBef>
                <a:spcPts val="500"/>
              </a:spcBef>
              <a:buClr>
                <a:srgbClr val="006666"/>
              </a:buClr>
              <a:buSzPct val="65000"/>
              <a:buFont typeface="Wingdings"/>
              <a:buChar char=""/>
              <a:tabLst>
                <a:tab pos="1181159" algn="l"/>
              </a:tabLst>
            </a:pPr>
            <a:r>
              <a:rPr sz="2000" spc="-5" dirty="0">
                <a:latin typeface="Verdana"/>
                <a:cs typeface="Verdana"/>
              </a:rPr>
              <a:t>Describes threats </a:t>
            </a:r>
            <a:r>
              <a:rPr sz="2000" dirty="0">
                <a:latin typeface="Verdana"/>
                <a:cs typeface="Verdana"/>
              </a:rPr>
              <a:t>&amp; vulnerabilities, </a:t>
            </a:r>
            <a:r>
              <a:rPr sz="2000" spc="-5" dirty="0">
                <a:latin typeface="Verdana"/>
                <a:cs typeface="Verdana"/>
              </a:rPr>
              <a:t>measures  </a:t>
            </a:r>
            <a:r>
              <a:rPr sz="2000" dirty="0">
                <a:latin typeface="Verdana"/>
                <a:cs typeface="Verdana"/>
              </a:rPr>
              <a:t>risk and </a:t>
            </a:r>
            <a:r>
              <a:rPr sz="2000" spc="-5" dirty="0">
                <a:latin typeface="Verdana"/>
                <a:cs typeface="Verdana"/>
              </a:rPr>
              <a:t>provides recommendations </a:t>
            </a:r>
            <a:r>
              <a:rPr sz="2000" dirty="0">
                <a:latin typeface="Verdana"/>
                <a:cs typeface="Verdana"/>
              </a:rPr>
              <a:t>on  controls to</a:t>
            </a:r>
            <a:r>
              <a:rPr sz="2000" spc="-5" dirty="0">
                <a:latin typeface="Verdana"/>
                <a:cs typeface="Verdana"/>
              </a:rPr>
              <a:t> implement</a:t>
            </a:r>
            <a:endParaRPr sz="2000">
              <a:latin typeface="Verdana"/>
              <a:cs typeface="Verdana"/>
            </a:endParaRPr>
          </a:p>
          <a:p>
            <a:pPr marL="1181159" marR="30482" lvl="2" indent="-228611">
              <a:spcBef>
                <a:spcPts val="500"/>
              </a:spcBef>
              <a:buClr>
                <a:srgbClr val="006666"/>
              </a:buClr>
              <a:buSzPct val="65000"/>
              <a:buFont typeface="Wingdings"/>
              <a:buChar char=""/>
              <a:tabLst>
                <a:tab pos="1181159" algn="l"/>
                <a:tab pos="2495040" algn="l"/>
              </a:tabLst>
            </a:pPr>
            <a:r>
              <a:rPr sz="2000" spc="-5" dirty="0">
                <a:latin typeface="Verdana"/>
                <a:cs typeface="Verdana"/>
              </a:rPr>
              <a:t>Purpose:	</a:t>
            </a:r>
            <a:r>
              <a:rPr sz="2000" dirty="0">
                <a:latin typeface="Verdana"/>
                <a:cs typeface="Verdana"/>
              </a:rPr>
              <a:t>Assist </a:t>
            </a:r>
            <a:r>
              <a:rPr sz="2000" spc="-5" dirty="0">
                <a:latin typeface="Verdana"/>
                <a:cs typeface="Verdana"/>
              </a:rPr>
              <a:t>decision-makers </a:t>
            </a:r>
            <a:r>
              <a:rPr sz="2000" spc="5" dirty="0">
                <a:latin typeface="Verdana"/>
                <a:cs typeface="Verdana"/>
              </a:rPr>
              <a:t>in </a:t>
            </a:r>
            <a:r>
              <a:rPr sz="2000" spc="-5" dirty="0">
                <a:latin typeface="Verdana"/>
                <a:cs typeface="Verdana"/>
              </a:rPr>
              <a:t>making  decisions on policy, procedural, budget </a:t>
            </a:r>
            <a:r>
              <a:rPr sz="2000" dirty="0">
                <a:latin typeface="Verdana"/>
                <a:cs typeface="Verdana"/>
              </a:rPr>
              <a:t>and  </a:t>
            </a:r>
            <a:r>
              <a:rPr sz="2000" spc="-5" dirty="0">
                <a:latin typeface="Verdana"/>
                <a:cs typeface="Verdana"/>
              </a:rPr>
              <a:t>system operational and management</a:t>
            </a:r>
            <a:r>
              <a:rPr sz="2000" spc="40" dirty="0">
                <a:latin typeface="Verdana"/>
                <a:cs typeface="Verdana"/>
              </a:rPr>
              <a:t> </a:t>
            </a:r>
            <a:r>
              <a:rPr sz="2000" spc="-5" dirty="0">
                <a:latin typeface="Verdana"/>
                <a:cs typeface="Verdana"/>
              </a:rPr>
              <a:t>changes</a:t>
            </a:r>
            <a:endParaRPr sz="20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CFAEEC-0C6C-473B-9E0F-90FAFB55D361}"/>
              </a:ext>
            </a:extLst>
          </p:cNvPr>
          <p:cNvPicPr>
            <a:picLocks noChangeAspect="1"/>
          </p:cNvPicPr>
          <p:nvPr/>
        </p:nvPicPr>
        <p:blipFill>
          <a:blip r:embed="rId2"/>
          <a:stretch>
            <a:fillRect/>
          </a:stretch>
        </p:blipFill>
        <p:spPr>
          <a:xfrm>
            <a:off x="530" y="1"/>
            <a:ext cx="11083637" cy="6770255"/>
          </a:xfrm>
          <a:prstGeom prst="rect">
            <a:avLst/>
          </a:prstGeom>
        </p:spPr>
      </p:pic>
    </p:spTree>
    <p:extLst>
      <p:ext uri="{BB962C8B-B14F-4D97-AF65-F5344CB8AC3E}">
        <p14:creationId xmlns:p14="http://schemas.microsoft.com/office/powerpoint/2010/main" val="25754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Risk Impact</a:t>
            </a:r>
            <a:endParaRPr kumimoji="1" lang="ja-JP" altLang="en-US" dirty="0"/>
          </a:p>
        </p:txBody>
      </p:sp>
      <p:sp>
        <p:nvSpPr>
          <p:cNvPr id="6" name="テキスト プレースホルダー 5"/>
          <p:cNvSpPr>
            <a:spLocks noGrp="1"/>
          </p:cNvSpPr>
          <p:nvPr>
            <p:ph type="body" sz="quarter" idx="13"/>
          </p:nvPr>
        </p:nvSpPr>
        <p:spPr/>
        <p:txBody>
          <a:bodyPr>
            <a:normAutofit fontScale="55000" lnSpcReduction="20000"/>
          </a:bodyPr>
          <a:lstStyle/>
          <a:p>
            <a:r>
              <a:rPr lang="en-US" altLang="ja-JP" dirty="0"/>
              <a:t>The Effect a Risk can have</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The probability of something happening that will have an adverse impact upon any of the assets like people, plant, equipment, financials, data etc. and the impact of loss of such an asset both needs to be considered to quantify the risk.</a:t>
            </a:r>
          </a:p>
          <a:p>
            <a:r>
              <a:rPr kumimoji="1" lang="en-US" altLang="ja-JP" dirty="0"/>
              <a:t>Basis the classification t</a:t>
            </a:r>
            <a:r>
              <a:rPr lang="en-US" altLang="ja-JP" dirty="0"/>
              <a:t>hen appropriate actions can be taken as per cost benefit analysis</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Risk = (probability of event occurring) x (impact of the event occurring)</a:t>
            </a:r>
            <a:endParaRPr kumimoji="1"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3</a:t>
            </a:fld>
            <a:endParaRPr lang="ja-JP" altLang="en-US"/>
          </a:p>
        </p:txBody>
      </p:sp>
      <p:pic>
        <p:nvPicPr>
          <p:cNvPr id="10" name="Picture Placeholder 9" descr="A close up of a sign&#10;&#10;Description automatically generated">
            <a:extLst>
              <a:ext uri="{FF2B5EF4-FFF2-40B4-BE49-F238E27FC236}">
                <a16:creationId xmlns:a16="http://schemas.microsoft.com/office/drawing/2014/main" id="{AADBB36E-FC62-4C8B-8387-976143F5948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8936" b="18936"/>
          <a:stretch>
            <a:fillRect/>
          </a:stretch>
        </p:blipFill>
        <p:spPr/>
      </p:pic>
    </p:spTree>
    <p:extLst>
      <p:ext uri="{BB962C8B-B14F-4D97-AF65-F5344CB8AC3E}">
        <p14:creationId xmlns:p14="http://schemas.microsoft.com/office/powerpoint/2010/main" val="115340585"/>
      </p:ext>
    </p:extLst>
  </p:cSld>
  <p:clrMapOvr>
    <a:masterClrMapping/>
  </p:clrMapOvr>
  <p:transition spd="slow" advTm="6936">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Types of Risk Treatments</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30</a:t>
            </a:fld>
            <a:endParaRPr lang="ja-JP" altLang="en-US"/>
          </a:p>
        </p:txBody>
      </p:sp>
      <p:sp>
        <p:nvSpPr>
          <p:cNvPr id="25" name="テキスト プレースホルダー 24"/>
          <p:cNvSpPr>
            <a:spLocks noGrp="1"/>
          </p:cNvSpPr>
          <p:nvPr>
            <p:ph type="body" sz="quarter" idx="13"/>
          </p:nvPr>
        </p:nvSpPr>
        <p:spPr/>
        <p:txBody>
          <a:bodyPr>
            <a:normAutofit fontScale="70000" lnSpcReduction="20000"/>
          </a:bodyPr>
          <a:lstStyle/>
          <a:p>
            <a:r>
              <a:rPr kumimoji="1" lang="en-US" altLang="ja-JP" dirty="0"/>
              <a:t>MATR &amp; 4T</a:t>
            </a:r>
            <a:endParaRPr kumimoji="1" lang="ja-JP" altLang="en-US" dirty="0"/>
          </a:p>
        </p:txBody>
      </p:sp>
      <p:sp>
        <p:nvSpPr>
          <p:cNvPr id="28" name="テキスト プレースホルダー 27"/>
          <p:cNvSpPr>
            <a:spLocks noGrp="1"/>
          </p:cNvSpPr>
          <p:nvPr>
            <p:ph type="body" sz="quarter" idx="16"/>
          </p:nvPr>
        </p:nvSpPr>
        <p:spPr/>
        <p:txBody>
          <a:bodyPr>
            <a:normAutofit/>
          </a:bodyPr>
          <a:lstStyle/>
          <a:p>
            <a:r>
              <a:rPr lang="en-US" altLang="ja-JP" dirty="0"/>
              <a:t>MATR</a:t>
            </a:r>
            <a:endParaRPr kumimoji="1" lang="ja-JP" altLang="en-US" dirty="0"/>
          </a:p>
        </p:txBody>
      </p:sp>
      <p:sp>
        <p:nvSpPr>
          <p:cNvPr id="29" name="テキスト プレースホルダー 28"/>
          <p:cNvSpPr>
            <a:spLocks noGrp="1"/>
          </p:cNvSpPr>
          <p:nvPr>
            <p:ph type="body" sz="quarter" idx="17"/>
          </p:nvPr>
        </p:nvSpPr>
        <p:spPr/>
        <p:txBody>
          <a:bodyPr/>
          <a:lstStyle/>
          <a:p>
            <a:pPr marL="228611" indent="-228611"/>
            <a:r>
              <a:rPr lang="en-US" altLang="ja-JP" dirty="0"/>
              <a:t>Mitigate</a:t>
            </a:r>
          </a:p>
          <a:p>
            <a:pPr marL="228611" indent="-228611"/>
            <a:r>
              <a:rPr lang="en-US" altLang="ja-JP" dirty="0"/>
              <a:t>Transfer</a:t>
            </a:r>
          </a:p>
          <a:p>
            <a:pPr marL="228611" indent="-228611"/>
            <a:r>
              <a:rPr lang="en-US" altLang="ja-JP" dirty="0"/>
              <a:t>Accept</a:t>
            </a:r>
          </a:p>
          <a:p>
            <a:pPr marL="228611" indent="-228611"/>
            <a:r>
              <a:rPr lang="en-US" altLang="ja-JP" dirty="0"/>
              <a:t>Reject</a:t>
            </a:r>
            <a:endParaRPr lang="ja-JP" altLang="en-US" dirty="0"/>
          </a:p>
        </p:txBody>
      </p:sp>
      <p:sp>
        <p:nvSpPr>
          <p:cNvPr id="30" name="テキスト プレースホルダー 29"/>
          <p:cNvSpPr>
            <a:spLocks noGrp="1"/>
          </p:cNvSpPr>
          <p:nvPr>
            <p:ph type="body" sz="quarter" idx="18"/>
          </p:nvPr>
        </p:nvSpPr>
        <p:spPr/>
        <p:txBody>
          <a:bodyPr>
            <a:normAutofit/>
          </a:bodyPr>
          <a:lstStyle/>
          <a:p>
            <a:r>
              <a:rPr lang="en-US" altLang="ja-JP" dirty="0"/>
              <a:t>4 T</a:t>
            </a:r>
            <a:endParaRPr kumimoji="1" lang="ja-JP" altLang="en-US" dirty="0"/>
          </a:p>
        </p:txBody>
      </p:sp>
      <p:sp>
        <p:nvSpPr>
          <p:cNvPr id="31" name="テキスト プレースホルダー 30"/>
          <p:cNvSpPr>
            <a:spLocks noGrp="1"/>
          </p:cNvSpPr>
          <p:nvPr>
            <p:ph type="body" sz="quarter" idx="19"/>
          </p:nvPr>
        </p:nvSpPr>
        <p:spPr>
          <a:xfrm>
            <a:off x="6339869" y="4978398"/>
            <a:ext cx="5175327" cy="1675253"/>
          </a:xfrm>
        </p:spPr>
        <p:txBody>
          <a:bodyPr>
            <a:normAutofit/>
          </a:bodyPr>
          <a:lstStyle/>
          <a:p>
            <a:pPr marL="228611" indent="-228611"/>
            <a:r>
              <a:rPr lang="en-US" altLang="ja-JP" dirty="0"/>
              <a:t>Treat</a:t>
            </a:r>
          </a:p>
          <a:p>
            <a:pPr marL="228611" indent="-228611"/>
            <a:r>
              <a:rPr kumimoji="1" lang="en-US" altLang="ja-JP" dirty="0"/>
              <a:t>Transfer</a:t>
            </a:r>
          </a:p>
          <a:p>
            <a:pPr marL="228611" indent="-228611"/>
            <a:r>
              <a:rPr lang="en-US" altLang="ja-JP" dirty="0"/>
              <a:t>Tolerate</a:t>
            </a:r>
          </a:p>
          <a:p>
            <a:pPr marL="228611" indent="-228611"/>
            <a:r>
              <a:rPr kumimoji="1" lang="en-US" altLang="ja-JP" dirty="0"/>
              <a:t>Terminate</a:t>
            </a:r>
            <a:endParaRPr kumimoji="1" lang="ja-JP" altLang="en-US" dirty="0"/>
          </a:p>
        </p:txBody>
      </p:sp>
      <p:pic>
        <p:nvPicPr>
          <p:cNvPr id="7" name="Picture Placeholder 6">
            <a:extLst>
              <a:ext uri="{FF2B5EF4-FFF2-40B4-BE49-F238E27FC236}">
                <a16:creationId xmlns:a16="http://schemas.microsoft.com/office/drawing/2014/main" id="{7DA8D27C-905B-40A7-A1EC-18B8587ABD5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7171" b="7171"/>
          <a:stretch>
            <a:fillRect/>
          </a:stretch>
        </p:blipFill>
        <p:spPr/>
      </p:pic>
      <p:pic>
        <p:nvPicPr>
          <p:cNvPr id="9" name="Picture Placeholder 8" descr="A picture containing outdoor&#10;&#10;Description automatically generated">
            <a:extLst>
              <a:ext uri="{FF2B5EF4-FFF2-40B4-BE49-F238E27FC236}">
                <a16:creationId xmlns:a16="http://schemas.microsoft.com/office/drawing/2014/main" id="{7E6A750B-7A15-4D1F-8FB7-ED42CAB065D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9094" b="19094"/>
          <a:stretch>
            <a:fillRect/>
          </a:stretch>
        </p:blipFill>
        <p:spPr/>
      </p:pic>
    </p:spTree>
    <p:extLst>
      <p:ext uri="{BB962C8B-B14F-4D97-AF65-F5344CB8AC3E}">
        <p14:creationId xmlns:p14="http://schemas.microsoft.com/office/powerpoint/2010/main" val="2236938893"/>
      </p:ext>
    </p:extLst>
  </p:cSld>
  <p:clrMapOvr>
    <a:masterClrMapping/>
  </p:clrMapOvr>
  <p:transition spd="slow" advTm="7238">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Risk Mitigation</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19" name="テキスト プレースホルダー 18"/>
          <p:cNvSpPr>
            <a:spLocks noGrp="1"/>
          </p:cNvSpPr>
          <p:nvPr>
            <p:ph type="body" sz="quarter" idx="13"/>
          </p:nvPr>
        </p:nvSpPr>
        <p:spPr/>
        <p:txBody>
          <a:bodyPr>
            <a:normAutofit fontScale="70000" lnSpcReduction="20000"/>
          </a:bodyPr>
          <a:lstStyle/>
          <a:p>
            <a:r>
              <a:rPr kumimoji="1" lang="en-US" altLang="ja-JP" dirty="0"/>
              <a:t>Mitigating the risks identified</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a:xfrm>
            <a:off x="3239683" y="1764680"/>
            <a:ext cx="3118104" cy="480053"/>
          </a:xfrm>
        </p:spPr>
        <p:txBody>
          <a:bodyPr/>
          <a:lstStyle/>
          <a:p>
            <a:r>
              <a:rPr kumimoji="1" lang="en-US" altLang="ja-JP" dirty="0"/>
              <a:t>Risk Assumption</a:t>
            </a:r>
            <a:endParaRPr kumimoji="1" lang="ja-JP" altLang="en-US" dirty="0"/>
          </a:p>
        </p:txBody>
      </p:sp>
      <p:sp>
        <p:nvSpPr>
          <p:cNvPr id="27" name="テキスト プレースホルダー 26"/>
          <p:cNvSpPr>
            <a:spLocks noGrp="1"/>
          </p:cNvSpPr>
          <p:nvPr>
            <p:ph type="body" sz="quarter" idx="23"/>
          </p:nvPr>
        </p:nvSpPr>
        <p:spPr>
          <a:xfrm>
            <a:off x="3238145" y="2307114"/>
            <a:ext cx="2684213" cy="676671"/>
          </a:xfrm>
        </p:spPr>
        <p:txBody>
          <a:bodyPr/>
          <a:lstStyle/>
          <a:p>
            <a:r>
              <a:rPr kumimoji="1" lang="en-IN" altLang="ja-JP" dirty="0"/>
              <a:t>Accepting potential risk &amp; continue operating the IT system or lower risk to acceptable level</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Risk Limitation</a:t>
            </a:r>
            <a:endParaRPr kumimoji="1" lang="ja-JP" altLang="en-US" dirty="0"/>
          </a:p>
        </p:txBody>
      </p:sp>
      <p:sp>
        <p:nvSpPr>
          <p:cNvPr id="29" name="テキスト プレースホルダー 28"/>
          <p:cNvSpPr>
            <a:spLocks noGrp="1"/>
          </p:cNvSpPr>
          <p:nvPr>
            <p:ph type="body" sz="quarter" idx="25"/>
          </p:nvPr>
        </p:nvSpPr>
        <p:spPr/>
        <p:txBody>
          <a:bodyPr/>
          <a:lstStyle/>
          <a:p>
            <a:r>
              <a:rPr kumimoji="1" lang="en-IN" altLang="ja-JP" dirty="0"/>
              <a:t>Controls which limit the risk by using supporting, preventive detective controls</a:t>
            </a:r>
            <a:endParaRPr kumimoji="1" lang="ja-JP" altLang="en-US" dirty="0"/>
          </a:p>
        </p:txBody>
      </p:sp>
      <p:sp>
        <p:nvSpPr>
          <p:cNvPr id="30" name="テキスト プレースホルダー 29"/>
          <p:cNvSpPr>
            <a:spLocks noGrp="1"/>
          </p:cNvSpPr>
          <p:nvPr>
            <p:ph type="body" sz="quarter" idx="26"/>
          </p:nvPr>
        </p:nvSpPr>
        <p:spPr>
          <a:xfrm>
            <a:off x="2549028" y="4037112"/>
            <a:ext cx="2801793" cy="480053"/>
          </a:xfrm>
        </p:spPr>
        <p:txBody>
          <a:bodyPr/>
          <a:lstStyle/>
          <a:p>
            <a:r>
              <a:rPr lang="en-US" altLang="ja-JP" dirty="0"/>
              <a:t>Risk Planning</a:t>
            </a:r>
            <a:endParaRPr lang="ja-JP" altLang="en-US" dirty="0"/>
          </a:p>
        </p:txBody>
      </p:sp>
      <p:sp>
        <p:nvSpPr>
          <p:cNvPr id="31" name="テキスト プレースホルダー 30"/>
          <p:cNvSpPr>
            <a:spLocks noGrp="1"/>
          </p:cNvSpPr>
          <p:nvPr>
            <p:ph type="body" sz="quarter" idx="27"/>
          </p:nvPr>
        </p:nvSpPr>
        <p:spPr/>
        <p:txBody>
          <a:bodyPr/>
          <a:lstStyle/>
          <a:p>
            <a:r>
              <a:rPr lang="en-IN" altLang="ja-JP" dirty="0"/>
              <a:t>Manage the risk by developing plans which prioritize, implement and manage controls</a:t>
            </a:r>
            <a:endParaRPr lang="ja-JP" altLang="en-US" dirty="0"/>
          </a:p>
        </p:txBody>
      </p:sp>
      <p:sp>
        <p:nvSpPr>
          <p:cNvPr id="32" name="テキスト プレースホルダー 31"/>
          <p:cNvSpPr>
            <a:spLocks noGrp="1"/>
          </p:cNvSpPr>
          <p:nvPr>
            <p:ph type="body" sz="quarter" idx="28"/>
          </p:nvPr>
        </p:nvSpPr>
        <p:spPr>
          <a:xfrm>
            <a:off x="6445229" y="2271802"/>
            <a:ext cx="2511883" cy="480053"/>
          </a:xfrm>
        </p:spPr>
        <p:txBody>
          <a:bodyPr/>
          <a:lstStyle/>
          <a:p>
            <a:r>
              <a:rPr lang="en-IN" altLang="ja-JP" dirty="0"/>
              <a:t>Risk Avoidance</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kumimoji="1" lang="en-IN" altLang="ja-JP" dirty="0"/>
              <a:t>Shout down/ forego some systems/ functions when the risks are identified.</a:t>
            </a:r>
            <a:endParaRPr kumimoji="1" lang="ja-JP" altLang="en-US" dirty="0"/>
          </a:p>
        </p:txBody>
      </p:sp>
      <p:sp>
        <p:nvSpPr>
          <p:cNvPr id="34" name="テキスト プレースホルダー 33"/>
          <p:cNvSpPr>
            <a:spLocks noGrp="1"/>
          </p:cNvSpPr>
          <p:nvPr>
            <p:ph type="body" sz="quarter" idx="30"/>
          </p:nvPr>
        </p:nvSpPr>
        <p:spPr/>
        <p:txBody>
          <a:bodyPr/>
          <a:lstStyle/>
          <a:p>
            <a:r>
              <a:rPr lang="en-US" altLang="ja-JP" dirty="0"/>
              <a:t>Research &amp; Acknowledgement</a:t>
            </a:r>
            <a:endParaRPr lang="ja-JP" altLang="en-US" dirty="0"/>
          </a:p>
        </p:txBody>
      </p:sp>
      <p:sp>
        <p:nvSpPr>
          <p:cNvPr id="35" name="テキスト プレースホルダー 34"/>
          <p:cNvSpPr>
            <a:spLocks noGrp="1"/>
          </p:cNvSpPr>
          <p:nvPr>
            <p:ph type="body" sz="quarter" idx="31"/>
          </p:nvPr>
        </p:nvSpPr>
        <p:spPr/>
        <p:txBody>
          <a:bodyPr/>
          <a:lstStyle/>
          <a:p>
            <a:r>
              <a:rPr lang="en-IN" altLang="ja-JP" dirty="0"/>
              <a:t>To lower the risk of loss by acknowledging the vulnerability or flaw &amp; researching controls to correct the vulnerability</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Risk Transference</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IN" altLang="ja-JP" dirty="0"/>
              <a:t>Transfer the risk by using options such as insurance </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254144588"/>
      </p:ext>
    </p:extLst>
  </p:cSld>
  <p:clrMapOvr>
    <a:masterClrMapping/>
  </p:clrMapOvr>
  <p:transition spd="slow" advTm="15355">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Residual Risk</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70000" lnSpcReduction="20000"/>
          </a:bodyPr>
          <a:lstStyle/>
          <a:p>
            <a:r>
              <a:rPr kumimoji="1" lang="en-US" altLang="ja-JP" dirty="0"/>
              <a:t>The Risk which </a:t>
            </a:r>
            <a:r>
              <a:rPr lang="en-US" altLang="ja-JP" dirty="0"/>
              <a:t>we choose to accept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graphicFrame>
        <p:nvGraphicFramePr>
          <p:cNvPr id="2" name="Diagram 1">
            <a:extLst>
              <a:ext uri="{FF2B5EF4-FFF2-40B4-BE49-F238E27FC236}">
                <a16:creationId xmlns:a16="http://schemas.microsoft.com/office/drawing/2014/main" id="{5DE8BEA6-7D70-4DCC-909F-784493F9EAFA}"/>
              </a:ext>
            </a:extLst>
          </p:cNvPr>
          <p:cNvGraphicFramePr/>
          <p:nvPr/>
        </p:nvGraphicFramePr>
        <p:xfrm>
          <a:off x="2032353" y="1364771"/>
          <a:ext cx="8127295" cy="4773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Brace 2">
            <a:extLst>
              <a:ext uri="{FF2B5EF4-FFF2-40B4-BE49-F238E27FC236}">
                <a16:creationId xmlns:a16="http://schemas.microsoft.com/office/drawing/2014/main" id="{BCFFC8A1-E715-471F-A15D-6D2B110E9001}"/>
              </a:ext>
            </a:extLst>
          </p:cNvPr>
          <p:cNvSpPr/>
          <p:nvPr/>
        </p:nvSpPr>
        <p:spPr>
          <a:xfrm>
            <a:off x="8382529" y="966738"/>
            <a:ext cx="1034143" cy="5499376"/>
          </a:xfrm>
          <a:prstGeom prst="rightBrace">
            <a:avLst>
              <a:gd name="adj1" fmla="val 8333"/>
              <a:gd name="adj2" fmla="val 498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200"/>
          </a:p>
        </p:txBody>
      </p:sp>
      <p:sp>
        <p:nvSpPr>
          <p:cNvPr id="4" name="TextBox 3">
            <a:extLst>
              <a:ext uri="{FF2B5EF4-FFF2-40B4-BE49-F238E27FC236}">
                <a16:creationId xmlns:a16="http://schemas.microsoft.com/office/drawing/2014/main" id="{82F77F26-620A-4346-9FA1-068809511122}"/>
              </a:ext>
            </a:extLst>
          </p:cNvPr>
          <p:cNvSpPr txBox="1"/>
          <p:nvPr/>
        </p:nvSpPr>
        <p:spPr>
          <a:xfrm>
            <a:off x="9505122" y="3342396"/>
            <a:ext cx="2013857" cy="748061"/>
          </a:xfrm>
          <a:prstGeom prst="rect">
            <a:avLst/>
          </a:prstGeom>
          <a:solidFill>
            <a:srgbClr val="00ACE2">
              <a:hueOff val="0"/>
              <a:satOff val="0"/>
              <a:lumOff val="0"/>
              <a:alphaOff val="0"/>
            </a:srgbClr>
          </a:solidFill>
          <a:ln w="25400" cap="flat" cmpd="sng" algn="ctr">
            <a:solidFill>
              <a:prstClr val="white">
                <a:hueOff val="0"/>
                <a:satOff val="0"/>
                <a:lumOff val="0"/>
                <a:alphaOff val="0"/>
              </a:prstClr>
            </a:solidFill>
            <a:prstDash val="solid"/>
          </a:ln>
          <a:effectLst/>
        </p:spPr>
        <p:txBody>
          <a:bodyPr spcFirstLastPara="0" vert="horz" wrap="square" lIns="17357" tIns="17357" rIns="17357" bIns="17357" numCol="1" spcCol="1270" anchor="ctr" anchorCtr="0">
            <a:noAutofit/>
          </a:bodyPr>
          <a:lstStyle/>
          <a:p>
            <a:r>
              <a:rPr lang="en-IN" sz="2733" dirty="0">
                <a:solidFill>
                  <a:prstClr val="white"/>
                </a:solidFill>
                <a:latin typeface="Open Sans"/>
              </a:rPr>
              <a:t>Residual</a:t>
            </a:r>
            <a:r>
              <a:rPr lang="en-IN" sz="1200" dirty="0"/>
              <a:t> </a:t>
            </a:r>
            <a:r>
              <a:rPr lang="en-IN" sz="2733" dirty="0">
                <a:solidFill>
                  <a:prstClr val="white"/>
                </a:solidFill>
                <a:latin typeface="Open Sans"/>
              </a:rPr>
              <a:t>Risk</a:t>
            </a:r>
          </a:p>
        </p:txBody>
      </p:sp>
    </p:spTree>
    <p:extLst>
      <p:ext uri="{BB962C8B-B14F-4D97-AF65-F5344CB8AC3E}">
        <p14:creationId xmlns:p14="http://schemas.microsoft.com/office/powerpoint/2010/main" val="3473180747"/>
      </p:ext>
    </p:extLst>
  </p:cSld>
  <p:clrMapOvr>
    <a:masterClrMapping/>
  </p:clrMapOvr>
  <p:transition spd="slow" advTm="4073">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graphicEl>
                                              <a:dgm id="{E7BF736A-69DD-4B4E-958B-3E43B4E3E136}"/>
                                            </p:graphicEl>
                                          </p:spTgt>
                                        </p:tgtEl>
                                        <p:attrNameLst>
                                          <p:attrName>style.visibility</p:attrName>
                                        </p:attrNameLst>
                                      </p:cBhvr>
                                      <p:to>
                                        <p:strVal val="visible"/>
                                      </p:to>
                                    </p:set>
                                    <p:animEffect transition="in" filter="wipe(left)">
                                      <p:cBhvr>
                                        <p:cTn id="7" dur="500"/>
                                        <p:tgtEl>
                                          <p:spTgt spid="2">
                                            <p:graphicEl>
                                              <a:dgm id="{E7BF736A-69DD-4B4E-958B-3E43B4E3E136}"/>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graphicEl>
                                              <a:dgm id="{42E72B3B-B3C8-4910-986D-3CC62632C120}"/>
                                            </p:graphicEl>
                                          </p:spTgt>
                                        </p:tgtEl>
                                        <p:attrNameLst>
                                          <p:attrName>style.visibility</p:attrName>
                                        </p:attrNameLst>
                                      </p:cBhvr>
                                      <p:to>
                                        <p:strVal val="visible"/>
                                      </p:to>
                                    </p:set>
                                    <p:animEffect transition="in" filter="wipe(left)">
                                      <p:cBhvr>
                                        <p:cTn id="11" dur="500"/>
                                        <p:tgtEl>
                                          <p:spTgt spid="2">
                                            <p:graphicEl>
                                              <a:dgm id="{42E72B3B-B3C8-4910-986D-3CC62632C120}"/>
                                            </p:graphicEl>
                                          </p:spTgt>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2">
                                            <p:graphicEl>
                                              <a:dgm id="{8EAFEA89-FFFD-48E8-A5E8-F0564C3AD7AC}"/>
                                            </p:graphicEl>
                                          </p:spTgt>
                                        </p:tgtEl>
                                        <p:attrNameLst>
                                          <p:attrName>style.visibility</p:attrName>
                                        </p:attrNameLst>
                                      </p:cBhvr>
                                      <p:to>
                                        <p:strVal val="visible"/>
                                      </p:to>
                                    </p:set>
                                    <p:animEffect transition="in" filter="wipe(left)">
                                      <p:cBhvr>
                                        <p:cTn id="14" dur="500"/>
                                        <p:tgtEl>
                                          <p:spTgt spid="2">
                                            <p:graphicEl>
                                              <a:dgm id="{8EAFEA89-FFFD-48E8-A5E8-F0564C3AD7AC}"/>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graphicEl>
                                              <a:dgm id="{C928D551-D58A-4823-92BF-3A00AF63B888}"/>
                                            </p:graphicEl>
                                          </p:spTgt>
                                        </p:tgtEl>
                                        <p:attrNameLst>
                                          <p:attrName>style.visibility</p:attrName>
                                        </p:attrNameLst>
                                      </p:cBhvr>
                                      <p:to>
                                        <p:strVal val="visible"/>
                                      </p:to>
                                    </p:set>
                                    <p:animEffect transition="in" filter="wipe(left)">
                                      <p:cBhvr>
                                        <p:cTn id="17" dur="500"/>
                                        <p:tgtEl>
                                          <p:spTgt spid="2">
                                            <p:graphicEl>
                                              <a:dgm id="{C928D551-D58A-4823-92BF-3A00AF63B888}"/>
                                            </p:graphicEl>
                                          </p:spTgt>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2">
                                            <p:graphicEl>
                                              <a:dgm id="{B524AEC7-AABD-43B5-8FD0-09A7EF4155A1}"/>
                                            </p:graphicEl>
                                          </p:spTgt>
                                        </p:tgtEl>
                                        <p:attrNameLst>
                                          <p:attrName>style.visibility</p:attrName>
                                        </p:attrNameLst>
                                      </p:cBhvr>
                                      <p:to>
                                        <p:strVal val="visible"/>
                                      </p:to>
                                    </p:set>
                                    <p:animEffect transition="in" filter="wipe(left)">
                                      <p:cBhvr>
                                        <p:cTn id="20" dur="500"/>
                                        <p:tgtEl>
                                          <p:spTgt spid="2">
                                            <p:graphicEl>
                                              <a:dgm id="{B524AEC7-AABD-43B5-8FD0-09A7EF4155A1}"/>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graphicEl>
                                              <a:dgm id="{5F72BA7F-73B6-4D82-A65C-37179678202D}"/>
                                            </p:graphicEl>
                                          </p:spTgt>
                                        </p:tgtEl>
                                        <p:attrNameLst>
                                          <p:attrName>style.visibility</p:attrName>
                                        </p:attrNameLst>
                                      </p:cBhvr>
                                      <p:to>
                                        <p:strVal val="visible"/>
                                      </p:to>
                                    </p:set>
                                    <p:animEffect transition="in" filter="wipe(left)">
                                      <p:cBhvr>
                                        <p:cTn id="23" dur="500"/>
                                        <p:tgtEl>
                                          <p:spTgt spid="2">
                                            <p:graphicEl>
                                              <a:dgm id="{5F72BA7F-73B6-4D82-A65C-37179678202D}"/>
                                            </p:graphicEl>
                                          </p:spTgt>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
                                            <p:graphicEl>
                                              <a:dgm id="{FB1FFA29-0189-4939-BE18-0861534B8A27}"/>
                                            </p:graphicEl>
                                          </p:spTgt>
                                        </p:tgtEl>
                                        <p:attrNameLst>
                                          <p:attrName>style.visibility</p:attrName>
                                        </p:attrNameLst>
                                      </p:cBhvr>
                                      <p:to>
                                        <p:strVal val="visible"/>
                                      </p:to>
                                    </p:set>
                                    <p:animEffect transition="in" filter="wipe(left)">
                                      <p:cBhvr>
                                        <p:cTn id="26" dur="500"/>
                                        <p:tgtEl>
                                          <p:spTgt spid="2">
                                            <p:graphicEl>
                                              <a:dgm id="{FB1FFA29-0189-4939-BE18-0861534B8A27}"/>
                                            </p:graphicEl>
                                          </p:spTgt>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6459-0993-4F42-93FD-3490E45CBEB1}"/>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4645AE03-28BD-4ABD-B891-FD44B0B40142}"/>
              </a:ext>
            </a:extLst>
          </p:cNvPr>
          <p:cNvSpPr>
            <a:spLocks noGrp="1"/>
          </p:cNvSpPr>
          <p:nvPr>
            <p:ph type="sldNum" sz="quarter" idx="11"/>
          </p:nvPr>
        </p:nvSpPr>
        <p:spPr/>
        <p:txBody>
          <a:bodyPr/>
          <a:lstStyle/>
          <a:p>
            <a:fld id="{E6459DFB-86F3-43FA-8567-2EA6E426AE90}" type="slidenum">
              <a:rPr lang="ja-JP" altLang="en-US" smtClean="0"/>
              <a:pPr/>
              <a:t>33</a:t>
            </a:fld>
            <a:endParaRPr lang="ja-JP" altLang="en-US"/>
          </a:p>
        </p:txBody>
      </p:sp>
      <p:sp>
        <p:nvSpPr>
          <p:cNvPr id="4" name="Text Placeholder 3">
            <a:extLst>
              <a:ext uri="{FF2B5EF4-FFF2-40B4-BE49-F238E27FC236}">
                <a16:creationId xmlns:a16="http://schemas.microsoft.com/office/drawing/2014/main" id="{5ED52573-2AD7-4AC4-9382-47E5D48914FD}"/>
              </a:ext>
            </a:extLst>
          </p:cNvPr>
          <p:cNvSpPr>
            <a:spLocks noGrp="1"/>
          </p:cNvSpPr>
          <p:nvPr>
            <p:ph type="body" sz="quarter" idx="13"/>
          </p:nvPr>
        </p:nvSpPr>
        <p:spPr/>
        <p:txBody>
          <a:bodyPr>
            <a:normAutofit fontScale="70000" lnSpcReduction="20000"/>
          </a:bodyPr>
          <a:lstStyle/>
          <a:p>
            <a:endParaRPr lang="en-IN"/>
          </a:p>
        </p:txBody>
      </p:sp>
      <p:pic>
        <p:nvPicPr>
          <p:cNvPr id="5" name="Picture 4">
            <a:extLst>
              <a:ext uri="{FF2B5EF4-FFF2-40B4-BE49-F238E27FC236}">
                <a16:creationId xmlns:a16="http://schemas.microsoft.com/office/drawing/2014/main" id="{73C898CF-6295-4943-B9EE-2AB8F7EEC3E8}"/>
              </a:ext>
            </a:extLst>
          </p:cNvPr>
          <p:cNvPicPr>
            <a:picLocks noChangeAspect="1"/>
          </p:cNvPicPr>
          <p:nvPr/>
        </p:nvPicPr>
        <p:blipFill>
          <a:blip r:embed="rId2"/>
          <a:stretch>
            <a:fillRect/>
          </a:stretch>
        </p:blipFill>
        <p:spPr>
          <a:xfrm>
            <a:off x="2006600" y="1701800"/>
            <a:ext cx="8178800" cy="3454400"/>
          </a:xfrm>
          <a:prstGeom prst="rect">
            <a:avLst/>
          </a:prstGeom>
        </p:spPr>
      </p:pic>
    </p:spTree>
    <p:extLst>
      <p:ext uri="{BB962C8B-B14F-4D97-AF65-F5344CB8AC3E}">
        <p14:creationId xmlns:p14="http://schemas.microsoft.com/office/powerpoint/2010/main" val="1999855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Risk Management Model</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70000" lnSpcReduction="20000"/>
          </a:bodyPr>
          <a:lstStyle/>
          <a:p>
            <a:r>
              <a:rPr lang="en-US" altLang="ja-JP" dirty="0"/>
              <a:t>Anticipating Threats</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34</a:t>
            </a:fld>
            <a:endParaRPr lang="ja-JP" altLang="en-US"/>
          </a:p>
        </p:txBody>
      </p:sp>
      <p:sp>
        <p:nvSpPr>
          <p:cNvPr id="6" name="Arrow: Curved Right 5">
            <a:extLst>
              <a:ext uri="{FF2B5EF4-FFF2-40B4-BE49-F238E27FC236}">
                <a16:creationId xmlns:a16="http://schemas.microsoft.com/office/drawing/2014/main" id="{D287C72F-44A1-44B0-8B39-72912FF98C95}"/>
              </a:ext>
            </a:extLst>
          </p:cNvPr>
          <p:cNvSpPr/>
          <p:nvPr/>
        </p:nvSpPr>
        <p:spPr>
          <a:xfrm>
            <a:off x="1033872" y="3424263"/>
            <a:ext cx="2155371" cy="243225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200">
              <a:solidFill>
                <a:schemeClr val="tx1"/>
              </a:solidFill>
            </a:endParaRPr>
          </a:p>
        </p:txBody>
      </p:sp>
      <p:sp>
        <p:nvSpPr>
          <p:cNvPr id="10" name="Arrow: Curved Right 9">
            <a:extLst>
              <a:ext uri="{FF2B5EF4-FFF2-40B4-BE49-F238E27FC236}">
                <a16:creationId xmlns:a16="http://schemas.microsoft.com/office/drawing/2014/main" id="{5F6CF324-3709-4881-A34C-00417A88836C}"/>
              </a:ext>
            </a:extLst>
          </p:cNvPr>
          <p:cNvSpPr/>
          <p:nvPr/>
        </p:nvSpPr>
        <p:spPr>
          <a:xfrm rot="10800000">
            <a:off x="8277300" y="3376125"/>
            <a:ext cx="2155371" cy="2432252"/>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200">
              <a:solidFill>
                <a:schemeClr val="tx1"/>
              </a:solidFill>
            </a:endParaRPr>
          </a:p>
        </p:txBody>
      </p:sp>
      <p:sp>
        <p:nvSpPr>
          <p:cNvPr id="7" name="Arrow: Right 6">
            <a:extLst>
              <a:ext uri="{FF2B5EF4-FFF2-40B4-BE49-F238E27FC236}">
                <a16:creationId xmlns:a16="http://schemas.microsoft.com/office/drawing/2014/main" id="{F45A707A-BB19-4441-BEC5-EF9D32DFC3E6}"/>
              </a:ext>
            </a:extLst>
          </p:cNvPr>
          <p:cNvSpPr/>
          <p:nvPr/>
        </p:nvSpPr>
        <p:spPr>
          <a:xfrm>
            <a:off x="3625472" y="5088369"/>
            <a:ext cx="4049486" cy="8436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200"/>
          </a:p>
        </p:txBody>
      </p:sp>
      <p:sp>
        <p:nvSpPr>
          <p:cNvPr id="8" name="TextBox 7">
            <a:extLst>
              <a:ext uri="{FF2B5EF4-FFF2-40B4-BE49-F238E27FC236}">
                <a16:creationId xmlns:a16="http://schemas.microsoft.com/office/drawing/2014/main" id="{AA631059-92D4-4020-B849-A6BFF325D024}"/>
              </a:ext>
            </a:extLst>
          </p:cNvPr>
          <p:cNvSpPr txBox="1"/>
          <p:nvPr/>
        </p:nvSpPr>
        <p:spPr>
          <a:xfrm>
            <a:off x="1349505" y="5931978"/>
            <a:ext cx="1024110" cy="543675"/>
          </a:xfrm>
          <a:prstGeom prst="rect">
            <a:avLst/>
          </a:prstGeom>
          <a:noFill/>
        </p:spPr>
        <p:txBody>
          <a:bodyPr wrap="square" rtlCol="0">
            <a:spAutoFit/>
          </a:bodyPr>
          <a:lstStyle/>
          <a:p>
            <a:r>
              <a:rPr lang="en-IN" sz="2933" dirty="0"/>
              <a:t>Plan</a:t>
            </a:r>
          </a:p>
        </p:txBody>
      </p:sp>
      <p:sp>
        <p:nvSpPr>
          <p:cNvPr id="16" name="TextBox 15">
            <a:extLst>
              <a:ext uri="{FF2B5EF4-FFF2-40B4-BE49-F238E27FC236}">
                <a16:creationId xmlns:a16="http://schemas.microsoft.com/office/drawing/2014/main" id="{EC6BED9A-54B2-4FBC-9F38-FF2045C86060}"/>
              </a:ext>
            </a:extLst>
          </p:cNvPr>
          <p:cNvSpPr txBox="1"/>
          <p:nvPr/>
        </p:nvSpPr>
        <p:spPr>
          <a:xfrm>
            <a:off x="4531763" y="5918412"/>
            <a:ext cx="2000196" cy="543675"/>
          </a:xfrm>
          <a:prstGeom prst="rect">
            <a:avLst/>
          </a:prstGeom>
          <a:noFill/>
        </p:spPr>
        <p:txBody>
          <a:bodyPr wrap="square" rtlCol="0">
            <a:spAutoFit/>
          </a:bodyPr>
          <a:lstStyle/>
          <a:p>
            <a:r>
              <a:rPr lang="en-IN" sz="2933" dirty="0"/>
              <a:t>Implement</a:t>
            </a:r>
          </a:p>
        </p:txBody>
      </p:sp>
      <p:sp>
        <p:nvSpPr>
          <p:cNvPr id="17" name="TextBox 16">
            <a:extLst>
              <a:ext uri="{FF2B5EF4-FFF2-40B4-BE49-F238E27FC236}">
                <a16:creationId xmlns:a16="http://schemas.microsoft.com/office/drawing/2014/main" id="{5699C195-F27E-4BD6-BFC2-FBA6CC07E843}"/>
              </a:ext>
            </a:extLst>
          </p:cNvPr>
          <p:cNvSpPr txBox="1"/>
          <p:nvPr/>
        </p:nvSpPr>
        <p:spPr>
          <a:xfrm>
            <a:off x="8476018" y="5918412"/>
            <a:ext cx="2000196" cy="543675"/>
          </a:xfrm>
          <a:prstGeom prst="rect">
            <a:avLst/>
          </a:prstGeom>
          <a:noFill/>
        </p:spPr>
        <p:txBody>
          <a:bodyPr wrap="square" rtlCol="0">
            <a:spAutoFit/>
          </a:bodyPr>
          <a:lstStyle/>
          <a:p>
            <a:r>
              <a:rPr lang="en-IN" sz="2933" dirty="0"/>
              <a:t>Monitor</a:t>
            </a:r>
          </a:p>
        </p:txBody>
      </p:sp>
      <p:sp>
        <p:nvSpPr>
          <p:cNvPr id="18" name="TextBox 17">
            <a:extLst>
              <a:ext uri="{FF2B5EF4-FFF2-40B4-BE49-F238E27FC236}">
                <a16:creationId xmlns:a16="http://schemas.microsoft.com/office/drawing/2014/main" id="{414813F3-3841-4712-8BA0-D11B0FBF240A}"/>
              </a:ext>
            </a:extLst>
          </p:cNvPr>
          <p:cNvSpPr txBox="1"/>
          <p:nvPr/>
        </p:nvSpPr>
        <p:spPr>
          <a:xfrm>
            <a:off x="8476018" y="2822429"/>
            <a:ext cx="2000196" cy="543675"/>
          </a:xfrm>
          <a:prstGeom prst="rect">
            <a:avLst/>
          </a:prstGeom>
          <a:noFill/>
        </p:spPr>
        <p:txBody>
          <a:bodyPr wrap="square" rtlCol="0">
            <a:spAutoFit/>
          </a:bodyPr>
          <a:lstStyle/>
          <a:p>
            <a:r>
              <a:rPr lang="en-IN" sz="2933" dirty="0"/>
              <a:t>Control</a:t>
            </a:r>
          </a:p>
        </p:txBody>
      </p:sp>
      <p:sp>
        <p:nvSpPr>
          <p:cNvPr id="19" name="TextBox 18">
            <a:extLst>
              <a:ext uri="{FF2B5EF4-FFF2-40B4-BE49-F238E27FC236}">
                <a16:creationId xmlns:a16="http://schemas.microsoft.com/office/drawing/2014/main" id="{F7816C66-C577-43D6-941C-2881D65E6BFE}"/>
              </a:ext>
            </a:extLst>
          </p:cNvPr>
          <p:cNvSpPr txBox="1"/>
          <p:nvPr/>
        </p:nvSpPr>
        <p:spPr>
          <a:xfrm>
            <a:off x="4975834" y="2860778"/>
            <a:ext cx="2000196" cy="543675"/>
          </a:xfrm>
          <a:prstGeom prst="rect">
            <a:avLst/>
          </a:prstGeom>
          <a:noFill/>
        </p:spPr>
        <p:txBody>
          <a:bodyPr wrap="square" rtlCol="0">
            <a:spAutoFit/>
          </a:bodyPr>
          <a:lstStyle/>
          <a:p>
            <a:r>
              <a:rPr lang="en-IN" sz="2933" dirty="0"/>
              <a:t>Identify</a:t>
            </a:r>
          </a:p>
        </p:txBody>
      </p:sp>
      <p:sp>
        <p:nvSpPr>
          <p:cNvPr id="20" name="TextBox 19">
            <a:extLst>
              <a:ext uri="{FF2B5EF4-FFF2-40B4-BE49-F238E27FC236}">
                <a16:creationId xmlns:a16="http://schemas.microsoft.com/office/drawing/2014/main" id="{7ACF34E1-4349-48FA-87DD-441C5CE29132}"/>
              </a:ext>
            </a:extLst>
          </p:cNvPr>
          <p:cNvSpPr txBox="1"/>
          <p:nvPr/>
        </p:nvSpPr>
        <p:spPr>
          <a:xfrm>
            <a:off x="181568" y="3385111"/>
            <a:ext cx="2000196" cy="543675"/>
          </a:xfrm>
          <a:prstGeom prst="rect">
            <a:avLst/>
          </a:prstGeom>
          <a:noFill/>
        </p:spPr>
        <p:txBody>
          <a:bodyPr wrap="square" rtlCol="0">
            <a:spAutoFit/>
          </a:bodyPr>
          <a:lstStyle/>
          <a:p>
            <a:r>
              <a:rPr lang="en-IN" sz="2933" dirty="0"/>
              <a:t>Access</a:t>
            </a:r>
          </a:p>
        </p:txBody>
      </p:sp>
      <p:sp>
        <p:nvSpPr>
          <p:cNvPr id="22" name="Arrow: Curved Right 21">
            <a:extLst>
              <a:ext uri="{FF2B5EF4-FFF2-40B4-BE49-F238E27FC236}">
                <a16:creationId xmlns:a16="http://schemas.microsoft.com/office/drawing/2014/main" id="{8591193A-3CC3-4F23-AD79-4A52E389B448}"/>
              </a:ext>
            </a:extLst>
          </p:cNvPr>
          <p:cNvSpPr/>
          <p:nvPr/>
        </p:nvSpPr>
        <p:spPr>
          <a:xfrm rot="3180029">
            <a:off x="965376" y="1920119"/>
            <a:ext cx="3440255" cy="2986576"/>
          </a:xfrm>
          <a:prstGeom prst="curvedRightArrow">
            <a:avLst>
              <a:gd name="adj1" fmla="val 22612"/>
              <a:gd name="adj2" fmla="val 57315"/>
              <a:gd name="adj3" fmla="val 499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200">
              <a:solidFill>
                <a:schemeClr val="tx1"/>
              </a:solidFill>
            </a:endParaRPr>
          </a:p>
        </p:txBody>
      </p:sp>
      <p:sp>
        <p:nvSpPr>
          <p:cNvPr id="15" name="Arrow: Right 14">
            <a:extLst>
              <a:ext uri="{FF2B5EF4-FFF2-40B4-BE49-F238E27FC236}">
                <a16:creationId xmlns:a16="http://schemas.microsoft.com/office/drawing/2014/main" id="{CADD826C-5749-4BD0-A3CE-0200A71DDF7A}"/>
              </a:ext>
            </a:extLst>
          </p:cNvPr>
          <p:cNvSpPr/>
          <p:nvPr/>
        </p:nvSpPr>
        <p:spPr>
          <a:xfrm rot="10800000">
            <a:off x="3625472" y="3373739"/>
            <a:ext cx="4049486" cy="8436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200"/>
          </a:p>
        </p:txBody>
      </p:sp>
      <p:sp>
        <p:nvSpPr>
          <p:cNvPr id="23" name="TextBox 22">
            <a:extLst>
              <a:ext uri="{FF2B5EF4-FFF2-40B4-BE49-F238E27FC236}">
                <a16:creationId xmlns:a16="http://schemas.microsoft.com/office/drawing/2014/main" id="{140AAEA9-095D-407A-9FF5-F73F4FA17A7F}"/>
              </a:ext>
            </a:extLst>
          </p:cNvPr>
          <p:cNvSpPr txBox="1"/>
          <p:nvPr/>
        </p:nvSpPr>
        <p:spPr>
          <a:xfrm>
            <a:off x="3539188" y="1676316"/>
            <a:ext cx="2992771" cy="543675"/>
          </a:xfrm>
          <a:prstGeom prst="rect">
            <a:avLst/>
          </a:prstGeom>
          <a:noFill/>
        </p:spPr>
        <p:txBody>
          <a:bodyPr wrap="square" rtlCol="0">
            <a:spAutoFit/>
          </a:bodyPr>
          <a:lstStyle/>
          <a:p>
            <a:r>
              <a:rPr lang="en-IN" sz="2933" dirty="0"/>
              <a:t>Risk Assessment</a:t>
            </a:r>
          </a:p>
        </p:txBody>
      </p:sp>
    </p:spTree>
    <p:extLst>
      <p:ext uri="{BB962C8B-B14F-4D97-AF65-F5344CB8AC3E}">
        <p14:creationId xmlns:p14="http://schemas.microsoft.com/office/powerpoint/2010/main" val="3793122297"/>
      </p:ext>
    </p:extLst>
  </p:cSld>
  <p:clrMapOvr>
    <a:masterClrMapping/>
  </p:clrMapOvr>
  <p:transition spd="slow" advTm="4073">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arn(inVertical)">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7" grpId="0" animBg="1"/>
      <p:bldP spid="8" grpId="0"/>
      <p:bldP spid="16" grpId="0"/>
      <p:bldP spid="17" grpId="0"/>
      <p:bldP spid="18" grpId="0"/>
      <p:bldP spid="19" grpId="0"/>
      <p:bldP spid="20" grpId="0"/>
      <p:bldP spid="22" grpId="0" animBg="1"/>
      <p:bldP spid="15" grpId="0" animBg="1"/>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normAutofit fontScale="92500" lnSpcReduction="10000"/>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85000" lnSpcReduction="20000"/>
          </a:bodyPr>
          <a:lstStyle/>
          <a:p>
            <a:endParaRPr kumimoji="1" lang="ja-JP" altLang="en-US"/>
          </a:p>
        </p:txBody>
      </p:sp>
      <p:pic>
        <p:nvPicPr>
          <p:cNvPr id="12" name="図プレースホルダー 1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4" name="Picture 3">
            <a:extLst>
              <a:ext uri="{FF2B5EF4-FFF2-40B4-BE49-F238E27FC236}">
                <a16:creationId xmlns:a16="http://schemas.microsoft.com/office/drawing/2014/main" id="{B46C5D52-6464-4A63-B74A-CE0805DF0456}"/>
              </a:ext>
            </a:extLst>
          </p:cNvPr>
          <p:cNvPicPr>
            <a:picLocks noChangeAspect="1"/>
          </p:cNvPicPr>
          <p:nvPr/>
        </p:nvPicPr>
        <p:blipFill>
          <a:blip r:embed="rId4"/>
          <a:stretch>
            <a:fillRect/>
          </a:stretch>
        </p:blipFill>
        <p:spPr>
          <a:xfrm>
            <a:off x="530" y="0"/>
            <a:ext cx="12190941" cy="7010400"/>
          </a:xfrm>
          <a:prstGeom prst="rect">
            <a:avLst/>
          </a:prstGeom>
        </p:spPr>
      </p:pic>
    </p:spTree>
    <p:extLst>
      <p:ext uri="{BB962C8B-B14F-4D97-AF65-F5344CB8AC3E}">
        <p14:creationId xmlns:p14="http://schemas.microsoft.com/office/powerpoint/2010/main" val="331033102"/>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59D55C-C7E9-4BEC-81B8-C46FE50478A1}"/>
              </a:ext>
            </a:extLst>
          </p:cNvPr>
          <p:cNvSpPr>
            <a:spLocks noGrp="1"/>
          </p:cNvSpPr>
          <p:nvPr>
            <p:ph type="body" sz="quarter" idx="12"/>
          </p:nvPr>
        </p:nvSpPr>
        <p:spPr/>
        <p:txBody>
          <a:bodyPr/>
          <a:lstStyle/>
          <a:p>
            <a:endParaRPr lang="en-IN"/>
          </a:p>
        </p:txBody>
      </p:sp>
      <p:sp>
        <p:nvSpPr>
          <p:cNvPr id="5" name="Text Placeholder 4">
            <a:extLst>
              <a:ext uri="{FF2B5EF4-FFF2-40B4-BE49-F238E27FC236}">
                <a16:creationId xmlns:a16="http://schemas.microsoft.com/office/drawing/2014/main" id="{471F79E3-95E8-44AD-9CF5-DB3F4E071CA8}"/>
              </a:ext>
            </a:extLst>
          </p:cNvPr>
          <p:cNvSpPr>
            <a:spLocks noGrp="1"/>
          </p:cNvSpPr>
          <p:nvPr>
            <p:ph type="body" sz="quarter" idx="13"/>
          </p:nvPr>
        </p:nvSpPr>
        <p:spPr/>
        <p:txBody>
          <a:bodyPr>
            <a:normAutofit fontScale="92500" lnSpcReduction="10000"/>
          </a:bodyPr>
          <a:lstStyle/>
          <a:p>
            <a:endParaRPr lang="en-IN"/>
          </a:p>
        </p:txBody>
      </p:sp>
      <p:sp>
        <p:nvSpPr>
          <p:cNvPr id="6" name="Text Placeholder 5">
            <a:extLst>
              <a:ext uri="{FF2B5EF4-FFF2-40B4-BE49-F238E27FC236}">
                <a16:creationId xmlns:a16="http://schemas.microsoft.com/office/drawing/2014/main" id="{503792DC-D791-4AF9-BF99-A9EC38655AC2}"/>
              </a:ext>
            </a:extLst>
          </p:cNvPr>
          <p:cNvSpPr>
            <a:spLocks noGrp="1"/>
          </p:cNvSpPr>
          <p:nvPr>
            <p:ph type="body" sz="quarter" idx="14"/>
          </p:nvPr>
        </p:nvSpPr>
        <p:spPr/>
        <p:txBody>
          <a:bodyPr/>
          <a:lstStyle/>
          <a:p>
            <a:endParaRPr lang="en-IN"/>
          </a:p>
        </p:txBody>
      </p:sp>
      <p:sp>
        <p:nvSpPr>
          <p:cNvPr id="10" name="Text Placeholder 9">
            <a:extLst>
              <a:ext uri="{FF2B5EF4-FFF2-40B4-BE49-F238E27FC236}">
                <a16:creationId xmlns:a16="http://schemas.microsoft.com/office/drawing/2014/main" id="{642CB67A-4B46-45FB-A39B-09A19EDE5DE6}"/>
              </a:ext>
            </a:extLst>
          </p:cNvPr>
          <p:cNvSpPr>
            <a:spLocks noGrp="1"/>
          </p:cNvSpPr>
          <p:nvPr>
            <p:ph type="body" sz="quarter" idx="18"/>
          </p:nvPr>
        </p:nvSpPr>
        <p:spPr/>
        <p:txBody>
          <a:bodyPr/>
          <a:lstStyle/>
          <a:p>
            <a:endParaRPr lang="en-IN"/>
          </a:p>
        </p:txBody>
      </p:sp>
      <p:sp>
        <p:nvSpPr>
          <p:cNvPr id="11" name="Text Placeholder 10">
            <a:extLst>
              <a:ext uri="{FF2B5EF4-FFF2-40B4-BE49-F238E27FC236}">
                <a16:creationId xmlns:a16="http://schemas.microsoft.com/office/drawing/2014/main" id="{DFEF2A01-6158-4A8F-9A92-E78EE2B94A43}"/>
              </a:ext>
            </a:extLst>
          </p:cNvPr>
          <p:cNvSpPr>
            <a:spLocks noGrp="1"/>
          </p:cNvSpPr>
          <p:nvPr>
            <p:ph type="body" sz="quarter" idx="19"/>
          </p:nvPr>
        </p:nvSpPr>
        <p:spPr/>
        <p:txBody>
          <a:bodyPr>
            <a:normAutofit fontScale="85000" lnSpcReduction="20000"/>
          </a:bodyPr>
          <a:lstStyle/>
          <a:p>
            <a:endParaRPr lang="en-IN"/>
          </a:p>
        </p:txBody>
      </p:sp>
      <p:pic>
        <p:nvPicPr>
          <p:cNvPr id="2054" name="Picture 6" descr="Animated Thank You PNG For Powerpoint Transparent Animated Thank ...">
            <a:extLst>
              <a:ext uri="{FF2B5EF4-FFF2-40B4-BE49-F238E27FC236}">
                <a16:creationId xmlns:a16="http://schemas.microsoft.com/office/drawing/2014/main" id="{1B4FB388-4F62-4C6B-B2DC-7F02915349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43878" y="971924"/>
            <a:ext cx="8312225" cy="432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0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387" y="326170"/>
            <a:ext cx="6253480" cy="1231619"/>
          </a:xfrm>
          <a:prstGeom prst="rect">
            <a:avLst/>
          </a:prstGeom>
        </p:spPr>
        <p:txBody>
          <a:bodyPr vert="horz" wrap="square" lIns="0" tIns="12700" rIns="0" bIns="0" rtlCol="0" anchor="ctr">
            <a:spAutoFit/>
          </a:bodyPr>
          <a:lstStyle/>
          <a:p>
            <a:pPr marL="12701">
              <a:spcBef>
                <a:spcPts val="100"/>
              </a:spcBef>
            </a:pPr>
            <a:r>
              <a:rPr dirty="0"/>
              <a:t>Risk Assessment – a</a:t>
            </a:r>
            <a:r>
              <a:rPr spc="-85" dirty="0"/>
              <a:t> </a:t>
            </a:r>
            <a:r>
              <a:rPr spc="-5" dirty="0"/>
              <a:t>definition</a:t>
            </a:r>
          </a:p>
        </p:txBody>
      </p:sp>
      <p:sp>
        <p:nvSpPr>
          <p:cNvPr id="3" name="object 3"/>
          <p:cNvSpPr txBox="1">
            <a:spLocks noGrp="1"/>
          </p:cNvSpPr>
          <p:nvPr>
            <p:ph type="body" idx="1"/>
          </p:nvPr>
        </p:nvSpPr>
        <p:spPr>
          <a:xfrm>
            <a:off x="186387" y="1887443"/>
            <a:ext cx="9323294" cy="949399"/>
          </a:xfrm>
          <a:prstGeom prst="rect">
            <a:avLst/>
          </a:prstGeom>
        </p:spPr>
        <p:txBody>
          <a:bodyPr vert="horz" wrap="square" lIns="0" tIns="61186" rIns="0" bIns="0" rtlCol="0">
            <a:spAutoFit/>
          </a:bodyPr>
          <a:lstStyle/>
          <a:p>
            <a:pPr marL="445792" marR="5080" indent="45722">
              <a:lnSpc>
                <a:spcPct val="99900"/>
              </a:lnSpc>
              <a:spcBef>
                <a:spcPts val="100"/>
              </a:spcBef>
            </a:pPr>
            <a:r>
              <a:rPr sz="1867" spc="-5" dirty="0"/>
              <a:t>“The </a:t>
            </a:r>
            <a:r>
              <a:rPr sz="1867" dirty="0"/>
              <a:t>process of </a:t>
            </a:r>
            <a:r>
              <a:rPr sz="1867" spc="-5" dirty="0"/>
              <a:t>identifying the risks  to system security and determining  </a:t>
            </a:r>
            <a:endParaRPr lang="en-IN" sz="1867" spc="-5" dirty="0"/>
          </a:p>
          <a:p>
            <a:pPr marL="445792" marR="5080" indent="45722">
              <a:lnSpc>
                <a:spcPct val="99900"/>
              </a:lnSpc>
              <a:spcBef>
                <a:spcPts val="100"/>
              </a:spcBef>
            </a:pPr>
            <a:r>
              <a:rPr sz="1867" spc="-5" dirty="0"/>
              <a:t>the probability </a:t>
            </a:r>
            <a:r>
              <a:rPr sz="1867" dirty="0"/>
              <a:t>of </a:t>
            </a:r>
            <a:r>
              <a:rPr sz="1867" spc="-5" dirty="0"/>
              <a:t>occurrence, the  resulting impact, </a:t>
            </a:r>
            <a:endParaRPr lang="en-IN" sz="1867" spc="-5" dirty="0"/>
          </a:p>
          <a:p>
            <a:pPr marL="445792" marR="5080" indent="45722">
              <a:lnSpc>
                <a:spcPct val="99900"/>
              </a:lnSpc>
              <a:spcBef>
                <a:spcPts val="100"/>
              </a:spcBef>
            </a:pPr>
            <a:r>
              <a:rPr sz="1867" spc="-5" dirty="0"/>
              <a:t>and additional  safeguards that would mitigate </a:t>
            </a:r>
            <a:r>
              <a:rPr sz="1867" spc="-10" dirty="0"/>
              <a:t>this  </a:t>
            </a:r>
            <a:r>
              <a:rPr sz="1867" spc="-5" dirty="0"/>
              <a:t>impact.”</a:t>
            </a:r>
            <a:endParaRPr sz="18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Classification of Losses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a:bodyPr>
          <a:lstStyle/>
          <a:p>
            <a:r>
              <a:rPr lang="en-US" altLang="ja-JP" dirty="0"/>
              <a:t>The types of losses which can occur</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Financial</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Operational</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Reputational</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Legal</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2" name="TextBox 1">
            <a:extLst>
              <a:ext uri="{FF2B5EF4-FFF2-40B4-BE49-F238E27FC236}">
                <a16:creationId xmlns:a16="http://schemas.microsoft.com/office/drawing/2014/main" id="{329CE0B4-7756-4D1D-B08F-5A0C9265C0BE}"/>
              </a:ext>
            </a:extLst>
          </p:cNvPr>
          <p:cNvSpPr txBox="1"/>
          <p:nvPr/>
        </p:nvSpPr>
        <p:spPr>
          <a:xfrm>
            <a:off x="936866" y="4754874"/>
            <a:ext cx="2370281" cy="461665"/>
          </a:xfrm>
          <a:prstGeom prst="rect">
            <a:avLst/>
          </a:prstGeom>
          <a:noFill/>
        </p:spPr>
        <p:txBody>
          <a:bodyPr wrap="square" rtlCol="0">
            <a:spAutoFit/>
          </a:bodyPr>
          <a:lstStyle/>
          <a:p>
            <a:r>
              <a:rPr lang="en-IN" sz="1200" dirty="0"/>
              <a:t> </a:t>
            </a:r>
            <a:r>
              <a:rPr lang="en-IN" sz="1200" b="1" dirty="0"/>
              <a:t>loss</a:t>
            </a:r>
            <a:r>
              <a:rPr lang="en-IN" sz="1200" dirty="0"/>
              <a:t> of money or decrease in </a:t>
            </a:r>
            <a:r>
              <a:rPr lang="en-IN" sz="1200" b="1" dirty="0"/>
              <a:t>financial</a:t>
            </a:r>
            <a:r>
              <a:rPr lang="en-IN" sz="1200" dirty="0"/>
              <a:t> value.</a:t>
            </a:r>
          </a:p>
        </p:txBody>
      </p:sp>
      <p:sp>
        <p:nvSpPr>
          <p:cNvPr id="14" name="TextBox 13">
            <a:extLst>
              <a:ext uri="{FF2B5EF4-FFF2-40B4-BE49-F238E27FC236}">
                <a16:creationId xmlns:a16="http://schemas.microsoft.com/office/drawing/2014/main" id="{7E3D3C0D-2B5F-4D22-909C-FAD18C49FDD4}"/>
              </a:ext>
            </a:extLst>
          </p:cNvPr>
          <p:cNvSpPr txBox="1"/>
          <p:nvPr/>
        </p:nvSpPr>
        <p:spPr>
          <a:xfrm>
            <a:off x="3648388" y="4674534"/>
            <a:ext cx="2370281" cy="461665"/>
          </a:xfrm>
          <a:prstGeom prst="rect">
            <a:avLst/>
          </a:prstGeom>
          <a:noFill/>
        </p:spPr>
        <p:txBody>
          <a:bodyPr wrap="square" rtlCol="0">
            <a:spAutoFit/>
          </a:bodyPr>
          <a:lstStyle/>
          <a:p>
            <a:r>
              <a:rPr lang="en-IN" sz="1200" dirty="0"/>
              <a:t> </a:t>
            </a:r>
            <a:r>
              <a:rPr lang="en-IN" sz="1200" b="1" dirty="0"/>
              <a:t>loss</a:t>
            </a:r>
            <a:r>
              <a:rPr lang="en-IN" sz="1200" dirty="0"/>
              <a:t> of operational integrity of the process.</a:t>
            </a:r>
          </a:p>
        </p:txBody>
      </p:sp>
      <p:sp>
        <p:nvSpPr>
          <p:cNvPr id="15" name="TextBox 14">
            <a:extLst>
              <a:ext uri="{FF2B5EF4-FFF2-40B4-BE49-F238E27FC236}">
                <a16:creationId xmlns:a16="http://schemas.microsoft.com/office/drawing/2014/main" id="{FA6F5805-6CED-41A2-A9E1-A80D0992B7C5}"/>
              </a:ext>
            </a:extLst>
          </p:cNvPr>
          <p:cNvSpPr txBox="1"/>
          <p:nvPr/>
        </p:nvSpPr>
        <p:spPr>
          <a:xfrm>
            <a:off x="6416728" y="4674534"/>
            <a:ext cx="2370281" cy="461665"/>
          </a:xfrm>
          <a:prstGeom prst="rect">
            <a:avLst/>
          </a:prstGeom>
          <a:noFill/>
        </p:spPr>
        <p:txBody>
          <a:bodyPr wrap="square" rtlCol="0">
            <a:spAutoFit/>
          </a:bodyPr>
          <a:lstStyle/>
          <a:p>
            <a:r>
              <a:rPr lang="en-IN" sz="1200" dirty="0"/>
              <a:t> </a:t>
            </a:r>
            <a:r>
              <a:rPr lang="en-IN" sz="1200" b="1" dirty="0"/>
              <a:t>loss</a:t>
            </a:r>
            <a:r>
              <a:rPr lang="en-IN" sz="1200" dirty="0"/>
              <a:t> reputation of the organization due to interruption of services .</a:t>
            </a:r>
          </a:p>
        </p:txBody>
      </p:sp>
      <p:sp>
        <p:nvSpPr>
          <p:cNvPr id="16" name="TextBox 15">
            <a:extLst>
              <a:ext uri="{FF2B5EF4-FFF2-40B4-BE49-F238E27FC236}">
                <a16:creationId xmlns:a16="http://schemas.microsoft.com/office/drawing/2014/main" id="{BD0A583A-5991-4990-97EC-2F371A7D2023}"/>
              </a:ext>
            </a:extLst>
          </p:cNvPr>
          <p:cNvSpPr txBox="1"/>
          <p:nvPr/>
        </p:nvSpPr>
        <p:spPr>
          <a:xfrm>
            <a:off x="8893847" y="4638944"/>
            <a:ext cx="2370281" cy="830997"/>
          </a:xfrm>
          <a:prstGeom prst="rect">
            <a:avLst/>
          </a:prstGeom>
          <a:noFill/>
        </p:spPr>
        <p:txBody>
          <a:bodyPr wrap="square" rtlCol="0">
            <a:spAutoFit/>
          </a:bodyPr>
          <a:lstStyle/>
          <a:p>
            <a:r>
              <a:rPr lang="en-IN" sz="1200" dirty="0"/>
              <a:t> </a:t>
            </a:r>
            <a:r>
              <a:rPr lang="en-IN" sz="1200" b="1" dirty="0"/>
              <a:t>Losses</a:t>
            </a:r>
            <a:r>
              <a:rPr lang="en-IN" sz="1200" dirty="0"/>
              <a:t> means any and all Expenses, </a:t>
            </a:r>
            <a:r>
              <a:rPr lang="en-IN" sz="1200" b="1" dirty="0"/>
              <a:t>damages</a:t>
            </a:r>
            <a:r>
              <a:rPr lang="en-IN" sz="1200" dirty="0"/>
              <a:t>, </a:t>
            </a:r>
            <a:r>
              <a:rPr lang="en-IN" sz="1200" b="1" dirty="0"/>
              <a:t>losses</a:t>
            </a:r>
            <a:r>
              <a:rPr lang="en-IN" sz="1200" dirty="0"/>
              <a:t>, liabilities, judgments, fines, penalties.</a:t>
            </a:r>
          </a:p>
        </p:txBody>
      </p:sp>
    </p:spTree>
    <p:extLst>
      <p:ext uri="{BB962C8B-B14F-4D97-AF65-F5344CB8AC3E}">
        <p14:creationId xmlns:p14="http://schemas.microsoft.com/office/powerpoint/2010/main" val="3622594554"/>
      </p:ext>
    </p:extLst>
  </p:cSld>
  <p:clrMapOvr>
    <a:masterClrMapping/>
  </p:clrMapOvr>
  <p:transition spd="slow" advTm="901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6</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lang="en-IN" b="1" dirty="0"/>
              <a:t>1.Inherent risk</a:t>
            </a:r>
          </a:p>
        </p:txBody>
      </p:sp>
      <p:sp>
        <p:nvSpPr>
          <p:cNvPr id="26" name="テキスト プレースホルダー 25"/>
          <p:cNvSpPr>
            <a:spLocks noGrp="1"/>
          </p:cNvSpPr>
          <p:nvPr>
            <p:ph type="body" sz="quarter" idx="24"/>
          </p:nvPr>
        </p:nvSpPr>
        <p:spPr/>
        <p:txBody>
          <a:bodyPr/>
          <a:lstStyle/>
          <a:p>
            <a:r>
              <a:rPr lang="en-IN" b="1" dirty="0"/>
              <a:t>2.Control risk</a:t>
            </a:r>
          </a:p>
        </p:txBody>
      </p:sp>
      <p:sp>
        <p:nvSpPr>
          <p:cNvPr id="28" name="テキスト プレースホルダー 27"/>
          <p:cNvSpPr>
            <a:spLocks noGrp="1"/>
          </p:cNvSpPr>
          <p:nvPr>
            <p:ph type="body" sz="quarter" idx="26"/>
          </p:nvPr>
        </p:nvSpPr>
        <p:spPr/>
        <p:txBody>
          <a:bodyPr/>
          <a:lstStyle/>
          <a:p>
            <a:r>
              <a:rPr lang="en-IN" b="1" dirty="0"/>
              <a:t>3.Detection risk</a:t>
            </a:r>
          </a:p>
        </p:txBody>
      </p:sp>
      <p:sp>
        <p:nvSpPr>
          <p:cNvPr id="30" name="テキスト プレースホルダー 29"/>
          <p:cNvSpPr>
            <a:spLocks noGrp="1"/>
          </p:cNvSpPr>
          <p:nvPr>
            <p:ph type="body" sz="quarter" idx="28"/>
          </p:nvPr>
        </p:nvSpPr>
        <p:spPr/>
        <p:txBody>
          <a:bodyPr/>
          <a:lstStyle/>
          <a:p>
            <a:r>
              <a:rPr lang="en-US" altLang="ja-JP" sz="3200" b="1" u="sng" dirty="0"/>
              <a:t>Types of risk</a:t>
            </a:r>
            <a:endParaRPr kumimoji="1" lang="ja-JP" altLang="en-US" sz="3200" b="1" u="sng" dirty="0"/>
          </a:p>
        </p:txBody>
      </p:sp>
      <p:sp>
        <p:nvSpPr>
          <p:cNvPr id="32" name="テキスト プレースホルダー 31"/>
          <p:cNvSpPr>
            <a:spLocks noGrp="1"/>
          </p:cNvSpPr>
          <p:nvPr>
            <p:ph type="body" sz="quarter" idx="30"/>
          </p:nvPr>
        </p:nvSpPr>
        <p:spPr/>
        <p:txBody>
          <a:bodyPr/>
          <a:lstStyle/>
          <a:p>
            <a:r>
              <a:rPr lang="en-IN" b="1" dirty="0"/>
              <a:t>4.Overall audit risk </a:t>
            </a:r>
          </a:p>
          <a:p>
            <a:r>
              <a:rPr lang="en-IN" b="1" dirty="0"/>
              <a:t>(Inherent * Control * Detection)</a:t>
            </a:r>
            <a:endParaRPr lang="en-IN"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964686804"/>
      </p:ext>
    </p:extLst>
  </p:cSld>
  <p:clrMapOvr>
    <a:masterClrMapping/>
  </p:clrMapOvr>
  <p:transition spd="slow" advTm="8951">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17">
            <a:extLst>
              <a:ext uri="{FF2B5EF4-FFF2-40B4-BE49-F238E27FC236}">
                <a16:creationId xmlns:a16="http://schemas.microsoft.com/office/drawing/2014/main" id="{EB39FD6B-2DE6-4520-961E-41BA887EFFA9}"/>
              </a:ext>
            </a:extLst>
          </p:cNvPr>
          <p:cNvSpPr txBox="1">
            <a:spLocks/>
          </p:cNvSpPr>
          <p:nvPr/>
        </p:nvSpPr>
        <p:spPr>
          <a:xfrm>
            <a:off x="11597928" y="6288528"/>
            <a:ext cx="720080" cy="365125"/>
          </a:xfrm>
          <a:prstGeom prst="rect">
            <a:avLst/>
          </a:prstGeom>
        </p:spPr>
        <p:txBody>
          <a:bodyPr/>
          <a:ls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z="2133">
                <a:solidFill>
                  <a:schemeClr val="bg1"/>
                </a:solidFill>
              </a:rPr>
              <a:pPr/>
              <a:t>7</a:t>
            </a:fld>
            <a:endParaRPr lang="ja-JP" altLang="en-US" sz="2133" dirty="0">
              <a:solidFill>
                <a:schemeClr val="bg1"/>
              </a:solidFill>
            </a:endParaRPr>
          </a:p>
        </p:txBody>
      </p:sp>
      <p:sp>
        <p:nvSpPr>
          <p:cNvPr id="16" name="object 2">
            <a:extLst>
              <a:ext uri="{FF2B5EF4-FFF2-40B4-BE49-F238E27FC236}">
                <a16:creationId xmlns:a16="http://schemas.microsoft.com/office/drawing/2014/main" id="{6F91AA6D-49F3-4DB9-97F5-60106FF4F388}"/>
              </a:ext>
            </a:extLst>
          </p:cNvPr>
          <p:cNvSpPr/>
          <p:nvPr/>
        </p:nvSpPr>
        <p:spPr>
          <a:xfrm>
            <a:off x="300757" y="68493"/>
            <a:ext cx="9656572" cy="6789507"/>
          </a:xfrm>
          <a:prstGeom prst="rect">
            <a:avLst/>
          </a:prstGeom>
          <a:blipFill>
            <a:blip r:embed="rId2"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3768292373"/>
      </p:ext>
    </p:extLst>
  </p:cSld>
  <p:clrMapOvr>
    <a:masterClrMapping/>
  </p:clrMapOvr>
  <p:transition spd="slow" advTm="3037">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17">
            <a:extLst>
              <a:ext uri="{FF2B5EF4-FFF2-40B4-BE49-F238E27FC236}">
                <a16:creationId xmlns:a16="http://schemas.microsoft.com/office/drawing/2014/main" id="{EB39FD6B-2DE6-4520-961E-41BA887EFFA9}"/>
              </a:ext>
            </a:extLst>
          </p:cNvPr>
          <p:cNvSpPr txBox="1">
            <a:spLocks/>
          </p:cNvSpPr>
          <p:nvPr/>
        </p:nvSpPr>
        <p:spPr>
          <a:xfrm>
            <a:off x="11597928" y="6288528"/>
            <a:ext cx="720080" cy="365125"/>
          </a:xfrm>
          <a:prstGeom prst="rect">
            <a:avLst/>
          </a:prstGeom>
        </p:spPr>
        <p:txBody>
          <a:bodyPr/>
          <a:ls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z="2133">
                <a:solidFill>
                  <a:schemeClr val="bg1"/>
                </a:solidFill>
              </a:rPr>
              <a:pPr/>
              <a:t>8</a:t>
            </a:fld>
            <a:endParaRPr lang="ja-JP" altLang="en-US" sz="2133" dirty="0">
              <a:solidFill>
                <a:schemeClr val="bg1"/>
              </a:solidFill>
            </a:endParaRPr>
          </a:p>
        </p:txBody>
      </p:sp>
      <p:sp>
        <p:nvSpPr>
          <p:cNvPr id="5" name="object 2">
            <a:extLst>
              <a:ext uri="{FF2B5EF4-FFF2-40B4-BE49-F238E27FC236}">
                <a16:creationId xmlns:a16="http://schemas.microsoft.com/office/drawing/2014/main" id="{2E1D9B78-6B83-4992-9130-654D29A8FA78}"/>
              </a:ext>
            </a:extLst>
          </p:cNvPr>
          <p:cNvSpPr/>
          <p:nvPr/>
        </p:nvSpPr>
        <p:spPr>
          <a:xfrm>
            <a:off x="241829" y="0"/>
            <a:ext cx="8991600" cy="6858000"/>
          </a:xfrm>
          <a:prstGeom prst="rect">
            <a:avLst/>
          </a:prstGeom>
          <a:blipFill>
            <a:blip r:embed="rId2" cstate="print"/>
            <a:stretch>
              <a:fillRect/>
            </a:stretch>
          </a:blipFill>
        </p:spPr>
        <p:txBody>
          <a:bodyPr wrap="square" lIns="0" tIns="0" rIns="0" bIns="0" rtlCol="0"/>
          <a:lstStyle/>
          <a:p>
            <a:endParaRPr sz="1200"/>
          </a:p>
        </p:txBody>
      </p:sp>
    </p:spTree>
    <p:extLst>
      <p:ext uri="{BB962C8B-B14F-4D97-AF65-F5344CB8AC3E}">
        <p14:creationId xmlns:p14="http://schemas.microsoft.com/office/powerpoint/2010/main" val="1770270725"/>
      </p:ext>
    </p:extLst>
  </p:cSld>
  <p:clrMapOvr>
    <a:masterClrMapping/>
  </p:clrMapOvr>
  <p:transition spd="slow" advTm="3037">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2548" y="775530"/>
            <a:ext cx="9977175" cy="622222"/>
          </a:xfrm>
          <a:prstGeom prst="rect">
            <a:avLst/>
          </a:prstGeom>
        </p:spPr>
        <p:txBody>
          <a:bodyPr vert="horz" wrap="square" lIns="0" tIns="12700" rIns="0" bIns="0" rtlCol="0" anchor="ctr">
            <a:spAutoFit/>
          </a:bodyPr>
          <a:lstStyle/>
          <a:p>
            <a:pPr marL="41277">
              <a:spcBef>
                <a:spcPts val="100"/>
              </a:spcBef>
            </a:pPr>
            <a:r>
              <a:rPr dirty="0"/>
              <a:t>Risk Assessment</a:t>
            </a:r>
            <a:r>
              <a:rPr spc="-70" dirty="0"/>
              <a:t> </a:t>
            </a:r>
            <a:r>
              <a:rPr spc="-5" dirty="0"/>
              <a:t>Methodology</a:t>
            </a:r>
          </a:p>
        </p:txBody>
      </p:sp>
      <p:sp>
        <p:nvSpPr>
          <p:cNvPr id="3" name="object 3"/>
          <p:cNvSpPr txBox="1"/>
          <p:nvPr/>
        </p:nvSpPr>
        <p:spPr>
          <a:xfrm>
            <a:off x="1132631" y="1877270"/>
            <a:ext cx="223520" cy="282129"/>
          </a:xfrm>
          <a:prstGeom prst="rect">
            <a:avLst/>
          </a:prstGeom>
        </p:spPr>
        <p:txBody>
          <a:bodyPr vert="horz" wrap="square" lIns="0" tIns="12700" rIns="0" bIns="0" rtlCol="0">
            <a:spAutoFit/>
          </a:bodyPr>
          <a:lstStyle/>
          <a:p>
            <a:pPr marL="12701">
              <a:spcBef>
                <a:spcPts val="100"/>
              </a:spcBef>
            </a:pPr>
            <a:r>
              <a:rPr sz="1750" dirty="0">
                <a:solidFill>
                  <a:srgbClr val="006666"/>
                </a:solidFill>
                <a:latin typeface="Wingdings"/>
                <a:cs typeface="Wingdings"/>
              </a:rPr>
              <a:t></a:t>
            </a:r>
            <a:endParaRPr sz="1750" dirty="0">
              <a:latin typeface="Wingdings"/>
              <a:cs typeface="Wingdings"/>
            </a:endParaRPr>
          </a:p>
        </p:txBody>
      </p:sp>
      <p:sp>
        <p:nvSpPr>
          <p:cNvPr id="4" name="object 4"/>
          <p:cNvSpPr txBox="1"/>
          <p:nvPr/>
        </p:nvSpPr>
        <p:spPr>
          <a:xfrm>
            <a:off x="1450131" y="1791808"/>
            <a:ext cx="6501765" cy="4000903"/>
          </a:xfrm>
          <a:prstGeom prst="rect">
            <a:avLst/>
          </a:prstGeom>
        </p:spPr>
        <p:txBody>
          <a:bodyPr vert="horz" wrap="square" lIns="0" tIns="53340" rIns="0" bIns="0" rtlCol="0">
            <a:spAutoFit/>
          </a:bodyPr>
          <a:lstStyle/>
          <a:p>
            <a:pPr marL="38102">
              <a:spcBef>
                <a:spcPts val="420"/>
              </a:spcBef>
            </a:pPr>
            <a:r>
              <a:rPr sz="2500" spc="-5" dirty="0">
                <a:latin typeface="Verdana"/>
                <a:cs typeface="Verdana"/>
              </a:rPr>
              <a:t>Step 1: </a:t>
            </a:r>
            <a:r>
              <a:rPr sz="2500" spc="-10" dirty="0">
                <a:latin typeface="Verdana"/>
                <a:cs typeface="Verdana"/>
              </a:rPr>
              <a:t>System</a:t>
            </a:r>
            <a:r>
              <a:rPr sz="2500" spc="-20" dirty="0">
                <a:latin typeface="Verdana"/>
                <a:cs typeface="Verdana"/>
              </a:rPr>
              <a:t> </a:t>
            </a:r>
            <a:r>
              <a:rPr sz="2500" spc="-5" dirty="0">
                <a:latin typeface="Verdana"/>
                <a:cs typeface="Verdana"/>
              </a:rPr>
              <a:t>Characterization</a:t>
            </a:r>
            <a:endParaRPr sz="2500" dirty="0">
              <a:latin typeface="Verdana"/>
              <a:cs typeface="Verdana"/>
            </a:endParaRPr>
          </a:p>
          <a:p>
            <a:pPr marL="438172" indent="-285764">
              <a:spcBef>
                <a:spcPts val="310"/>
              </a:spcBef>
              <a:buClr>
                <a:srgbClr val="98CCCC"/>
              </a:buClr>
              <a:buSzPct val="68750"/>
              <a:buFont typeface="Wingdings"/>
              <a:buChar char=""/>
              <a:tabLst>
                <a:tab pos="438172" algn="l"/>
              </a:tabLst>
            </a:pPr>
            <a:r>
              <a:rPr sz="2400" dirty="0">
                <a:solidFill>
                  <a:srgbClr val="FF6600"/>
                </a:solidFill>
                <a:latin typeface="Verdana"/>
                <a:cs typeface="Verdana"/>
              </a:rPr>
              <a:t>Input: </a:t>
            </a:r>
            <a:r>
              <a:rPr sz="2400" spc="-5" dirty="0">
                <a:latin typeface="Verdana"/>
                <a:cs typeface="Verdana"/>
              </a:rPr>
              <a:t>system-related info</a:t>
            </a:r>
            <a:r>
              <a:rPr sz="2400" spc="-25" dirty="0">
                <a:latin typeface="Verdana"/>
                <a:cs typeface="Verdana"/>
              </a:rPr>
              <a:t> </a:t>
            </a:r>
            <a:r>
              <a:rPr sz="2400" dirty="0">
                <a:latin typeface="Verdana"/>
                <a:cs typeface="Verdana"/>
              </a:rPr>
              <a:t>including</a:t>
            </a:r>
          </a:p>
          <a:p>
            <a:pPr marL="838242" lvl="1" indent="-228611">
              <a:spcBef>
                <a:spcPts val="260"/>
              </a:spcBef>
              <a:buClr>
                <a:srgbClr val="006666"/>
              </a:buClr>
              <a:buSzPct val="65000"/>
              <a:buFont typeface="Wingdings"/>
              <a:buChar char=""/>
              <a:tabLst>
                <a:tab pos="838242" algn="l"/>
              </a:tabLst>
            </a:pPr>
            <a:r>
              <a:rPr sz="2000" spc="-5" dirty="0">
                <a:latin typeface="Verdana"/>
                <a:cs typeface="Verdana"/>
              </a:rPr>
              <a:t>Hardware</a:t>
            </a:r>
            <a:endParaRPr sz="2000" dirty="0">
              <a:latin typeface="Verdana"/>
              <a:cs typeface="Verdana"/>
            </a:endParaRPr>
          </a:p>
          <a:p>
            <a:pPr marL="838242" lvl="1" indent="-228611">
              <a:spcBef>
                <a:spcPts val="260"/>
              </a:spcBef>
              <a:buClr>
                <a:srgbClr val="006666"/>
              </a:buClr>
              <a:buSzPct val="65000"/>
              <a:buFont typeface="Wingdings"/>
              <a:buChar char=""/>
              <a:tabLst>
                <a:tab pos="838242" algn="l"/>
              </a:tabLst>
            </a:pPr>
            <a:r>
              <a:rPr sz="2000" spc="-5" dirty="0">
                <a:latin typeface="Verdana"/>
                <a:cs typeface="Verdana"/>
              </a:rPr>
              <a:t>Software</a:t>
            </a:r>
            <a:endParaRPr sz="2000" dirty="0">
              <a:latin typeface="Verdana"/>
              <a:cs typeface="Verdana"/>
            </a:endParaRPr>
          </a:p>
          <a:p>
            <a:pPr marL="838242" lvl="1" indent="-228611">
              <a:spcBef>
                <a:spcPts val="250"/>
              </a:spcBef>
              <a:buClr>
                <a:srgbClr val="006666"/>
              </a:buClr>
              <a:buSzPct val="65000"/>
              <a:buFont typeface="Wingdings"/>
              <a:buChar char=""/>
              <a:tabLst>
                <a:tab pos="838242" algn="l"/>
              </a:tabLst>
            </a:pPr>
            <a:r>
              <a:rPr sz="2000" spc="-5" dirty="0">
                <a:latin typeface="Verdana"/>
                <a:cs typeface="Verdana"/>
              </a:rPr>
              <a:t>System interfaces</a:t>
            </a:r>
            <a:endParaRPr sz="2000" dirty="0">
              <a:latin typeface="Verdana"/>
              <a:cs typeface="Verdana"/>
            </a:endParaRPr>
          </a:p>
          <a:p>
            <a:pPr marL="838242" lvl="1" indent="-228611">
              <a:spcBef>
                <a:spcPts val="260"/>
              </a:spcBef>
              <a:buClr>
                <a:srgbClr val="006666"/>
              </a:buClr>
              <a:buSzPct val="65000"/>
              <a:buFont typeface="Wingdings"/>
              <a:buChar char=""/>
              <a:tabLst>
                <a:tab pos="838242" algn="l"/>
              </a:tabLst>
            </a:pPr>
            <a:r>
              <a:rPr sz="2000" dirty="0">
                <a:latin typeface="Verdana"/>
                <a:cs typeface="Verdana"/>
              </a:rPr>
              <a:t>Data </a:t>
            </a:r>
            <a:r>
              <a:rPr sz="2000" spc="-5" dirty="0">
                <a:latin typeface="Verdana"/>
                <a:cs typeface="Verdana"/>
              </a:rPr>
              <a:t>and information</a:t>
            </a:r>
            <a:endParaRPr sz="2000" dirty="0">
              <a:latin typeface="Verdana"/>
              <a:cs typeface="Verdana"/>
            </a:endParaRPr>
          </a:p>
          <a:p>
            <a:pPr marL="838242" lvl="1" indent="-228611">
              <a:spcBef>
                <a:spcPts val="260"/>
              </a:spcBef>
              <a:buClr>
                <a:srgbClr val="006666"/>
              </a:buClr>
              <a:buSzPct val="65000"/>
              <a:buFont typeface="Wingdings"/>
              <a:buChar char=""/>
              <a:tabLst>
                <a:tab pos="838242" algn="l"/>
              </a:tabLst>
            </a:pPr>
            <a:r>
              <a:rPr sz="2000" spc="-5" dirty="0">
                <a:latin typeface="Verdana"/>
                <a:cs typeface="Verdana"/>
              </a:rPr>
              <a:t>People</a:t>
            </a:r>
            <a:endParaRPr sz="2000" dirty="0">
              <a:latin typeface="Verdana"/>
              <a:cs typeface="Verdana"/>
            </a:endParaRPr>
          </a:p>
          <a:p>
            <a:pPr marL="838242" lvl="1" indent="-228611">
              <a:spcBef>
                <a:spcPts val="260"/>
              </a:spcBef>
              <a:buClr>
                <a:srgbClr val="006666"/>
              </a:buClr>
              <a:buSzPct val="65000"/>
              <a:buFont typeface="Wingdings"/>
              <a:buChar char=""/>
              <a:tabLst>
                <a:tab pos="838242" algn="l"/>
              </a:tabLst>
            </a:pPr>
            <a:r>
              <a:rPr sz="2000" spc="-5" dirty="0">
                <a:latin typeface="Verdana"/>
                <a:cs typeface="Verdana"/>
              </a:rPr>
              <a:t>System mission</a:t>
            </a:r>
            <a:endParaRPr sz="2000" dirty="0">
              <a:latin typeface="Verdana"/>
              <a:cs typeface="Verdana"/>
            </a:endParaRPr>
          </a:p>
          <a:p>
            <a:pPr marL="438172" indent="-285764">
              <a:spcBef>
                <a:spcPts val="310"/>
              </a:spcBef>
              <a:buClr>
                <a:srgbClr val="98CCCC"/>
              </a:buClr>
              <a:buSzPct val="68750"/>
              <a:buFont typeface="Wingdings"/>
              <a:buChar char=""/>
              <a:tabLst>
                <a:tab pos="438172" algn="l"/>
              </a:tabLst>
            </a:pPr>
            <a:r>
              <a:rPr sz="2400" spc="-5" dirty="0">
                <a:solidFill>
                  <a:srgbClr val="FF6600"/>
                </a:solidFill>
                <a:latin typeface="Verdana"/>
                <a:cs typeface="Verdana"/>
              </a:rPr>
              <a:t>Output:</a:t>
            </a:r>
            <a:endParaRPr sz="2400" dirty="0">
              <a:latin typeface="Verdana"/>
              <a:cs typeface="Verdana"/>
            </a:endParaRPr>
          </a:p>
          <a:p>
            <a:pPr marL="511201" marR="30482" indent="19051">
              <a:lnSpc>
                <a:spcPct val="111700"/>
              </a:lnSpc>
              <a:spcBef>
                <a:spcPts val="70"/>
              </a:spcBef>
            </a:pPr>
            <a:r>
              <a:rPr sz="2000" dirty="0">
                <a:latin typeface="Verdana"/>
                <a:cs typeface="Verdana"/>
              </a:rPr>
              <a:t>A </a:t>
            </a:r>
            <a:r>
              <a:rPr sz="2000" spc="-5" dirty="0">
                <a:latin typeface="Verdana"/>
                <a:cs typeface="Verdana"/>
              </a:rPr>
              <a:t>good </a:t>
            </a:r>
            <a:r>
              <a:rPr sz="2000" dirty="0">
                <a:latin typeface="Verdana"/>
                <a:cs typeface="Verdana"/>
              </a:rPr>
              <a:t>picture </a:t>
            </a:r>
            <a:r>
              <a:rPr sz="2000" spc="-5" dirty="0">
                <a:latin typeface="Verdana"/>
                <a:cs typeface="Verdana"/>
              </a:rPr>
              <a:t>of </a:t>
            </a:r>
            <a:r>
              <a:rPr sz="2000" dirty="0">
                <a:latin typeface="Verdana"/>
                <a:cs typeface="Verdana"/>
              </a:rPr>
              <a:t>system </a:t>
            </a:r>
            <a:r>
              <a:rPr sz="2000" spc="-5" dirty="0">
                <a:latin typeface="Verdana"/>
                <a:cs typeface="Verdana"/>
              </a:rPr>
              <a:t>boundary, </a:t>
            </a:r>
            <a:r>
              <a:rPr sz="2000" dirty="0">
                <a:latin typeface="Verdana"/>
                <a:cs typeface="Verdana"/>
              </a:rPr>
              <a:t>functions,  criticality </a:t>
            </a:r>
            <a:r>
              <a:rPr sz="2000" spc="-5" dirty="0">
                <a:latin typeface="Verdana"/>
                <a:cs typeface="Verdana"/>
              </a:rPr>
              <a:t>and</a:t>
            </a:r>
            <a:r>
              <a:rPr sz="2000" spc="10" dirty="0">
                <a:latin typeface="Verdana"/>
                <a:cs typeface="Verdana"/>
              </a:rPr>
              <a:t> </a:t>
            </a:r>
            <a:r>
              <a:rPr sz="2000" dirty="0">
                <a:latin typeface="Verdana"/>
                <a:cs typeface="Verdana"/>
              </a:rPr>
              <a:t>sensitivity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1529</Words>
  <Application>Microsoft Office PowerPoint</Application>
  <PresentationFormat>Widescreen</PresentationFormat>
  <Paragraphs>306</Paragraphs>
  <Slides>36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Calibri Light</vt:lpstr>
      <vt:lpstr>Open Sans</vt:lpstr>
      <vt:lpstr>Open Sans Semibold</vt:lpstr>
      <vt:lpstr>Route 159 Bold</vt:lpstr>
      <vt:lpstr>Route 159 Light</vt:lpstr>
      <vt:lpstr>Route 159 SemiBold</vt:lpstr>
      <vt:lpstr>Route 159 UltraLight</vt:lpstr>
      <vt:lpstr>Verdana</vt:lpstr>
      <vt:lpstr>Wingdings</vt:lpstr>
      <vt:lpstr>Office Theme</vt:lpstr>
      <vt:lpstr>PowerPoint Presentation</vt:lpstr>
      <vt:lpstr>Table of Contents</vt:lpstr>
      <vt:lpstr>Risk Impact</vt:lpstr>
      <vt:lpstr>Risk Assessment – a definition</vt:lpstr>
      <vt:lpstr>Classification of Losses</vt:lpstr>
      <vt:lpstr>PowerPoint Presentation</vt:lpstr>
      <vt:lpstr>PowerPoint Presentation</vt:lpstr>
      <vt:lpstr>PowerPoint Presentation</vt:lpstr>
      <vt:lpstr>Risk Assessment Methodology</vt:lpstr>
      <vt:lpstr>Risk Assessment Methodology</vt:lpstr>
      <vt:lpstr>Risk Assessment Methodology</vt:lpstr>
      <vt:lpstr>Security Analysis Technique</vt:lpstr>
      <vt:lpstr>Vulnerability Sources</vt:lpstr>
      <vt:lpstr>Risk Assessment Methodology</vt:lpstr>
      <vt:lpstr>Types of Controls</vt:lpstr>
      <vt:lpstr>Risk Assessment Methodology</vt:lpstr>
      <vt:lpstr>Likelihood Level</vt:lpstr>
      <vt:lpstr>Risk Assessment Methodology</vt:lpstr>
      <vt:lpstr>Magnitude of Impact Analysis</vt:lpstr>
      <vt:lpstr>Types of Impact Analysis</vt:lpstr>
      <vt:lpstr>PowerPoint Presentation</vt:lpstr>
      <vt:lpstr>Risk Assessment Methodology</vt:lpstr>
      <vt:lpstr>Description of Risk Level</vt:lpstr>
      <vt:lpstr>Risk-Level Matrix</vt:lpstr>
      <vt:lpstr>Risk Assessment Methodology</vt:lpstr>
      <vt:lpstr>Control Recommendation</vt:lpstr>
      <vt:lpstr>Control Matrix</vt:lpstr>
      <vt:lpstr>Risk Assessment Methodology</vt:lpstr>
      <vt:lpstr>PowerPoint Presentation</vt:lpstr>
      <vt:lpstr>Types of Risk Treatments</vt:lpstr>
      <vt:lpstr>Risk Mitigation</vt:lpstr>
      <vt:lpstr>Residual Risk</vt:lpstr>
      <vt:lpstr>PowerPoint Presentation</vt:lpstr>
      <vt:lpstr>Risk Management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Panwar</dc:creator>
  <cp:lastModifiedBy>Rahul Panwar</cp:lastModifiedBy>
  <cp:revision>1</cp:revision>
  <dcterms:created xsi:type="dcterms:W3CDTF">2020-04-19T12:04:25Z</dcterms:created>
  <dcterms:modified xsi:type="dcterms:W3CDTF">2020-04-19T12:07:34Z</dcterms:modified>
</cp:coreProperties>
</file>