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7" r:id="rId7"/>
    <p:sldId id="262" r:id="rId8"/>
    <p:sldId id="279" r:id="rId9"/>
    <p:sldId id="278" r:id="rId10"/>
    <p:sldId id="265" r:id="rId11"/>
    <p:sldId id="276" r:id="rId12"/>
    <p:sldId id="266" r:id="rId13"/>
    <p:sldId id="273" r:id="rId14"/>
    <p:sldId id="274" r:id="rId15"/>
    <p:sldId id="275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wwfj73lmvrWntra/1rKTkWliU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D8ECF-900A-4188-BEF4-915A7AEA4377}">
  <a:tblStyle styleId="{CDED8ECF-900A-4188-BEF4-915A7AEA437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75493"/>
  </p:normalViewPr>
  <p:slideViewPr>
    <p:cSldViewPr snapToGrid="0">
      <p:cViewPr varScale="1">
        <p:scale>
          <a:sx n="91" d="100"/>
          <a:sy n="91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8" name="Google Shape;2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9448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b303ef8de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b303ef8de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g1b303ef8de6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b303ef8de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b303ef8de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g1b303ef8de6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7928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b303ef8de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b303ef8de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g1b303ef8de6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9599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b303ef8de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b303ef8de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g1b303ef8de6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15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8" name="Google Shape;2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240" name="Google Shape;2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8" name="Google Shape;2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056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59" name="Google Shape;25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59" name="Google Shape;25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4346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59" name="Google Shape;25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88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2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5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0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5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8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389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2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6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22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4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iss.nasa.gov/gistem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climatewatchdata.org/data-explorer/historical-emission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ctrTitle"/>
          </p:nvPr>
        </p:nvSpPr>
        <p:spPr>
          <a:xfrm>
            <a:off x="800850" y="2405700"/>
            <a:ext cx="10590300" cy="1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ANALYSIS OF GLOBAL TEMPERATURE RISE</a:t>
            </a:r>
            <a:endParaRPr dirty="0"/>
          </a:p>
        </p:txBody>
      </p:sp>
      <p:sp>
        <p:nvSpPr>
          <p:cNvPr id="181" name="Google Shape;181;p1"/>
          <p:cNvSpPr txBox="1">
            <a:spLocks noGrp="1"/>
          </p:cNvSpPr>
          <p:nvPr>
            <p:ph type="subTitle" idx="1"/>
          </p:nvPr>
        </p:nvSpPr>
        <p:spPr>
          <a:xfrm>
            <a:off x="0" y="4969643"/>
            <a:ext cx="58767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32639"/>
              <a:buNone/>
            </a:pPr>
            <a:r>
              <a:rPr lang="en-US" sz="12561" b="1" dirty="0">
                <a:solidFill>
                  <a:srgbClr val="1F3864"/>
                </a:solidFill>
              </a:rPr>
              <a:t>DATA 230 DATA VISUALIZATION</a:t>
            </a:r>
            <a:endParaRPr sz="12561" b="1" dirty="0">
              <a:solidFill>
                <a:srgbClr val="1F3864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None/>
            </a:pPr>
            <a:endParaRPr sz="4100" b="1" dirty="0">
              <a:solidFill>
                <a:srgbClr val="1F3864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1F3864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dirty="0"/>
          </a:p>
        </p:txBody>
      </p:sp>
      <p:sp>
        <p:nvSpPr>
          <p:cNvPr id="182" name="Google Shape;182;p1"/>
          <p:cNvSpPr txBox="1"/>
          <p:nvPr/>
        </p:nvSpPr>
        <p:spPr>
          <a:xfrm>
            <a:off x="5164821" y="4567300"/>
            <a:ext cx="6695400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600" dirty="0">
                <a:solidFill>
                  <a:schemeClr val="dk1"/>
                </a:solidFill>
              </a:rPr>
              <a:t>Presented by: 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600" b="1" dirty="0">
                <a:solidFill>
                  <a:schemeClr val="dk1"/>
                </a:solidFill>
              </a:rPr>
              <a:t>Kuldip Patel</a:t>
            </a:r>
            <a:endParaRPr sz="2600" dirty="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</a:rPr>
              <a:t>Presented to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600" b="1" i="0" u="none" strike="noStrike" cap="none" dirty="0">
                <a:solidFill>
                  <a:srgbClr val="000000"/>
                </a:solidFill>
              </a:rPr>
              <a:t>Andrew H. Bond</a:t>
            </a:r>
            <a:endParaRPr sz="2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"/>
          <p:cNvSpPr/>
          <p:nvPr/>
        </p:nvSpPr>
        <p:spPr>
          <a:xfrm>
            <a:off x="0" y="-1"/>
            <a:ext cx="12188952" cy="6858000"/>
          </a:xfrm>
          <a:prstGeom prst="rect">
            <a:avLst/>
          </a:prstGeom>
          <a:gradFill>
            <a:gsLst>
              <a:gs pos="0">
                <a:srgbClr val="ACB8CA"/>
              </a:gs>
              <a:gs pos="83000">
                <a:srgbClr val="D8E2F3"/>
              </a:gs>
              <a:gs pos="100000">
                <a:srgbClr val="D8E2F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0"/>
          <p:cNvSpPr txBox="1"/>
          <p:nvPr/>
        </p:nvSpPr>
        <p:spPr>
          <a:xfrm>
            <a:off x="3254477" y="0"/>
            <a:ext cx="574203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Global CO2 Emission over time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5D6E82-EF49-B94E-9A15-9F4712D3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12192000" cy="63347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7311246" y="1399110"/>
            <a:ext cx="4788000" cy="47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88;p2">
            <a:extLst>
              <a:ext uri="{FF2B5EF4-FFF2-40B4-BE49-F238E27FC236}">
                <a16:creationId xmlns:a16="http://schemas.microsoft.com/office/drawing/2014/main" id="{8C480003-85AE-8145-B64A-9577F7BC68CC}"/>
              </a:ext>
            </a:extLst>
          </p:cNvPr>
          <p:cNvSpPr txBox="1">
            <a:spLocks/>
          </p:cNvSpPr>
          <p:nvPr/>
        </p:nvSpPr>
        <p:spPr bwMode="black">
          <a:xfrm>
            <a:off x="0" y="2612233"/>
            <a:ext cx="11887199" cy="81676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3513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ACD7FF-251F-AB4B-95FC-253972CD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978"/>
            <a:ext cx="12192000" cy="6239021"/>
          </a:xfrm>
          <a:prstGeom prst="rect">
            <a:avLst/>
          </a:prstGeom>
        </p:spPr>
      </p:pic>
      <p:sp>
        <p:nvSpPr>
          <p:cNvPr id="5" name="Google Shape;188;p2">
            <a:extLst>
              <a:ext uri="{FF2B5EF4-FFF2-40B4-BE49-F238E27FC236}">
                <a16:creationId xmlns:a16="http://schemas.microsoft.com/office/drawing/2014/main" id="{D6064E6B-6F35-A447-9896-75725BF18037}"/>
              </a:ext>
            </a:extLst>
          </p:cNvPr>
          <p:cNvSpPr txBox="1">
            <a:spLocks/>
          </p:cNvSpPr>
          <p:nvPr/>
        </p:nvSpPr>
        <p:spPr bwMode="black">
          <a:xfrm>
            <a:off x="152400" y="1"/>
            <a:ext cx="11887199" cy="61897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RISING TEMPERATURE</a:t>
            </a:r>
            <a:endParaRPr lang="en-US"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2">
            <a:extLst>
              <a:ext uri="{FF2B5EF4-FFF2-40B4-BE49-F238E27FC236}">
                <a16:creationId xmlns:a16="http://schemas.microsoft.com/office/drawing/2014/main" id="{D6064E6B-6F35-A447-9896-75725BF18037}"/>
              </a:ext>
            </a:extLst>
          </p:cNvPr>
          <p:cNvSpPr txBox="1">
            <a:spLocks/>
          </p:cNvSpPr>
          <p:nvPr/>
        </p:nvSpPr>
        <p:spPr bwMode="black">
          <a:xfrm>
            <a:off x="152400" y="1"/>
            <a:ext cx="11887199" cy="61897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ROLE of CO2</a:t>
            </a: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AD01E-535B-4646-9218-DFE67345C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978"/>
            <a:ext cx="12192000" cy="62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6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2">
            <a:extLst>
              <a:ext uri="{FF2B5EF4-FFF2-40B4-BE49-F238E27FC236}">
                <a16:creationId xmlns:a16="http://schemas.microsoft.com/office/drawing/2014/main" id="{D6064E6B-6F35-A447-9896-75725BF18037}"/>
              </a:ext>
            </a:extLst>
          </p:cNvPr>
          <p:cNvSpPr txBox="1">
            <a:spLocks/>
          </p:cNvSpPr>
          <p:nvPr/>
        </p:nvSpPr>
        <p:spPr bwMode="black">
          <a:xfrm>
            <a:off x="152400" y="1"/>
            <a:ext cx="11887199" cy="63304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RISK CLUSTERS</a:t>
            </a: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284BDE-332A-214B-8960-6928DE04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3046"/>
            <a:ext cx="12192000" cy="62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2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2">
            <a:extLst>
              <a:ext uri="{FF2B5EF4-FFF2-40B4-BE49-F238E27FC236}">
                <a16:creationId xmlns:a16="http://schemas.microsoft.com/office/drawing/2014/main" id="{D6064E6B-6F35-A447-9896-75725BF18037}"/>
              </a:ext>
            </a:extLst>
          </p:cNvPr>
          <p:cNvSpPr txBox="1">
            <a:spLocks/>
          </p:cNvSpPr>
          <p:nvPr/>
        </p:nvSpPr>
        <p:spPr bwMode="black">
          <a:xfrm>
            <a:off x="152400" y="1"/>
            <a:ext cx="11887199" cy="60491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Future Projection</a:t>
            </a: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6A8CD-8C11-6149-B09C-7D9279CC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912"/>
            <a:ext cx="12192000" cy="625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>
            <a:spLocks noGrp="1"/>
          </p:cNvSpPr>
          <p:nvPr>
            <p:ph idx="1"/>
          </p:nvPr>
        </p:nvSpPr>
        <p:spPr>
          <a:xfrm>
            <a:off x="312683" y="1135118"/>
            <a:ext cx="11146847" cy="506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2400" b="1" cap="none" dirty="0">
                <a:latin typeface="Calibri"/>
                <a:ea typeface="Calibri"/>
                <a:cs typeface="Calibri"/>
                <a:sym typeface="Calibri"/>
              </a:rPr>
              <a:t>Under the Paris Agreement of 2016, governments had aimed to hold global mean warming well below 2°C, and pursue efforts to limit warming to 1.5°C by 2100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lang="en-US" sz="2400" b="1" cap="none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900"/>
            </a:pPr>
            <a:r>
              <a:rPr lang="en-US" sz="2400" b="1" cap="none" dirty="0">
                <a:latin typeface="Calibri"/>
                <a:ea typeface="Calibri"/>
                <a:cs typeface="Calibri"/>
                <a:sym typeface="Calibri"/>
              </a:rPr>
              <a:t>If the nations do not take up any climate change policy, we could reach a global warming increase of over 4°C by 2100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900"/>
              <a:buNone/>
            </a:pPr>
            <a:endParaRPr lang="en-US" sz="2400" b="1" cap="none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900"/>
            </a:pPr>
            <a:r>
              <a:rPr lang="en-US" sz="2400" b="1" cap="none" dirty="0">
                <a:latin typeface="Calibri"/>
                <a:ea typeface="Calibri"/>
                <a:cs typeface="Calibri"/>
                <a:sym typeface="Calibri"/>
              </a:rPr>
              <a:t>If all nations pledged under the Paris Agreement fulfils their targets, we could reach a global warming increase of 2.5 to 2.8°C  by 2100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900"/>
            </a:pP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900"/>
            </a:pPr>
            <a:r>
              <a:rPr lang="en-US" sz="2400" b="1" cap="none" dirty="0">
                <a:latin typeface="Calibri"/>
                <a:ea typeface="Calibri"/>
                <a:cs typeface="Calibri"/>
                <a:sym typeface="Calibri"/>
              </a:rPr>
              <a:t>Global Warming can have devastating effects of on over environment so it must be carb before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the no return point</a:t>
            </a:r>
            <a:endParaRPr lang="en-US" sz="2400" b="1" cap="none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endParaRPr lang="en-US" sz="2400" b="1" cap="none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1" indent="0">
              <a:lnSpc>
                <a:spcPct val="90000"/>
              </a:lnSpc>
              <a:buClr>
                <a:schemeClr val="dk1"/>
              </a:buClr>
              <a:buSzPts val="1900"/>
              <a:buNone/>
            </a:pPr>
            <a:endParaRPr lang="en-US" sz="2000" b="1" cap="none"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lnSpc>
                <a:spcPct val="90000"/>
              </a:lnSpc>
              <a:buClr>
                <a:schemeClr val="dk1"/>
              </a:buClr>
              <a:buSzPts val="1900"/>
            </a:pPr>
            <a:endParaRPr lang="en-US"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1" indent="0">
              <a:lnSpc>
                <a:spcPct val="90000"/>
              </a:lnSpc>
              <a:buClr>
                <a:schemeClr val="dk1"/>
              </a:buClr>
              <a:buSzPts val="1900"/>
              <a:buNone/>
            </a:pPr>
            <a:endParaRPr lang="en-US"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1" indent="0">
              <a:lnSpc>
                <a:spcPct val="90000"/>
              </a:lnSpc>
              <a:buClr>
                <a:schemeClr val="dk1"/>
              </a:buClr>
              <a:buSzPts val="1900"/>
              <a:buNone/>
            </a:pPr>
            <a:endParaRPr lang="en-US" sz="2000" b="1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88;p2">
            <a:extLst>
              <a:ext uri="{FF2B5EF4-FFF2-40B4-BE49-F238E27FC236}">
                <a16:creationId xmlns:a16="http://schemas.microsoft.com/office/drawing/2014/main" id="{A7D4B66B-CB8A-DB4D-92ED-E690A988B935}"/>
              </a:ext>
            </a:extLst>
          </p:cNvPr>
          <p:cNvSpPr txBox="1">
            <a:spLocks/>
          </p:cNvSpPr>
          <p:nvPr/>
        </p:nvSpPr>
        <p:spPr bwMode="black">
          <a:xfrm>
            <a:off x="152400" y="180193"/>
            <a:ext cx="11887199" cy="81676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lang="en-US" sz="3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 txBox="1">
            <a:spLocks noGrp="1"/>
          </p:cNvSpPr>
          <p:nvPr>
            <p:ph type="ctrTitle"/>
          </p:nvPr>
        </p:nvSpPr>
        <p:spPr>
          <a:xfrm>
            <a:off x="2030963" y="3040175"/>
            <a:ext cx="8130074" cy="77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152401" y="180193"/>
            <a:ext cx="11636828" cy="8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600" b="1" dirty="0"/>
          </a:p>
        </p:txBody>
      </p:sp>
      <p:grpSp>
        <p:nvGrpSpPr>
          <p:cNvPr id="189" name="Google Shape;189;p2"/>
          <p:cNvGrpSpPr/>
          <p:nvPr/>
        </p:nvGrpSpPr>
        <p:grpSpPr>
          <a:xfrm>
            <a:off x="3660776" y="1531065"/>
            <a:ext cx="4870448" cy="4386711"/>
            <a:chOff x="0" y="154"/>
            <a:chExt cx="4870448" cy="4386711"/>
          </a:xfrm>
        </p:grpSpPr>
        <p:sp>
          <p:nvSpPr>
            <p:cNvPr id="190" name="Google Shape;190;p2"/>
            <p:cNvSpPr/>
            <p:nvPr/>
          </p:nvSpPr>
          <p:spPr>
            <a:xfrm>
              <a:off x="0" y="3884784"/>
              <a:ext cx="4870448" cy="502081"/>
            </a:xfrm>
            <a:prstGeom prst="rect">
              <a:avLst/>
            </a:prstGeom>
            <a:solidFill>
              <a:srgbClr val="52658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 txBox="1"/>
            <p:nvPr/>
          </p:nvSpPr>
          <p:spPr>
            <a:xfrm>
              <a:off x="0" y="3870719"/>
              <a:ext cx="4870448" cy="502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Calibri"/>
                <a:buNone/>
              </a:pPr>
              <a:r>
                <a:rPr lang="en-US" sz="17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Conclusions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0" y="3113983"/>
              <a:ext cx="4870448" cy="77220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52658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 txBox="1"/>
            <p:nvPr/>
          </p:nvSpPr>
          <p:spPr>
            <a:xfrm>
              <a:off x="0" y="3113983"/>
              <a:ext cx="4870448" cy="5017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Dashboard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 rot="10800000">
              <a:off x="0" y="2313243"/>
              <a:ext cx="4870448" cy="77220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52658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2313243"/>
              <a:ext cx="4870448" cy="5017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Analysis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 rot="10800000">
              <a:off x="0" y="1529493"/>
              <a:ext cx="4870448" cy="77220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52658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 txBox="1"/>
            <p:nvPr/>
          </p:nvSpPr>
          <p:spPr>
            <a:xfrm>
              <a:off x="0" y="1529493"/>
              <a:ext cx="4870448" cy="5017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 Sources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 rot="10800000">
              <a:off x="0" y="764824"/>
              <a:ext cx="4870448" cy="77220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52658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 txBox="1"/>
            <p:nvPr/>
          </p:nvSpPr>
          <p:spPr>
            <a:xfrm>
              <a:off x="0" y="764824"/>
              <a:ext cx="4870448" cy="5017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Objective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 rot="10800000">
              <a:off x="0" y="154"/>
              <a:ext cx="4870448" cy="77220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52658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 txBox="1"/>
            <p:nvPr/>
          </p:nvSpPr>
          <p:spPr>
            <a:xfrm>
              <a:off x="0" y="154"/>
              <a:ext cx="4870448" cy="5017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7311246" y="1399110"/>
            <a:ext cx="4788000" cy="47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"/>
          <p:cNvSpPr txBox="1"/>
          <p:nvPr/>
        </p:nvSpPr>
        <p:spPr>
          <a:xfrm>
            <a:off x="450490" y="1574802"/>
            <a:ext cx="678194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global warming trend is caused by human activities and the effects of global warming are severe.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average global temperature has increased by more than 1.4 degrees Fahrenheit since 1880.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determining the leading causes of global temperature rise, we can take preventive measures, to stop catastrophe from happening.</a:t>
            </a:r>
            <a:endParaRPr dirty="0"/>
          </a:p>
        </p:txBody>
      </p:sp>
      <p:sp>
        <p:nvSpPr>
          <p:cNvPr id="25" name="Google Shape;188;p2">
            <a:extLst>
              <a:ext uri="{FF2B5EF4-FFF2-40B4-BE49-F238E27FC236}">
                <a16:creationId xmlns:a16="http://schemas.microsoft.com/office/drawing/2014/main" id="{8C480003-85AE-8145-B64A-9577F7BC68CC}"/>
              </a:ext>
            </a:extLst>
          </p:cNvPr>
          <p:cNvSpPr txBox="1">
            <a:spLocks/>
          </p:cNvSpPr>
          <p:nvPr/>
        </p:nvSpPr>
        <p:spPr bwMode="black">
          <a:xfrm>
            <a:off x="152400" y="180193"/>
            <a:ext cx="11887199" cy="81676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lang="en-US" sz="3600" b="1" dirty="0"/>
          </a:p>
        </p:txBody>
      </p:sp>
      <p:pic>
        <p:nvPicPr>
          <p:cNvPr id="1028" name="Picture 4" descr="It's unlikely Washington will have another extreme heat wave this summer |  king5.com">
            <a:extLst>
              <a:ext uri="{FF2B5EF4-FFF2-40B4-BE49-F238E27FC236}">
                <a16:creationId xmlns:a16="http://schemas.microsoft.com/office/drawing/2014/main" id="{D6BB67C1-15CA-DF42-8CB8-31036E7DA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12" y="1574802"/>
            <a:ext cx="4938788" cy="528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/>
          <p:nvPr/>
        </p:nvSpPr>
        <p:spPr>
          <a:xfrm>
            <a:off x="696275" y="1938125"/>
            <a:ext cx="107469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analyze the trend of the global temperature rise.</a:t>
            </a:r>
            <a:endParaRPr sz="1800" dirty="0"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Analyzing which parameter contributes highest to global warming</a:t>
            </a:r>
            <a:endParaRPr sz="1800" dirty="0"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Speculate what happens if we can/can’t stop this from happening</a:t>
            </a:r>
            <a:endParaRPr sz="1800" dirty="0"/>
          </a:p>
        </p:txBody>
      </p:sp>
      <p:sp>
        <p:nvSpPr>
          <p:cNvPr id="7" name="Google Shape;188;p2">
            <a:extLst>
              <a:ext uri="{FF2B5EF4-FFF2-40B4-BE49-F238E27FC236}">
                <a16:creationId xmlns:a16="http://schemas.microsoft.com/office/drawing/2014/main" id="{436C8843-1951-B54A-844F-47EC4BFC386D}"/>
              </a:ext>
            </a:extLst>
          </p:cNvPr>
          <p:cNvSpPr txBox="1">
            <a:spLocks/>
          </p:cNvSpPr>
          <p:nvPr/>
        </p:nvSpPr>
        <p:spPr bwMode="black">
          <a:xfrm>
            <a:off x="152400" y="180193"/>
            <a:ext cx="11887199" cy="81676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8612-D98E-BC41-A9EA-C78F8C33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996960"/>
            <a:ext cx="11437034" cy="509250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effectLst/>
                <a:latin typeface="Tableau Book"/>
              </a:rPr>
              <a:t>NASA – GISS Surface Temperature Analysis Data - </a:t>
            </a:r>
            <a:r>
              <a:rPr lang="en-IN" sz="2800" dirty="0">
                <a:solidFill>
                  <a:schemeClr val="tx1"/>
                </a:solidFill>
                <a:effectLst/>
                <a:latin typeface="Tableau Book"/>
                <a:hlinkClick r:id="rId3"/>
              </a:rPr>
              <a:t>Link</a:t>
            </a:r>
            <a:endParaRPr lang="en-IN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Climate Watch – Co2 Emission Sector Level Data - </a:t>
            </a:r>
            <a:r>
              <a:rPr lang="en-US" sz="2800" dirty="0">
                <a:solidFill>
                  <a:schemeClr val="tx1"/>
                </a:solidFill>
                <a:hlinkClick r:id="rId4"/>
              </a:rPr>
              <a:t>Link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UNDP– Human Development Index Data - </a:t>
            </a:r>
            <a:r>
              <a:rPr lang="en-US" sz="2800" dirty="0">
                <a:solidFill>
                  <a:schemeClr val="tx1"/>
                </a:solidFill>
                <a:hlinkClick r:id="rId4"/>
              </a:rPr>
              <a:t>Link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1FF0E-83EE-CB46-9560-B9569E9F4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57" y="2686930"/>
            <a:ext cx="11437033" cy="4171070"/>
          </a:xfrm>
          <a:prstGeom prst="rect">
            <a:avLst/>
          </a:prstGeom>
        </p:spPr>
      </p:pic>
      <p:sp>
        <p:nvSpPr>
          <p:cNvPr id="14" name="Google Shape;188;p2">
            <a:extLst>
              <a:ext uri="{FF2B5EF4-FFF2-40B4-BE49-F238E27FC236}">
                <a16:creationId xmlns:a16="http://schemas.microsoft.com/office/drawing/2014/main" id="{C2EEBE86-34AD-C44B-9E88-02B07837E4B6}"/>
              </a:ext>
            </a:extLst>
          </p:cNvPr>
          <p:cNvSpPr txBox="1">
            <a:spLocks/>
          </p:cNvSpPr>
          <p:nvPr/>
        </p:nvSpPr>
        <p:spPr bwMode="black">
          <a:xfrm>
            <a:off x="152400" y="180193"/>
            <a:ext cx="11887199" cy="81676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lang="en-US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7311246" y="1399110"/>
            <a:ext cx="4788000" cy="47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88;p2">
            <a:extLst>
              <a:ext uri="{FF2B5EF4-FFF2-40B4-BE49-F238E27FC236}">
                <a16:creationId xmlns:a16="http://schemas.microsoft.com/office/drawing/2014/main" id="{8C480003-85AE-8145-B64A-9577F7BC68CC}"/>
              </a:ext>
            </a:extLst>
          </p:cNvPr>
          <p:cNvSpPr txBox="1">
            <a:spLocks/>
          </p:cNvSpPr>
          <p:nvPr/>
        </p:nvSpPr>
        <p:spPr bwMode="black">
          <a:xfrm>
            <a:off x="0" y="2612233"/>
            <a:ext cx="11887199" cy="81676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2927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52F92919-2595-C149-BD1F-CA84D98C1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106" y="2427083"/>
            <a:ext cx="4429936" cy="98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6766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solidFill>
                  <a:srgbClr val="17375E"/>
                </a:solidFill>
                <a:latin typeface="Helvetica" panose="020B0604020202020204" pitchFamily="34" charset="0"/>
              </a:rPr>
              <a:t>The Earth is surrounded by a thin layer of gasses we call greenhouse gases.  These gases are what make up our atmosphere.</a:t>
            </a:r>
          </a:p>
        </p:txBody>
      </p:sp>
      <p:sp>
        <p:nvSpPr>
          <p:cNvPr id="33" name="Google Shape;188;p2">
            <a:extLst>
              <a:ext uri="{FF2B5EF4-FFF2-40B4-BE49-F238E27FC236}">
                <a16:creationId xmlns:a16="http://schemas.microsoft.com/office/drawing/2014/main" id="{09E9E707-3218-5245-8DD3-9C66F9615CAB}"/>
              </a:ext>
            </a:extLst>
          </p:cNvPr>
          <p:cNvSpPr txBox="1">
            <a:spLocks/>
          </p:cNvSpPr>
          <p:nvPr/>
        </p:nvSpPr>
        <p:spPr bwMode="black">
          <a:xfrm>
            <a:off x="152400" y="180193"/>
            <a:ext cx="11887199" cy="81676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Greenhouse effect</a:t>
            </a:r>
          </a:p>
        </p:txBody>
      </p:sp>
      <p:pic>
        <p:nvPicPr>
          <p:cNvPr id="35" name="Picture 1">
            <a:extLst>
              <a:ext uri="{FF2B5EF4-FFF2-40B4-BE49-F238E27FC236}">
                <a16:creationId xmlns:a16="http://schemas.microsoft.com/office/drawing/2014/main" id="{4C581FF4-2498-6B4B-B4A3-3AC2C0049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1391437"/>
            <a:ext cx="5894363" cy="454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52F92919-2595-C149-BD1F-CA84D98C1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110" y="5193397"/>
            <a:ext cx="4429936" cy="98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6766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  <a:latin typeface="Helvetica" panose="020B0604020202020204" pitchFamily="34" charset="0"/>
              </a:rPr>
              <a:t>So are ice caps on both North and South poll. Pictured example: Portage Glacier, Alaska</a:t>
            </a:r>
          </a:p>
        </p:txBody>
      </p:sp>
      <p:grpSp>
        <p:nvGrpSpPr>
          <p:cNvPr id="27" name="Group 5">
            <a:extLst>
              <a:ext uri="{FF2B5EF4-FFF2-40B4-BE49-F238E27FC236}">
                <a16:creationId xmlns:a16="http://schemas.microsoft.com/office/drawing/2014/main" id="{7BDF294C-8008-7241-B6E2-EDE23BD78D5C}"/>
              </a:ext>
            </a:extLst>
          </p:cNvPr>
          <p:cNvGrpSpPr>
            <a:grpSpLocks/>
          </p:cNvGrpSpPr>
          <p:nvPr/>
        </p:nvGrpSpPr>
        <p:grpSpPr bwMode="auto">
          <a:xfrm>
            <a:off x="267899" y="1264829"/>
            <a:ext cx="4268788" cy="4248895"/>
            <a:chOff x="0" y="0"/>
            <a:chExt cx="3824" cy="3031"/>
          </a:xfrm>
        </p:grpSpPr>
        <p:pic>
          <p:nvPicPr>
            <p:cNvPr id="28" name="Picture 6">
              <a:extLst>
                <a:ext uri="{FF2B5EF4-FFF2-40B4-BE49-F238E27FC236}">
                  <a16:creationId xmlns:a16="http://schemas.microsoft.com/office/drawing/2014/main" id="{51427A30-00D5-4E40-ADDF-87F92BD35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24" cy="2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E855888D-AB01-AE44-997C-63D88C985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2744"/>
              <a:ext cx="53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64293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64293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64293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64293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100" b="1" dirty="0">
                  <a:solidFill>
                    <a:schemeClr val="tx2"/>
                  </a:solidFill>
                  <a:latin typeface="Helvetica" panose="020B0604020202020204" pitchFamily="34" charset="0"/>
                </a:rPr>
                <a:t>1914</a:t>
              </a:r>
              <a:endParaRPr lang="en-US" altLang="en-US" sz="2100" b="1" dirty="0">
                <a:solidFill>
                  <a:srgbClr val="5998C9"/>
                </a:solidFill>
                <a:sym typeface="75 Helvetica Bold" charset="0"/>
              </a:endParaRPr>
            </a:p>
          </p:txBody>
        </p:sp>
      </p:grpSp>
      <p:grpSp>
        <p:nvGrpSpPr>
          <p:cNvPr id="30" name="Group 8">
            <a:extLst>
              <a:ext uri="{FF2B5EF4-FFF2-40B4-BE49-F238E27FC236}">
                <a16:creationId xmlns:a16="http://schemas.microsoft.com/office/drawing/2014/main" id="{B9142822-C47B-484A-ADA3-0BBD9978F06A}"/>
              </a:ext>
            </a:extLst>
          </p:cNvPr>
          <p:cNvGrpSpPr>
            <a:grpSpLocks/>
          </p:cNvGrpSpPr>
          <p:nvPr/>
        </p:nvGrpSpPr>
        <p:grpSpPr bwMode="auto">
          <a:xfrm>
            <a:off x="7735889" y="1264829"/>
            <a:ext cx="4254500" cy="4248895"/>
            <a:chOff x="0" y="0"/>
            <a:chExt cx="3811" cy="3031"/>
          </a:xfrm>
        </p:grpSpPr>
        <p:pic>
          <p:nvPicPr>
            <p:cNvPr id="31" name="Picture 9">
              <a:extLst>
                <a:ext uri="{FF2B5EF4-FFF2-40B4-BE49-F238E27FC236}">
                  <a16:creationId xmlns:a16="http://schemas.microsoft.com/office/drawing/2014/main" id="{E900A8AC-03C1-4E47-8B63-943C0B5E6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11" cy="2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CF024F82-4AA4-9D4C-A1C9-395C37860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" y="2744"/>
              <a:ext cx="5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64293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64293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64293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64293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100" b="1">
                  <a:solidFill>
                    <a:schemeClr val="tx2"/>
                  </a:solidFill>
                  <a:latin typeface="Helvetica" panose="020B0604020202020204" pitchFamily="34" charset="0"/>
                </a:rPr>
                <a:t>2004</a:t>
              </a:r>
              <a:endParaRPr lang="en-US" altLang="en-US" sz="2100" b="1">
                <a:solidFill>
                  <a:srgbClr val="5998C9"/>
                </a:solidFill>
                <a:sym typeface="75 Helvetica Bold" charset="0"/>
              </a:endParaRPr>
            </a:p>
          </p:txBody>
        </p:sp>
      </p:grpSp>
      <p:sp>
        <p:nvSpPr>
          <p:cNvPr id="33" name="Google Shape;188;p2">
            <a:extLst>
              <a:ext uri="{FF2B5EF4-FFF2-40B4-BE49-F238E27FC236}">
                <a16:creationId xmlns:a16="http://schemas.microsoft.com/office/drawing/2014/main" id="{09E9E707-3218-5245-8DD3-9C66F9615CAB}"/>
              </a:ext>
            </a:extLst>
          </p:cNvPr>
          <p:cNvSpPr txBox="1">
            <a:spLocks/>
          </p:cNvSpPr>
          <p:nvPr/>
        </p:nvSpPr>
        <p:spPr bwMode="black">
          <a:xfrm>
            <a:off x="152400" y="180193"/>
            <a:ext cx="11887199" cy="81676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Glaciers are melting</a:t>
            </a:r>
          </a:p>
        </p:txBody>
      </p:sp>
    </p:spTree>
    <p:extLst>
      <p:ext uri="{BB962C8B-B14F-4D97-AF65-F5344CB8AC3E}">
        <p14:creationId xmlns:p14="http://schemas.microsoft.com/office/powerpoint/2010/main" val="25699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88;p2">
            <a:extLst>
              <a:ext uri="{FF2B5EF4-FFF2-40B4-BE49-F238E27FC236}">
                <a16:creationId xmlns:a16="http://schemas.microsoft.com/office/drawing/2014/main" id="{09E9E707-3218-5245-8DD3-9C66F9615CAB}"/>
              </a:ext>
            </a:extLst>
          </p:cNvPr>
          <p:cNvSpPr txBox="1">
            <a:spLocks/>
          </p:cNvSpPr>
          <p:nvPr/>
        </p:nvSpPr>
        <p:spPr bwMode="black">
          <a:xfrm>
            <a:off x="152400" y="180193"/>
            <a:ext cx="11887199" cy="81676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GLOBAL SEA LEVEL RISING</a:t>
            </a:r>
          </a:p>
        </p:txBody>
      </p:sp>
      <p:pic>
        <p:nvPicPr>
          <p:cNvPr id="12" name="Picture 1" descr="Screen Shot 2014-03-11 at 12.05.49 PM.png">
            <a:extLst>
              <a:ext uri="{FF2B5EF4-FFF2-40B4-BE49-F238E27FC236}">
                <a16:creationId xmlns:a16="http://schemas.microsoft.com/office/drawing/2014/main" id="{79EA529F-DD3B-E64C-8B93-D59240387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50499"/>
            <a:ext cx="5652869" cy="427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Screen Shot 2014-03-11 at 12.05.42 PM.png">
            <a:extLst>
              <a:ext uri="{FF2B5EF4-FFF2-40B4-BE49-F238E27FC236}">
                <a16:creationId xmlns:a16="http://schemas.microsoft.com/office/drawing/2014/main" id="{7C2743A5-326F-014A-A9E3-CFCCD5506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32" y="1350499"/>
            <a:ext cx="5528603" cy="427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BE5714AD-9DB6-E440-B148-2B4EBC2CB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129" y="6508530"/>
            <a:ext cx="6761871" cy="338554"/>
          </a:xfrm>
          <a:prstGeom prst="rect">
            <a:avLst/>
          </a:prstGeom>
          <a:solidFill>
            <a:srgbClr val="EEE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/>
              <a:t>Source: NASA Climate http://climate.nasa.gov/key_indicators#seaLevel </a:t>
            </a:r>
          </a:p>
        </p:txBody>
      </p:sp>
    </p:spTree>
    <p:extLst>
      <p:ext uri="{BB962C8B-B14F-4D97-AF65-F5344CB8AC3E}">
        <p14:creationId xmlns:p14="http://schemas.microsoft.com/office/powerpoint/2010/main" val="15835265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{61D42F82-D7DE-924D-8EC6-E1F21E240954}tf10001120</Template>
  <TotalTime>72</TotalTime>
  <Words>350</Words>
  <Application>Microsoft Macintosh PowerPoint</Application>
  <PresentationFormat>Widescreen</PresentationFormat>
  <Paragraphs>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Helvetica</vt:lpstr>
      <vt:lpstr>Tableau Book</vt:lpstr>
      <vt:lpstr>Parcel</vt:lpstr>
      <vt:lpstr>ANALYSIS OF GLOBAL TEMPERATURE RISE</vt:lpstr>
      <vt:lpstr>Today’s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DEATH BY RISK FACTORS</dc:title>
  <dc:creator>Saniya</dc:creator>
  <cp:lastModifiedBy>Microsoft Office User</cp:lastModifiedBy>
  <cp:revision>40</cp:revision>
  <dcterms:created xsi:type="dcterms:W3CDTF">2022-04-27T21:35:45Z</dcterms:created>
  <dcterms:modified xsi:type="dcterms:W3CDTF">2022-12-07T02:08:27Z</dcterms:modified>
</cp:coreProperties>
</file>