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Lato" panose="020F0502020204030203" pitchFamily="34" charset="0"/>
      <p:regular r:id="rId27"/>
      <p:bold r:id="rId28"/>
      <p:italic r:id="rId29"/>
      <p:boldItalic r:id="rId30"/>
    </p:embeddedFont>
    <p:embeddedFont>
      <p:font typeface="Raleway" pitchFamily="2" charset="77"/>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p:cViewPr varScale="1">
        <p:scale>
          <a:sx n="156" d="100"/>
          <a:sy n="156" d="100"/>
        </p:scale>
        <p:origin x="36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9b6ea7d7a9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9b6ea7d7a9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9b6ea7d7a9_0_3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9b6ea7d7a9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9b6ea7d7a9_0_3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9b6ea7d7a9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9b6ea7d7a9_0_3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9b6ea7d7a9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9b6ea7d7a9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9b6ea7d7a9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9b6ea7d7a9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9b6ea7d7a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9b6ea7d7a9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9b6ea7d7a9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9b6ea7d7a9_0_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9b6ea7d7a9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9b6ea7d7a9_0_2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9b6ea7d7a9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9b6ea7d7a9_0_2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9b6ea7d7a9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9b6ea7d7a9_0_3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9b6ea7d7a9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9b6ea7d7a9_0_2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9b6ea7d7a9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9b6ea7d7a9_0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9b6ea7d7a9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9ceb73ece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9ceb73ece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9b6ea7d7a9_0_3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9b6ea7d7a9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9b6ea7d7a9_0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9b6ea7d7a9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9b6ea7d7a9_0_3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9b6ea7d7a9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9b6ea7d7a9_0_3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9b6ea7d7a9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9b6ea7d7a9_0_3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9b6ea7d7a9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9b6ea7d7a9_0_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9b6ea7d7a9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9b6ea7d7a9_0_3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9b6ea7d7a9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9b6ea7d7a9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9b6ea7d7a9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9b6ea7d7a9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9b6ea7d7a9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5"/>
        <p:cNvGrpSpPr/>
        <p:nvPr/>
      </p:nvGrpSpPr>
      <p:grpSpPr>
        <a:xfrm>
          <a:off x="0" y="0"/>
          <a:ext cx="0" cy="0"/>
          <a:chOff x="0" y="0"/>
          <a:chExt cx="0" cy="0"/>
        </a:xfrm>
      </p:grpSpPr>
      <p:sp>
        <p:nvSpPr>
          <p:cNvPr id="86" name="Google Shape;86;p13"/>
          <p:cNvSpPr txBox="1">
            <a:spLocks noGrp="1"/>
          </p:cNvSpPr>
          <p:nvPr>
            <p:ph type="ctrTitle" idx="4294967295"/>
          </p:nvPr>
        </p:nvSpPr>
        <p:spPr>
          <a:xfrm>
            <a:off x="881425" y="198000"/>
            <a:ext cx="7688100" cy="133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780">
                <a:latin typeface="Times New Roman"/>
                <a:ea typeface="Times New Roman"/>
                <a:cs typeface="Times New Roman"/>
                <a:sym typeface="Times New Roman"/>
              </a:rPr>
              <a:t>Restaurant Risk Prediction using Machine Learning Algorithms</a:t>
            </a:r>
            <a:endParaRPr sz="3780">
              <a:latin typeface="Times New Roman"/>
              <a:ea typeface="Times New Roman"/>
              <a:cs typeface="Times New Roman"/>
              <a:sym typeface="Times New Roman"/>
            </a:endParaRPr>
          </a:p>
        </p:txBody>
      </p:sp>
      <p:sp>
        <p:nvSpPr>
          <p:cNvPr id="87" name="Google Shape;87;p13"/>
          <p:cNvSpPr txBox="1">
            <a:spLocks noGrp="1"/>
          </p:cNvSpPr>
          <p:nvPr>
            <p:ph type="subTitle" idx="4294967295"/>
          </p:nvPr>
        </p:nvSpPr>
        <p:spPr>
          <a:xfrm>
            <a:off x="7058100" y="3768700"/>
            <a:ext cx="2085900" cy="1336800"/>
          </a:xfrm>
          <a:prstGeom prst="rect">
            <a:avLst/>
          </a:prstGeom>
          <a:solidFill>
            <a:srgbClr val="C9DAF8"/>
          </a:solidFill>
        </p:spPr>
        <p:txBody>
          <a:bodyPr spcFirstLastPara="1" wrap="square" lIns="91425" tIns="91425" rIns="91425" bIns="91425" anchor="t" anchorCtr="0">
            <a:normAutofit fontScale="25000" lnSpcReduction="20000"/>
          </a:bodyPr>
          <a:lstStyle/>
          <a:p>
            <a:pPr marL="0" lvl="0" indent="0" algn="l" rtl="0">
              <a:lnSpc>
                <a:spcPct val="100000"/>
              </a:lnSpc>
              <a:spcBef>
                <a:spcPts val="0"/>
              </a:spcBef>
              <a:spcAft>
                <a:spcPts val="1200"/>
              </a:spcAft>
              <a:buNone/>
            </a:pPr>
            <a:r>
              <a:rPr lang="en" sz="4900" b="1" dirty="0">
                <a:solidFill>
                  <a:schemeClr val="dk2"/>
                </a:solidFill>
              </a:rPr>
              <a:t>Presented by,</a:t>
            </a:r>
            <a:br>
              <a:rPr lang="en" sz="4900" dirty="0">
                <a:solidFill>
                  <a:schemeClr val="dk2"/>
                </a:solidFill>
              </a:rPr>
            </a:br>
            <a:r>
              <a:rPr lang="en" sz="4900" dirty="0">
                <a:solidFill>
                  <a:schemeClr val="dk2"/>
                </a:solidFill>
              </a:rPr>
              <a:t>                            </a:t>
            </a:r>
            <a:r>
              <a:rPr lang="en" sz="4900" b="1" dirty="0">
                <a:solidFill>
                  <a:srgbClr val="000000"/>
                </a:solidFill>
              </a:rPr>
              <a:t>Aman Patel</a:t>
            </a:r>
            <a:br>
              <a:rPr lang="en" sz="4900" b="1" dirty="0">
                <a:solidFill>
                  <a:srgbClr val="000000"/>
                </a:solidFill>
              </a:rPr>
            </a:br>
            <a:r>
              <a:rPr lang="en" sz="4900" b="1" dirty="0">
                <a:solidFill>
                  <a:srgbClr val="000000"/>
                </a:solidFill>
              </a:rPr>
              <a:t>                        Kamal Panchal</a:t>
            </a:r>
            <a:br>
              <a:rPr lang="en" sz="4900" b="1" dirty="0">
                <a:solidFill>
                  <a:srgbClr val="000000"/>
                </a:solidFill>
              </a:rPr>
            </a:br>
            <a:r>
              <a:rPr lang="en" sz="4900" b="1" dirty="0">
                <a:solidFill>
                  <a:srgbClr val="000000"/>
                </a:solidFill>
              </a:rPr>
              <a:t>                             Kuldip Patel</a:t>
            </a:r>
            <a:br>
              <a:rPr lang="en" sz="4900" b="1" dirty="0">
                <a:solidFill>
                  <a:srgbClr val="000000"/>
                </a:solidFill>
              </a:rPr>
            </a:br>
            <a:r>
              <a:rPr lang="en" sz="4900" b="1" dirty="0">
                <a:solidFill>
                  <a:srgbClr val="000000"/>
                </a:solidFill>
              </a:rPr>
              <a:t>                             Shripal Shah</a:t>
            </a:r>
            <a:br>
              <a:rPr lang="en" sz="4900" b="1" dirty="0">
                <a:solidFill>
                  <a:srgbClr val="000000"/>
                </a:solidFill>
              </a:rPr>
            </a:br>
            <a:br>
              <a:rPr lang="en" sz="4900" b="1" dirty="0">
                <a:solidFill>
                  <a:srgbClr val="000000"/>
                </a:solidFill>
              </a:rPr>
            </a:br>
            <a:r>
              <a:rPr lang="en" sz="4900" b="1" dirty="0">
                <a:solidFill>
                  <a:schemeClr val="dk2"/>
                </a:solidFill>
              </a:rPr>
              <a:t>Under the Guidance of,</a:t>
            </a:r>
            <a:br>
              <a:rPr lang="en" sz="4900" b="1" dirty="0">
                <a:solidFill>
                  <a:schemeClr val="dk2"/>
                </a:solidFill>
              </a:rPr>
            </a:br>
            <a:r>
              <a:rPr lang="en" sz="4900" b="1" dirty="0">
                <a:solidFill>
                  <a:schemeClr val="dk2"/>
                </a:solidFill>
              </a:rPr>
              <a:t>              </a:t>
            </a:r>
            <a:r>
              <a:rPr lang="en" sz="4900" b="1" dirty="0">
                <a:solidFill>
                  <a:srgbClr val="000000"/>
                </a:solidFill>
              </a:rPr>
              <a:t>Dr. Vishnu </a:t>
            </a:r>
            <a:r>
              <a:rPr lang="en" sz="4900" b="1" dirty="0" err="1">
                <a:solidFill>
                  <a:srgbClr val="000000"/>
                </a:solidFill>
              </a:rPr>
              <a:t>Pendyala</a:t>
            </a:r>
            <a:endParaRPr b="1" dirty="0">
              <a:solidFill>
                <a:srgbClr val="000000"/>
              </a:solidFill>
            </a:endParaRPr>
          </a:p>
        </p:txBody>
      </p:sp>
      <p:sp>
        <p:nvSpPr>
          <p:cNvPr id="88" name="Google Shape;88;p13"/>
          <p:cNvSpPr txBox="1"/>
          <p:nvPr/>
        </p:nvSpPr>
        <p:spPr>
          <a:xfrm>
            <a:off x="0" y="4835700"/>
            <a:ext cx="2020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Image Source: northernvirginiamag.com</a:t>
            </a:r>
            <a:endParaRPr sz="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843400" y="5969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Data Preprocessing (Cont.)</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144" name="Google Shape;144;p22"/>
          <p:cNvSpPr txBox="1">
            <a:spLocks noGrp="1"/>
          </p:cNvSpPr>
          <p:nvPr>
            <p:ph type="body" idx="1"/>
          </p:nvPr>
        </p:nvSpPr>
        <p:spPr>
          <a:xfrm>
            <a:off x="843400" y="1372300"/>
            <a:ext cx="8151900" cy="3627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business_phone_number: This column does not looked much important to find our prediction so it was dropped</a:t>
            </a:r>
            <a:br>
              <a:rPr lang="en">
                <a:solidFill>
                  <a:schemeClr val="dk2"/>
                </a:solidFill>
                <a:latin typeface="Times New Roman"/>
                <a:ea typeface="Times New Roman"/>
                <a:cs typeface="Times New Roman"/>
                <a:sym typeface="Times New Roman"/>
              </a:rPr>
            </a:br>
            <a:endParaRPr>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inspection_date  was broken into three columns year,month and day for training the model in a better way.</a:t>
            </a:r>
            <a:br>
              <a:rPr lang="en">
                <a:solidFill>
                  <a:schemeClr val="dk2"/>
                </a:solidFill>
                <a:latin typeface="Times New Roman"/>
                <a:ea typeface="Times New Roman"/>
                <a:cs typeface="Times New Roman"/>
                <a:sym typeface="Times New Roman"/>
              </a:rPr>
            </a:br>
            <a:endParaRPr>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Many rows with the null values, missing values, with different string literal values were dropped.</a:t>
            </a:r>
            <a:br>
              <a:rPr lang="en">
                <a:solidFill>
                  <a:schemeClr val="dk2"/>
                </a:solidFill>
                <a:latin typeface="Times New Roman"/>
                <a:ea typeface="Times New Roman"/>
                <a:cs typeface="Times New Roman"/>
                <a:sym typeface="Times New Roman"/>
              </a:rPr>
            </a:br>
            <a:endParaRPr>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After all the preprocessing we were left with 20.2K row and  12 columns for training and testing.</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832950" y="5735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Visualization</a:t>
            </a:r>
            <a:endParaRPr/>
          </a:p>
        </p:txBody>
      </p:sp>
      <p:pic>
        <p:nvPicPr>
          <p:cNvPr id="150" name="Google Shape;150;p23"/>
          <p:cNvPicPr preferRelativeResize="0"/>
          <p:nvPr/>
        </p:nvPicPr>
        <p:blipFill>
          <a:blip r:embed="rId3">
            <a:alphaModFix/>
          </a:blip>
          <a:stretch>
            <a:fillRect/>
          </a:stretch>
        </p:blipFill>
        <p:spPr>
          <a:xfrm>
            <a:off x="967175" y="1304825"/>
            <a:ext cx="3255275" cy="3297400"/>
          </a:xfrm>
          <a:prstGeom prst="rect">
            <a:avLst/>
          </a:prstGeom>
          <a:noFill/>
          <a:ln>
            <a:noFill/>
          </a:ln>
        </p:spPr>
      </p:pic>
      <p:sp>
        <p:nvSpPr>
          <p:cNvPr id="151" name="Google Shape;151;p23"/>
          <p:cNvSpPr txBox="1"/>
          <p:nvPr/>
        </p:nvSpPr>
        <p:spPr>
          <a:xfrm>
            <a:off x="4543250" y="1676550"/>
            <a:ext cx="397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52" name="Google Shape;152;p23"/>
          <p:cNvSpPr txBox="1"/>
          <p:nvPr/>
        </p:nvSpPr>
        <p:spPr>
          <a:xfrm>
            <a:off x="620950" y="4602225"/>
            <a:ext cx="4149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Lato"/>
                <a:ea typeface="Lato"/>
                <a:cs typeface="Lato"/>
                <a:sym typeface="Lato"/>
              </a:rPr>
              <a:t>Fig. 1 Plot between business_postal_code vs count relationship</a:t>
            </a:r>
            <a:endParaRPr sz="1100">
              <a:latin typeface="Lato"/>
              <a:ea typeface="Lato"/>
              <a:cs typeface="Lato"/>
              <a:sym typeface="Lato"/>
            </a:endParaRPr>
          </a:p>
        </p:txBody>
      </p:sp>
      <p:sp>
        <p:nvSpPr>
          <p:cNvPr id="153" name="Google Shape;153;p23"/>
          <p:cNvSpPr txBox="1"/>
          <p:nvPr/>
        </p:nvSpPr>
        <p:spPr>
          <a:xfrm>
            <a:off x="4729550" y="2245750"/>
            <a:ext cx="36057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Lato"/>
              <a:buChar char="●"/>
            </a:pPr>
            <a:r>
              <a:rPr lang="en">
                <a:latin typeface="Lato"/>
                <a:ea typeface="Lato"/>
                <a:cs typeface="Lato"/>
                <a:sym typeface="Lato"/>
              </a:rPr>
              <a:t>business_postal_code vs. count plot, Fig.1, Compared to other postal codes, only a few have very low densities and relative data.</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832950" y="5735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Visualization</a:t>
            </a:r>
            <a:endParaRPr/>
          </a:p>
        </p:txBody>
      </p:sp>
      <p:sp>
        <p:nvSpPr>
          <p:cNvPr id="159" name="Google Shape;159;p24"/>
          <p:cNvSpPr txBox="1"/>
          <p:nvPr/>
        </p:nvSpPr>
        <p:spPr>
          <a:xfrm>
            <a:off x="4543250" y="1676550"/>
            <a:ext cx="397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60" name="Google Shape;160;p24"/>
          <p:cNvSpPr txBox="1"/>
          <p:nvPr/>
        </p:nvSpPr>
        <p:spPr>
          <a:xfrm>
            <a:off x="1179821" y="4519425"/>
            <a:ext cx="28254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Lato"/>
                <a:ea typeface="Lato"/>
                <a:cs typeface="Lato"/>
                <a:sym typeface="Lato"/>
              </a:rPr>
              <a:t>Fig. 2 Plot between Latitude vs Longitude</a:t>
            </a:r>
            <a:endParaRPr sz="1100">
              <a:latin typeface="Lato"/>
              <a:ea typeface="Lato"/>
              <a:cs typeface="Lato"/>
              <a:sym typeface="Lato"/>
            </a:endParaRPr>
          </a:p>
        </p:txBody>
      </p:sp>
      <p:sp>
        <p:nvSpPr>
          <p:cNvPr id="161" name="Google Shape;161;p24"/>
          <p:cNvSpPr txBox="1"/>
          <p:nvPr/>
        </p:nvSpPr>
        <p:spPr>
          <a:xfrm>
            <a:off x="4729550" y="2245750"/>
            <a:ext cx="36057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Lato"/>
              <a:buChar char="●"/>
            </a:pPr>
            <a:r>
              <a:rPr lang="en">
                <a:latin typeface="Lato"/>
                <a:ea typeface="Lato"/>
                <a:cs typeface="Lato"/>
                <a:sym typeface="Lato"/>
              </a:rPr>
              <a:t>Latitude vs Longitude plot Fig. 2, Restaurants run their businesses in certain regions, which are hotspots. For this reason, it would be interesting to predict a restaurant's risk category based on its location.</a:t>
            </a:r>
            <a:endParaRPr>
              <a:latin typeface="Lato"/>
              <a:ea typeface="Lato"/>
              <a:cs typeface="Lato"/>
              <a:sym typeface="Lato"/>
            </a:endParaRPr>
          </a:p>
        </p:txBody>
      </p:sp>
      <p:pic>
        <p:nvPicPr>
          <p:cNvPr id="162" name="Google Shape;162;p24"/>
          <p:cNvPicPr preferRelativeResize="0"/>
          <p:nvPr/>
        </p:nvPicPr>
        <p:blipFill>
          <a:blip r:embed="rId3">
            <a:alphaModFix/>
          </a:blip>
          <a:stretch>
            <a:fillRect/>
          </a:stretch>
        </p:blipFill>
        <p:spPr>
          <a:xfrm>
            <a:off x="1038838" y="1261100"/>
            <a:ext cx="3314125" cy="31887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832950" y="5735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Visualization</a:t>
            </a:r>
            <a:endParaRPr/>
          </a:p>
        </p:txBody>
      </p:sp>
      <p:sp>
        <p:nvSpPr>
          <p:cNvPr id="168" name="Google Shape;168;p25"/>
          <p:cNvSpPr txBox="1"/>
          <p:nvPr/>
        </p:nvSpPr>
        <p:spPr>
          <a:xfrm>
            <a:off x="4543250" y="1676550"/>
            <a:ext cx="397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69" name="Google Shape;169;p25"/>
          <p:cNvSpPr txBox="1"/>
          <p:nvPr/>
        </p:nvSpPr>
        <p:spPr>
          <a:xfrm>
            <a:off x="1366100" y="4602225"/>
            <a:ext cx="29184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Lato"/>
                <a:ea typeface="Lato"/>
                <a:cs typeface="Lato"/>
                <a:sym typeface="Lato"/>
              </a:rPr>
              <a:t>Fig. 3 Correlation between  features</a:t>
            </a:r>
            <a:endParaRPr sz="1100">
              <a:latin typeface="Lato"/>
              <a:ea typeface="Lato"/>
              <a:cs typeface="Lato"/>
              <a:sym typeface="Lato"/>
            </a:endParaRPr>
          </a:p>
        </p:txBody>
      </p:sp>
      <p:sp>
        <p:nvSpPr>
          <p:cNvPr id="170" name="Google Shape;170;p25"/>
          <p:cNvSpPr txBox="1"/>
          <p:nvPr/>
        </p:nvSpPr>
        <p:spPr>
          <a:xfrm>
            <a:off x="4729550" y="2245750"/>
            <a:ext cx="36057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Lato"/>
              <a:buChar char="●"/>
            </a:pPr>
            <a:r>
              <a:rPr lang="en">
                <a:latin typeface="Lato"/>
                <a:ea typeface="Lato"/>
                <a:cs typeface="Lato"/>
                <a:sym typeface="Lato"/>
              </a:rPr>
              <a:t>Correlation between  features,  Fig.3, Correlation between all the numerical features after the  pre processing</a:t>
            </a:r>
            <a:endParaRPr>
              <a:latin typeface="Lato"/>
              <a:ea typeface="Lato"/>
              <a:cs typeface="Lato"/>
              <a:sym typeface="Lato"/>
            </a:endParaRPr>
          </a:p>
        </p:txBody>
      </p:sp>
      <p:pic>
        <p:nvPicPr>
          <p:cNvPr id="171" name="Google Shape;171;p25"/>
          <p:cNvPicPr preferRelativeResize="0"/>
          <p:nvPr/>
        </p:nvPicPr>
        <p:blipFill>
          <a:blip r:embed="rId3">
            <a:alphaModFix/>
          </a:blip>
          <a:stretch>
            <a:fillRect/>
          </a:stretch>
        </p:blipFill>
        <p:spPr>
          <a:xfrm>
            <a:off x="832950" y="1360034"/>
            <a:ext cx="3096800" cy="316824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848900" y="6748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Data Preparation and Evaluation</a:t>
            </a:r>
            <a:endParaRPr>
              <a:latin typeface="Times New Roman"/>
              <a:ea typeface="Times New Roman"/>
              <a:cs typeface="Times New Roman"/>
              <a:sym typeface="Times New Roman"/>
            </a:endParaRPr>
          </a:p>
        </p:txBody>
      </p:sp>
      <p:sp>
        <p:nvSpPr>
          <p:cNvPr id="177" name="Google Shape;177;p26"/>
          <p:cNvSpPr txBox="1">
            <a:spLocks noGrp="1"/>
          </p:cNvSpPr>
          <p:nvPr>
            <p:ph type="body" idx="1"/>
          </p:nvPr>
        </p:nvSpPr>
        <p:spPr>
          <a:xfrm>
            <a:off x="848900" y="1473075"/>
            <a:ext cx="8144400" cy="36117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chemeClr val="dk2"/>
              </a:buClr>
              <a:buSzPts val="1300"/>
              <a:buAutoNum type="arabicPeriod"/>
            </a:pPr>
            <a:r>
              <a:rPr lang="en" b="1" u="sng">
                <a:solidFill>
                  <a:schemeClr val="dk2"/>
                </a:solidFill>
                <a:latin typeface="Times New Roman"/>
                <a:ea typeface="Times New Roman"/>
                <a:cs typeface="Times New Roman"/>
                <a:sym typeface="Times New Roman"/>
              </a:rPr>
              <a:t>Data Preparation</a:t>
            </a:r>
            <a:r>
              <a:rPr lang="en">
                <a:solidFill>
                  <a:schemeClr val="dk2"/>
                </a:solidFill>
                <a:latin typeface="Times New Roman"/>
                <a:ea typeface="Times New Roman"/>
                <a:cs typeface="Times New Roman"/>
                <a:sym typeface="Times New Roman"/>
              </a:rPr>
              <a:t>:</a:t>
            </a:r>
            <a:br>
              <a:rPr lang="en">
                <a:solidFill>
                  <a:schemeClr val="dk2"/>
                </a:solidFill>
                <a:latin typeface="Times New Roman"/>
                <a:ea typeface="Times New Roman"/>
                <a:cs typeface="Times New Roman"/>
                <a:sym typeface="Times New Roman"/>
              </a:rPr>
            </a:br>
            <a:endParaRPr>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To train our models we split the data set in two separate dataset that is training and testing dataset with the ratio of 80:20</a:t>
            </a:r>
            <a:endParaRPr>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The training dataset consist of 16.2K row and the testing dataset consist of 4K rows</a:t>
            </a:r>
            <a:br>
              <a:rPr lang="en">
                <a:solidFill>
                  <a:schemeClr val="dk2"/>
                </a:solidFill>
                <a:latin typeface="Times New Roman"/>
                <a:ea typeface="Times New Roman"/>
                <a:cs typeface="Times New Roman"/>
                <a:sym typeface="Times New Roman"/>
              </a:rPr>
            </a:br>
            <a:endParaRPr>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AutoNum type="arabicPeriod" startAt="2"/>
            </a:pPr>
            <a:r>
              <a:rPr lang="en" b="1" u="sng">
                <a:solidFill>
                  <a:schemeClr val="dk2"/>
                </a:solidFill>
                <a:latin typeface="Times New Roman"/>
                <a:ea typeface="Times New Roman"/>
                <a:cs typeface="Times New Roman"/>
                <a:sym typeface="Times New Roman"/>
              </a:rPr>
              <a:t>Evaluation</a:t>
            </a:r>
            <a:r>
              <a:rPr lang="en">
                <a:solidFill>
                  <a:schemeClr val="dk2"/>
                </a:solidFill>
                <a:latin typeface="Times New Roman"/>
                <a:ea typeface="Times New Roman"/>
                <a:cs typeface="Times New Roman"/>
                <a:sym typeface="Times New Roman"/>
              </a:rPr>
              <a:t>:</a:t>
            </a:r>
            <a:br>
              <a:rPr lang="en">
                <a:solidFill>
                  <a:schemeClr val="dk2"/>
                </a:solidFill>
                <a:latin typeface="Times New Roman"/>
                <a:ea typeface="Times New Roman"/>
                <a:cs typeface="Times New Roman"/>
                <a:sym typeface="Times New Roman"/>
              </a:rPr>
            </a:br>
            <a:endParaRPr>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Once the training of the model is finished we evaluate our model on the basis of performance parameter like confusion matrix, recall, precision, and accuracy.</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a:spLocks noGrp="1"/>
          </p:cNvSpPr>
          <p:nvPr>
            <p:ph type="title"/>
          </p:nvPr>
        </p:nvSpPr>
        <p:spPr>
          <a:xfrm>
            <a:off x="835825" y="5892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Models and Algorithms</a:t>
            </a:r>
            <a:endParaRPr>
              <a:latin typeface="Times New Roman"/>
              <a:ea typeface="Times New Roman"/>
              <a:cs typeface="Times New Roman"/>
              <a:sym typeface="Times New Roman"/>
            </a:endParaRPr>
          </a:p>
        </p:txBody>
      </p:sp>
      <p:sp>
        <p:nvSpPr>
          <p:cNvPr id="183" name="Google Shape;183;p27"/>
          <p:cNvSpPr txBox="1">
            <a:spLocks noGrp="1"/>
          </p:cNvSpPr>
          <p:nvPr>
            <p:ph type="body" idx="1"/>
          </p:nvPr>
        </p:nvSpPr>
        <p:spPr>
          <a:xfrm>
            <a:off x="835825" y="1379900"/>
            <a:ext cx="8151900" cy="3634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We are using 4 models with different machine learning algorithms in each model which are as follows:</a:t>
            </a:r>
            <a:br>
              <a:rPr lang="en">
                <a:solidFill>
                  <a:schemeClr val="dk2"/>
                </a:solidFill>
                <a:latin typeface="Times New Roman"/>
                <a:ea typeface="Times New Roman"/>
                <a:cs typeface="Times New Roman"/>
                <a:sym typeface="Times New Roman"/>
              </a:rPr>
            </a:br>
            <a:endParaRPr>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Font typeface="Times New Roman"/>
              <a:buAutoNum type="arabicPeriod"/>
            </a:pPr>
            <a:r>
              <a:rPr lang="en">
                <a:solidFill>
                  <a:schemeClr val="dk2"/>
                </a:solidFill>
                <a:latin typeface="Times New Roman"/>
                <a:ea typeface="Times New Roman"/>
                <a:cs typeface="Times New Roman"/>
                <a:sym typeface="Times New Roman"/>
              </a:rPr>
              <a:t>Linear Model</a:t>
            </a:r>
            <a:br>
              <a:rPr lang="en">
                <a:solidFill>
                  <a:schemeClr val="dk2"/>
                </a:solidFill>
                <a:latin typeface="Times New Roman"/>
                <a:ea typeface="Times New Roman"/>
                <a:cs typeface="Times New Roman"/>
                <a:sym typeface="Times New Roman"/>
              </a:rPr>
            </a:br>
            <a:endParaRPr>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Font typeface="Times New Roman"/>
              <a:buAutoNum type="arabicPeriod"/>
            </a:pPr>
            <a:r>
              <a:rPr lang="en">
                <a:solidFill>
                  <a:schemeClr val="dk2"/>
                </a:solidFill>
                <a:latin typeface="Times New Roman"/>
                <a:ea typeface="Times New Roman"/>
                <a:cs typeface="Times New Roman"/>
                <a:sym typeface="Times New Roman"/>
              </a:rPr>
              <a:t>Geometric Model</a:t>
            </a:r>
            <a:br>
              <a:rPr lang="en">
                <a:solidFill>
                  <a:schemeClr val="dk2"/>
                </a:solidFill>
                <a:latin typeface="Times New Roman"/>
                <a:ea typeface="Times New Roman"/>
                <a:cs typeface="Times New Roman"/>
                <a:sym typeface="Times New Roman"/>
              </a:rPr>
            </a:br>
            <a:endParaRPr>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Font typeface="Times New Roman"/>
              <a:buAutoNum type="arabicPeriod"/>
            </a:pPr>
            <a:r>
              <a:rPr lang="en">
                <a:solidFill>
                  <a:schemeClr val="dk2"/>
                </a:solidFill>
                <a:latin typeface="Times New Roman"/>
                <a:ea typeface="Times New Roman"/>
                <a:cs typeface="Times New Roman"/>
                <a:sym typeface="Times New Roman"/>
              </a:rPr>
              <a:t>Probabilistic Model</a:t>
            </a:r>
            <a:br>
              <a:rPr lang="en">
                <a:solidFill>
                  <a:schemeClr val="dk2"/>
                </a:solidFill>
                <a:latin typeface="Times New Roman"/>
                <a:ea typeface="Times New Roman"/>
                <a:cs typeface="Times New Roman"/>
                <a:sym typeface="Times New Roman"/>
              </a:rPr>
            </a:br>
            <a:endParaRPr>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Font typeface="Times New Roman"/>
              <a:buAutoNum type="arabicPeriod"/>
            </a:pPr>
            <a:r>
              <a:rPr lang="en">
                <a:solidFill>
                  <a:schemeClr val="dk2"/>
                </a:solidFill>
                <a:latin typeface="Times New Roman"/>
                <a:ea typeface="Times New Roman"/>
                <a:cs typeface="Times New Roman"/>
                <a:sym typeface="Times New Roman"/>
              </a:rPr>
              <a:t>Logical Model</a:t>
            </a:r>
            <a:br>
              <a:rPr lang="en">
                <a:solidFill>
                  <a:schemeClr val="dk2"/>
                </a:solidFill>
                <a:latin typeface="Times New Roman"/>
                <a:ea typeface="Times New Roman"/>
                <a:cs typeface="Times New Roman"/>
                <a:sym typeface="Times New Roman"/>
              </a:rPr>
            </a:b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8"/>
          <p:cNvSpPr txBox="1">
            <a:spLocks noGrp="1"/>
          </p:cNvSpPr>
          <p:nvPr>
            <p:ph type="title"/>
          </p:nvPr>
        </p:nvSpPr>
        <p:spPr>
          <a:xfrm>
            <a:off x="835825" y="5893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Linear Model</a:t>
            </a:r>
            <a:endParaRPr>
              <a:solidFill>
                <a:srgbClr val="000000"/>
              </a:solidFill>
              <a:latin typeface="Times New Roman"/>
              <a:ea typeface="Times New Roman"/>
              <a:cs typeface="Times New Roman"/>
              <a:sym typeface="Times New Roman"/>
            </a:endParaRPr>
          </a:p>
        </p:txBody>
      </p:sp>
      <p:sp>
        <p:nvSpPr>
          <p:cNvPr id="189" name="Google Shape;189;p28"/>
          <p:cNvSpPr txBox="1">
            <a:spLocks noGrp="1"/>
          </p:cNvSpPr>
          <p:nvPr>
            <p:ph type="body" idx="1"/>
          </p:nvPr>
        </p:nvSpPr>
        <p:spPr>
          <a:xfrm>
            <a:off x="835825" y="1357100"/>
            <a:ext cx="8212800" cy="3680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As the name implies, linear models are described as linear combinations of features.</a:t>
            </a:r>
            <a:br>
              <a:rPr lang="en">
                <a:solidFill>
                  <a:srgbClr val="000000"/>
                </a:solidFill>
                <a:latin typeface="Times New Roman"/>
                <a:ea typeface="Times New Roman"/>
                <a:cs typeface="Times New Roman"/>
                <a:sym typeface="Times New Roman"/>
              </a:rPr>
            </a:b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Linear models use a line equation to fit data, where a decision boundary is calculated to classify differences between classes.</a:t>
            </a:r>
            <a:br>
              <a:rPr lang="en">
                <a:solidFill>
                  <a:srgbClr val="000000"/>
                </a:solidFill>
                <a:latin typeface="Times New Roman"/>
                <a:ea typeface="Times New Roman"/>
                <a:cs typeface="Times New Roman"/>
                <a:sym typeface="Times New Roman"/>
              </a:rPr>
            </a:b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As a result of the learning process, each feature is given a certain weight in order to build a model that is capable of predicting or classifying the target value.</a:t>
            </a:r>
            <a:br>
              <a:rPr lang="en">
                <a:solidFill>
                  <a:srgbClr val="000000"/>
                </a:solidFill>
                <a:latin typeface="Times New Roman"/>
                <a:ea typeface="Times New Roman"/>
                <a:cs typeface="Times New Roman"/>
                <a:sym typeface="Times New Roman"/>
              </a:rPr>
            </a:b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We are using Logistic regression as our linear model in our project.</a:t>
            </a:r>
            <a:br>
              <a:rPr lang="en">
                <a:solidFill>
                  <a:srgbClr val="000000"/>
                </a:solidFill>
                <a:latin typeface="Times New Roman"/>
                <a:ea typeface="Times New Roman"/>
                <a:cs typeface="Times New Roman"/>
                <a:sym typeface="Times New Roman"/>
              </a:rPr>
            </a:b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In this regression task we use logistic function to train the model.</a:t>
            </a:r>
            <a:br>
              <a:rPr lang="en">
                <a:solidFill>
                  <a:srgbClr val="000000"/>
                </a:solidFill>
                <a:latin typeface="Times New Roman"/>
                <a:ea typeface="Times New Roman"/>
                <a:cs typeface="Times New Roman"/>
                <a:sym typeface="Times New Roman"/>
              </a:rPr>
            </a:b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As a result the output value for this model is a binary value.</a:t>
            </a:r>
            <a:br>
              <a:rPr lang="en">
                <a:solidFill>
                  <a:srgbClr val="000000"/>
                </a:solidFill>
                <a:latin typeface="Times New Roman"/>
                <a:ea typeface="Times New Roman"/>
                <a:cs typeface="Times New Roman"/>
                <a:sym typeface="Times New Roman"/>
              </a:rPr>
            </a:b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We implement logistic regression using newton-cg solver</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a:spLocks noGrp="1"/>
          </p:cNvSpPr>
          <p:nvPr>
            <p:ph type="title"/>
          </p:nvPr>
        </p:nvSpPr>
        <p:spPr>
          <a:xfrm>
            <a:off x="835825" y="5893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Geometric Model</a:t>
            </a:r>
            <a:endParaRPr>
              <a:latin typeface="Times New Roman"/>
              <a:ea typeface="Times New Roman"/>
              <a:cs typeface="Times New Roman"/>
              <a:sym typeface="Times New Roman"/>
            </a:endParaRPr>
          </a:p>
        </p:txBody>
      </p:sp>
      <p:sp>
        <p:nvSpPr>
          <p:cNvPr id="195" name="Google Shape;195;p29"/>
          <p:cNvSpPr txBox="1">
            <a:spLocks noGrp="1"/>
          </p:cNvSpPr>
          <p:nvPr>
            <p:ph type="body" idx="1"/>
          </p:nvPr>
        </p:nvSpPr>
        <p:spPr>
          <a:xfrm>
            <a:off x="835825" y="1357100"/>
            <a:ext cx="8212800" cy="3680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In this model regression and classification models rely on geometry knowledge such as hyperplanes, linear transformations, and distance metrics.</a:t>
            </a:r>
            <a:br>
              <a:rPr lang="en">
                <a:solidFill>
                  <a:schemeClr val="dk2"/>
                </a:solidFill>
                <a:latin typeface="Times New Roman"/>
                <a:ea typeface="Times New Roman"/>
                <a:cs typeface="Times New Roman"/>
                <a:sym typeface="Times New Roman"/>
              </a:rPr>
            </a:br>
            <a:endParaRPr>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In this model we are using the K- Nearest neighbours algorithm.</a:t>
            </a:r>
            <a:br>
              <a:rPr lang="en">
                <a:solidFill>
                  <a:schemeClr val="dk2"/>
                </a:solidFill>
                <a:latin typeface="Times New Roman"/>
                <a:ea typeface="Times New Roman"/>
                <a:cs typeface="Times New Roman"/>
                <a:sym typeface="Times New Roman"/>
              </a:rPr>
            </a:br>
            <a:endParaRPr>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In the nearest neighbor method, training samples are found closest in distance to a new point and classes are predicted from them.</a:t>
            </a:r>
            <a:br>
              <a:rPr lang="en">
                <a:solidFill>
                  <a:schemeClr val="dk2"/>
                </a:solidFill>
                <a:latin typeface="Times New Roman"/>
                <a:ea typeface="Times New Roman"/>
                <a:cs typeface="Times New Roman"/>
                <a:sym typeface="Times New Roman"/>
              </a:rPr>
            </a:br>
            <a:endParaRPr>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We are calculating the distance using two methods:</a:t>
            </a:r>
            <a:br>
              <a:rPr lang="en">
                <a:solidFill>
                  <a:schemeClr val="dk2"/>
                </a:solidFill>
                <a:latin typeface="Times New Roman"/>
                <a:ea typeface="Times New Roman"/>
                <a:cs typeface="Times New Roman"/>
                <a:sym typeface="Times New Roman"/>
              </a:rPr>
            </a:br>
            <a:endParaRPr>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Manhattan Distance</a:t>
            </a:r>
            <a:br>
              <a:rPr lang="en">
                <a:solidFill>
                  <a:schemeClr val="dk2"/>
                </a:solidFill>
                <a:latin typeface="Times New Roman"/>
                <a:ea typeface="Times New Roman"/>
                <a:cs typeface="Times New Roman"/>
                <a:sym typeface="Times New Roman"/>
              </a:rPr>
            </a:br>
            <a:endParaRPr>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Euclidean Distance</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0"/>
          <p:cNvSpPr txBox="1">
            <a:spLocks noGrp="1"/>
          </p:cNvSpPr>
          <p:nvPr>
            <p:ph type="title"/>
          </p:nvPr>
        </p:nvSpPr>
        <p:spPr>
          <a:xfrm>
            <a:off x="835825" y="5893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Probabilistic Model</a:t>
            </a:r>
            <a:endParaRPr>
              <a:latin typeface="Times New Roman"/>
              <a:ea typeface="Times New Roman"/>
              <a:cs typeface="Times New Roman"/>
              <a:sym typeface="Times New Roman"/>
            </a:endParaRPr>
          </a:p>
        </p:txBody>
      </p:sp>
      <p:sp>
        <p:nvSpPr>
          <p:cNvPr id="201" name="Google Shape;201;p30"/>
          <p:cNvSpPr txBox="1">
            <a:spLocks noGrp="1"/>
          </p:cNvSpPr>
          <p:nvPr>
            <p:ph type="body" idx="1"/>
          </p:nvPr>
        </p:nvSpPr>
        <p:spPr>
          <a:xfrm>
            <a:off x="835825" y="1357100"/>
            <a:ext cx="8212800" cy="3680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The probability distribution is used to model probabilistic model. </a:t>
            </a:r>
            <a:br>
              <a:rPr lang="en">
                <a:solidFill>
                  <a:schemeClr val="dk2"/>
                </a:solidFill>
                <a:latin typeface="Times New Roman"/>
                <a:ea typeface="Times New Roman"/>
                <a:cs typeface="Times New Roman"/>
                <a:sym typeface="Times New Roman"/>
              </a:rPr>
            </a:br>
            <a:endParaRPr>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Data uncertainty is reduced by these model.</a:t>
            </a:r>
            <a:br>
              <a:rPr lang="en">
                <a:solidFill>
                  <a:schemeClr val="dk2"/>
                </a:solidFill>
                <a:latin typeface="Times New Roman"/>
                <a:ea typeface="Times New Roman"/>
                <a:cs typeface="Times New Roman"/>
                <a:sym typeface="Times New Roman"/>
              </a:rPr>
            </a:br>
            <a:endParaRPr>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In this model we are using Gaussian Naïve Bayes model.</a:t>
            </a:r>
            <a:br>
              <a:rPr lang="en">
                <a:solidFill>
                  <a:schemeClr val="dk2"/>
                </a:solidFill>
                <a:latin typeface="Times New Roman"/>
                <a:ea typeface="Times New Roman"/>
                <a:cs typeface="Times New Roman"/>
                <a:sym typeface="Times New Roman"/>
              </a:rPr>
            </a:br>
            <a:endParaRPr>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We can use prior knowledge to choose the most probable hypothesis about the data.</a:t>
            </a:r>
            <a:br>
              <a:rPr lang="en">
                <a:solidFill>
                  <a:schemeClr val="dk2"/>
                </a:solidFill>
                <a:latin typeface="Times New Roman"/>
                <a:ea typeface="Times New Roman"/>
                <a:cs typeface="Times New Roman"/>
                <a:sym typeface="Times New Roman"/>
              </a:rPr>
            </a:br>
            <a:endParaRPr>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Based on prior knowledge, bayes theorem allows us to calculate the probability of a hypothesis.</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1"/>
          <p:cNvSpPr txBox="1">
            <a:spLocks noGrp="1"/>
          </p:cNvSpPr>
          <p:nvPr>
            <p:ph type="title"/>
          </p:nvPr>
        </p:nvSpPr>
        <p:spPr>
          <a:xfrm>
            <a:off x="835825" y="5893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Logical Model</a:t>
            </a:r>
            <a:endParaRPr>
              <a:latin typeface="Times New Roman"/>
              <a:ea typeface="Times New Roman"/>
              <a:cs typeface="Times New Roman"/>
              <a:sym typeface="Times New Roman"/>
            </a:endParaRPr>
          </a:p>
        </p:txBody>
      </p:sp>
      <p:sp>
        <p:nvSpPr>
          <p:cNvPr id="207" name="Google Shape;207;p31"/>
          <p:cNvSpPr txBox="1">
            <a:spLocks noGrp="1"/>
          </p:cNvSpPr>
          <p:nvPr>
            <p:ph type="body" idx="1"/>
          </p:nvPr>
        </p:nvSpPr>
        <p:spPr>
          <a:xfrm>
            <a:off x="835825" y="1357100"/>
            <a:ext cx="8212800" cy="3680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These models are defined in terms of easily interpretable logical expressions.</a:t>
            </a:r>
            <a:br>
              <a:rPr lang="en">
                <a:solidFill>
                  <a:schemeClr val="dk2"/>
                </a:solidFill>
                <a:latin typeface="Times New Roman"/>
                <a:ea typeface="Times New Roman"/>
                <a:cs typeface="Times New Roman"/>
                <a:sym typeface="Times New Roman"/>
              </a:rPr>
            </a:br>
            <a:endParaRPr>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Using boolean logic, these models label leaves using either majority or proportional systems.</a:t>
            </a:r>
            <a:br>
              <a:rPr lang="en">
                <a:solidFill>
                  <a:schemeClr val="dk2"/>
                </a:solidFill>
                <a:latin typeface="Times New Roman"/>
                <a:ea typeface="Times New Roman"/>
                <a:cs typeface="Times New Roman"/>
                <a:sym typeface="Times New Roman"/>
              </a:rPr>
            </a:br>
            <a:endParaRPr>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In this model we are using Decision Tree Classifier.</a:t>
            </a:r>
            <a:br>
              <a:rPr lang="en">
                <a:solidFill>
                  <a:schemeClr val="dk2"/>
                </a:solidFill>
                <a:latin typeface="Times New Roman"/>
                <a:ea typeface="Times New Roman"/>
                <a:cs typeface="Times New Roman"/>
                <a:sym typeface="Times New Roman"/>
              </a:rPr>
            </a:br>
            <a:endParaRPr>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In a decision tree classifier, information gain plays a key role in dividing classes.</a:t>
            </a:r>
            <a:br>
              <a:rPr lang="en">
                <a:solidFill>
                  <a:schemeClr val="dk2"/>
                </a:solidFill>
                <a:latin typeface="Times New Roman"/>
                <a:ea typeface="Times New Roman"/>
                <a:cs typeface="Times New Roman"/>
                <a:sym typeface="Times New Roman"/>
              </a:rPr>
            </a:br>
            <a:endParaRPr>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To divide the classes at each level of the tree, the one that gives the most information gain is selected.</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863975" y="5528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a:t>
            </a:r>
            <a:endParaRPr/>
          </a:p>
        </p:txBody>
      </p:sp>
      <p:sp>
        <p:nvSpPr>
          <p:cNvPr id="94" name="Google Shape;94;p14"/>
          <p:cNvSpPr txBox="1">
            <a:spLocks noGrp="1"/>
          </p:cNvSpPr>
          <p:nvPr>
            <p:ph type="body" idx="1"/>
          </p:nvPr>
        </p:nvSpPr>
        <p:spPr>
          <a:xfrm>
            <a:off x="863975" y="1376425"/>
            <a:ext cx="8005200" cy="36015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Food-borne illnesses can be prevented through restaurant inspections.</a:t>
            </a:r>
            <a:br>
              <a:rPr lang="en" sz="1400">
                <a:solidFill>
                  <a:schemeClr val="dk2"/>
                </a:solidFill>
                <a:latin typeface="Times New Roman"/>
                <a:ea typeface="Times New Roman"/>
                <a:cs typeface="Times New Roman"/>
                <a:sym typeface="Times New Roman"/>
              </a:rPr>
            </a:br>
            <a:endParaRPr sz="1400">
              <a:solidFill>
                <a:schemeClr val="dk2"/>
              </a:solidFill>
              <a:latin typeface="Times New Roman"/>
              <a:ea typeface="Times New Roman"/>
              <a:cs typeface="Times New Roman"/>
              <a:sym typeface="Times New Roman"/>
            </a:endParaRPr>
          </a:p>
          <a:p>
            <a:pPr marL="457200" lvl="0" indent="-317500" algn="l" rtl="0">
              <a:spcBef>
                <a:spcPts val="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Restaurants in high-risk categories will be regularly inspected, and future risk categories will be predicted.</a:t>
            </a:r>
            <a:br>
              <a:rPr lang="en" sz="1400">
                <a:solidFill>
                  <a:schemeClr val="dk2"/>
                </a:solidFill>
                <a:latin typeface="Times New Roman"/>
                <a:ea typeface="Times New Roman"/>
                <a:cs typeface="Times New Roman"/>
                <a:sym typeface="Times New Roman"/>
              </a:rPr>
            </a:br>
            <a:endParaRPr sz="1400">
              <a:solidFill>
                <a:schemeClr val="dk2"/>
              </a:solidFill>
              <a:latin typeface="Times New Roman"/>
              <a:ea typeface="Times New Roman"/>
              <a:cs typeface="Times New Roman"/>
              <a:sym typeface="Times New Roman"/>
            </a:endParaRPr>
          </a:p>
          <a:p>
            <a:pPr marL="457200" lvl="0" indent="-317500" algn="l" rtl="0">
              <a:spcBef>
                <a:spcPts val="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A lot of human resources are required to monitor and maintain restaurant violations.</a:t>
            </a:r>
            <a:br>
              <a:rPr lang="en" sz="1400">
                <a:solidFill>
                  <a:schemeClr val="dk2"/>
                </a:solidFill>
                <a:latin typeface="Times New Roman"/>
                <a:ea typeface="Times New Roman"/>
                <a:cs typeface="Times New Roman"/>
                <a:sym typeface="Times New Roman"/>
              </a:rPr>
            </a:br>
            <a:endParaRPr sz="1400">
              <a:solidFill>
                <a:schemeClr val="dk2"/>
              </a:solidFill>
              <a:latin typeface="Times New Roman"/>
              <a:ea typeface="Times New Roman"/>
              <a:cs typeface="Times New Roman"/>
              <a:sym typeface="Times New Roman"/>
            </a:endParaRPr>
          </a:p>
          <a:p>
            <a:pPr marL="457200" lvl="0" indent="-317500" algn="l" rtl="0">
              <a:spcBef>
                <a:spcPts val="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By using various features in the data, this project will be able to automatically classify restaurants into a low, medium, or high-risk category based on different characteristics found in the data.</a:t>
            </a:r>
            <a:br>
              <a:rPr lang="en" sz="1400">
                <a:solidFill>
                  <a:schemeClr val="dk2"/>
                </a:solidFill>
                <a:latin typeface="Times New Roman"/>
                <a:ea typeface="Times New Roman"/>
                <a:cs typeface="Times New Roman"/>
                <a:sym typeface="Times New Roman"/>
              </a:rPr>
            </a:br>
            <a:endParaRPr sz="1400">
              <a:solidFill>
                <a:schemeClr val="dk2"/>
              </a:solidFill>
              <a:latin typeface="Times New Roman"/>
              <a:ea typeface="Times New Roman"/>
              <a:cs typeface="Times New Roman"/>
              <a:sym typeface="Times New Roman"/>
            </a:endParaRPr>
          </a:p>
          <a:p>
            <a:pPr marL="457200" lvl="0" indent="-317500" algn="l" rtl="0">
              <a:spcBef>
                <a:spcPts val="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This project will teach us how to integrate machine learning algorithms into real-life use cases.</a:t>
            </a:r>
            <a:endParaRPr sz="1400">
              <a:solidFill>
                <a:schemeClr val="dk2"/>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2"/>
          <p:cNvSpPr txBox="1">
            <a:spLocks noGrp="1"/>
          </p:cNvSpPr>
          <p:nvPr>
            <p:ph type="title"/>
          </p:nvPr>
        </p:nvSpPr>
        <p:spPr>
          <a:xfrm>
            <a:off x="835825" y="5893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sp>
        <p:nvSpPr>
          <p:cNvPr id="213" name="Google Shape;213;p32"/>
          <p:cNvSpPr txBox="1">
            <a:spLocks noGrp="1"/>
          </p:cNvSpPr>
          <p:nvPr>
            <p:ph type="body" idx="1"/>
          </p:nvPr>
        </p:nvSpPr>
        <p:spPr>
          <a:xfrm>
            <a:off x="835825" y="1357100"/>
            <a:ext cx="8212800" cy="3680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Linear Model</a:t>
            </a:r>
            <a:endParaRPr/>
          </a:p>
          <a:p>
            <a:pPr marL="0" lvl="0" indent="0" algn="l" rtl="0">
              <a:spcBef>
                <a:spcPts val="1200"/>
              </a:spcBef>
              <a:spcAft>
                <a:spcPts val="1200"/>
              </a:spcAft>
              <a:buNone/>
            </a:pPr>
            <a:r>
              <a:rPr lang="en"/>
              <a:t> When training logistic regression models with solvers like Newton-cg produced accuracy better 73%, it was not possible to identify the decision limit that can be classified by risk category.</a:t>
            </a:r>
            <a:endParaRPr/>
          </a:p>
        </p:txBody>
      </p:sp>
      <p:pic>
        <p:nvPicPr>
          <p:cNvPr id="214" name="Google Shape;214;p32"/>
          <p:cNvPicPr preferRelativeResize="0"/>
          <p:nvPr/>
        </p:nvPicPr>
        <p:blipFill>
          <a:blip r:embed="rId3">
            <a:alphaModFix/>
          </a:blip>
          <a:stretch>
            <a:fillRect/>
          </a:stretch>
        </p:blipFill>
        <p:spPr>
          <a:xfrm>
            <a:off x="1946600" y="2571750"/>
            <a:ext cx="5991225" cy="2419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3"/>
          <p:cNvSpPr txBox="1">
            <a:spLocks noGrp="1"/>
          </p:cNvSpPr>
          <p:nvPr>
            <p:ph type="title"/>
          </p:nvPr>
        </p:nvSpPr>
        <p:spPr>
          <a:xfrm>
            <a:off x="835825" y="5893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(Cont.)</a:t>
            </a:r>
            <a:endParaRPr/>
          </a:p>
        </p:txBody>
      </p:sp>
      <p:sp>
        <p:nvSpPr>
          <p:cNvPr id="220" name="Google Shape;220;p33"/>
          <p:cNvSpPr txBox="1">
            <a:spLocks noGrp="1"/>
          </p:cNvSpPr>
          <p:nvPr>
            <p:ph type="body" idx="1"/>
          </p:nvPr>
        </p:nvSpPr>
        <p:spPr>
          <a:xfrm>
            <a:off x="835825" y="1357100"/>
            <a:ext cx="8212800" cy="3680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Geometric Model</a:t>
            </a:r>
            <a:endParaRPr sz="1400"/>
          </a:p>
          <a:p>
            <a:pPr marL="0" lvl="0" indent="0" algn="l" rtl="0">
              <a:spcBef>
                <a:spcPts val="1200"/>
              </a:spcBef>
              <a:spcAft>
                <a:spcPts val="0"/>
              </a:spcAft>
              <a:buNone/>
            </a:pPr>
            <a:r>
              <a:rPr lang="en" sz="1400">
                <a:solidFill>
                  <a:srgbClr val="000000"/>
                </a:solidFill>
                <a:highlight>
                  <a:srgbClr val="FFFFFF"/>
                </a:highlight>
                <a:latin typeface="Arial"/>
                <a:ea typeface="Arial"/>
                <a:cs typeface="Arial"/>
                <a:sym typeface="Arial"/>
              </a:rPr>
              <a:t>K-Nearest Neighbors, which uses Manhattan and Euclidean distance, is the method used by the two trained models. The initial model that took Manhattan's distance into account produced some rather good findings. It was 82% accurate on average.</a:t>
            </a:r>
            <a:endParaRPr sz="1400">
              <a:solidFill>
                <a:srgbClr val="000000"/>
              </a:solidFill>
              <a:highlight>
                <a:srgbClr val="FFFFFF"/>
              </a:highlight>
              <a:latin typeface="Arial"/>
              <a:ea typeface="Arial"/>
              <a:cs typeface="Arial"/>
              <a:sym typeface="Arial"/>
            </a:endParaRPr>
          </a:p>
          <a:p>
            <a:pPr marL="0" lvl="0" indent="0" algn="l" rtl="0">
              <a:spcBef>
                <a:spcPts val="0"/>
              </a:spcBef>
              <a:spcAft>
                <a:spcPts val="1200"/>
              </a:spcAft>
              <a:buNone/>
            </a:pPr>
            <a:endParaRPr/>
          </a:p>
        </p:txBody>
      </p:sp>
      <p:pic>
        <p:nvPicPr>
          <p:cNvPr id="221" name="Google Shape;221;p33"/>
          <p:cNvPicPr preferRelativeResize="0"/>
          <p:nvPr/>
        </p:nvPicPr>
        <p:blipFill>
          <a:blip r:embed="rId3">
            <a:alphaModFix/>
          </a:blip>
          <a:stretch>
            <a:fillRect/>
          </a:stretch>
        </p:blipFill>
        <p:spPr>
          <a:xfrm>
            <a:off x="390526" y="2714450"/>
            <a:ext cx="4181475" cy="1828819"/>
          </a:xfrm>
          <a:prstGeom prst="rect">
            <a:avLst/>
          </a:prstGeom>
          <a:noFill/>
          <a:ln>
            <a:noFill/>
          </a:ln>
        </p:spPr>
      </p:pic>
      <p:pic>
        <p:nvPicPr>
          <p:cNvPr id="222" name="Google Shape;222;p33"/>
          <p:cNvPicPr preferRelativeResize="0"/>
          <p:nvPr/>
        </p:nvPicPr>
        <p:blipFill>
          <a:blip r:embed="rId4">
            <a:alphaModFix/>
          </a:blip>
          <a:stretch>
            <a:fillRect/>
          </a:stretch>
        </p:blipFill>
        <p:spPr>
          <a:xfrm>
            <a:off x="4723400" y="2814463"/>
            <a:ext cx="4248150" cy="1628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4"/>
          <p:cNvSpPr txBox="1">
            <a:spLocks noGrp="1"/>
          </p:cNvSpPr>
          <p:nvPr>
            <p:ph type="title"/>
          </p:nvPr>
        </p:nvSpPr>
        <p:spPr>
          <a:xfrm>
            <a:off x="619025" y="7980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(Cont.)</a:t>
            </a:r>
            <a:endParaRPr/>
          </a:p>
          <a:p>
            <a:pPr marL="0" lvl="0" indent="0" algn="l" rtl="0">
              <a:spcBef>
                <a:spcPts val="0"/>
              </a:spcBef>
              <a:spcAft>
                <a:spcPts val="0"/>
              </a:spcAft>
              <a:buNone/>
            </a:pPr>
            <a:endParaRPr/>
          </a:p>
        </p:txBody>
      </p:sp>
      <p:sp>
        <p:nvSpPr>
          <p:cNvPr id="228" name="Google Shape;228;p34"/>
          <p:cNvSpPr txBox="1">
            <a:spLocks noGrp="1"/>
          </p:cNvSpPr>
          <p:nvPr>
            <p:ph type="body" idx="1"/>
          </p:nvPr>
        </p:nvSpPr>
        <p:spPr>
          <a:xfrm>
            <a:off x="727650" y="1483075"/>
            <a:ext cx="7688700" cy="3203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Logical Mode</a:t>
            </a:r>
            <a:endParaRPr sz="1400"/>
          </a:p>
          <a:p>
            <a:pPr marL="0" lvl="0" indent="0" algn="l" rtl="0">
              <a:spcBef>
                <a:spcPts val="1200"/>
              </a:spcBef>
              <a:spcAft>
                <a:spcPts val="1200"/>
              </a:spcAft>
              <a:buNone/>
            </a:pPr>
            <a:r>
              <a:rPr lang="en" sz="1400"/>
              <a:t>The logic model decision tree classifier was trained using the maximum depth of fault; the average accuracy of the tree ranges from 92% to 98%, which is also the sign of overfitting.</a:t>
            </a:r>
            <a:endParaRPr sz="1400"/>
          </a:p>
        </p:txBody>
      </p:sp>
      <p:pic>
        <p:nvPicPr>
          <p:cNvPr id="229" name="Google Shape;229;p34"/>
          <p:cNvPicPr preferRelativeResize="0"/>
          <p:nvPr/>
        </p:nvPicPr>
        <p:blipFill>
          <a:blip r:embed="rId3">
            <a:alphaModFix/>
          </a:blip>
          <a:stretch>
            <a:fillRect/>
          </a:stretch>
        </p:blipFill>
        <p:spPr>
          <a:xfrm>
            <a:off x="1900175" y="2571738"/>
            <a:ext cx="5981700" cy="2447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5"/>
          <p:cNvSpPr txBox="1">
            <a:spLocks noGrp="1"/>
          </p:cNvSpPr>
          <p:nvPr>
            <p:ph type="title"/>
          </p:nvPr>
        </p:nvSpPr>
        <p:spPr>
          <a:xfrm>
            <a:off x="835825" y="5893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(Cont.)</a:t>
            </a:r>
            <a:endParaRPr/>
          </a:p>
        </p:txBody>
      </p:sp>
      <p:sp>
        <p:nvSpPr>
          <p:cNvPr id="235" name="Google Shape;235;p35"/>
          <p:cNvSpPr txBox="1">
            <a:spLocks noGrp="1"/>
          </p:cNvSpPr>
          <p:nvPr>
            <p:ph type="body" idx="1"/>
          </p:nvPr>
        </p:nvSpPr>
        <p:spPr>
          <a:xfrm>
            <a:off x="835825" y="1357100"/>
            <a:ext cx="8212800" cy="3680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Probabilistic Model</a:t>
            </a:r>
            <a:endParaRPr sz="1400"/>
          </a:p>
          <a:p>
            <a:pPr marL="0" lvl="0" indent="0" algn="l" rtl="0">
              <a:spcBef>
                <a:spcPts val="1200"/>
              </a:spcBef>
              <a:spcAft>
                <a:spcPts val="0"/>
              </a:spcAft>
              <a:buNone/>
            </a:pPr>
            <a:r>
              <a:rPr lang="en" sz="1400"/>
              <a:t>In the probabilistic model, we trained Gaussian Naïve Bayes. With an average accuracy of 98\%, this model did well. It is over-fitted because the accuracy after training and cross-validation stays at 98%.</a:t>
            </a:r>
            <a:endParaRPr sz="1400"/>
          </a:p>
          <a:p>
            <a:pPr marL="0" lvl="0" indent="0" algn="l" rtl="0">
              <a:spcBef>
                <a:spcPts val="1200"/>
              </a:spcBef>
              <a:spcAft>
                <a:spcPts val="1200"/>
              </a:spcAft>
              <a:buNone/>
            </a:pPr>
            <a:endParaRPr sz="1400"/>
          </a:p>
        </p:txBody>
      </p:sp>
      <p:pic>
        <p:nvPicPr>
          <p:cNvPr id="236" name="Google Shape;236;p35"/>
          <p:cNvPicPr preferRelativeResize="0"/>
          <p:nvPr/>
        </p:nvPicPr>
        <p:blipFill>
          <a:blip r:embed="rId3">
            <a:alphaModFix/>
          </a:blip>
          <a:stretch>
            <a:fillRect/>
          </a:stretch>
        </p:blipFill>
        <p:spPr>
          <a:xfrm>
            <a:off x="1447413" y="2617850"/>
            <a:ext cx="5972175" cy="2419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xfrm>
            <a:off x="835825" y="5893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242" name="Google Shape;242;p36"/>
          <p:cNvSpPr txBox="1">
            <a:spLocks noGrp="1"/>
          </p:cNvSpPr>
          <p:nvPr>
            <p:ph type="body" idx="1"/>
          </p:nvPr>
        </p:nvSpPr>
        <p:spPr>
          <a:xfrm>
            <a:off x="835825" y="1357100"/>
            <a:ext cx="8212800" cy="3680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Our approach made an effort to divide restaurants into three danger categories using information provided by the San Francisco authorities. The dataset includes of restaurant violations, inspection results, and location data. Daily updated, uncleaned data, on the other hand, has a lot of features that aren't crucial; the clutter serves as noise to the model during training. Preprocessing was done on the data to make it suitable for training on several model families.</a:t>
            </a:r>
            <a:endParaRPr sz="1400"/>
          </a:p>
          <a:p>
            <a:pPr marL="457200" lvl="0" indent="-317500" algn="l" rtl="0">
              <a:spcBef>
                <a:spcPts val="0"/>
              </a:spcBef>
              <a:spcAft>
                <a:spcPts val="0"/>
              </a:spcAft>
              <a:buSzPts val="1400"/>
              <a:buChar char="●"/>
            </a:pPr>
            <a:r>
              <a:rPr lang="en" sz="1400"/>
              <a:t>In the feature selection process, inspection score obtained the highest rating, while day, month, and year received the lowest rating. A few years ago, certain year and month columns were missing from the training data. All types of models were taken into consideration and trained. Some models were found to overfit the data, while others were unable to determine the decision limit for the current categorization. However, for this data set, the geometric model performed flawlessly. The average accuracy was around 70\%, despite some problems with some courses' interpretation.</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863975" y="5528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a:t>
            </a:r>
            <a:endParaRPr/>
          </a:p>
        </p:txBody>
      </p:sp>
      <p:sp>
        <p:nvSpPr>
          <p:cNvPr id="100" name="Google Shape;100;p15"/>
          <p:cNvSpPr txBox="1">
            <a:spLocks noGrp="1"/>
          </p:cNvSpPr>
          <p:nvPr>
            <p:ph type="body" idx="1"/>
          </p:nvPr>
        </p:nvSpPr>
        <p:spPr>
          <a:xfrm>
            <a:off x="863975" y="1376425"/>
            <a:ext cx="8005200" cy="36015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
              <a:t>The main objective of this project is to predict restaurant risk using various machine learning algorithms. </a:t>
            </a:r>
            <a:br>
              <a:rPr lang="en"/>
            </a:br>
            <a:endParaRPr/>
          </a:p>
          <a:p>
            <a:pPr marL="457200" lvl="0" indent="-311150" algn="l" rtl="0">
              <a:spcBef>
                <a:spcPts val="0"/>
              </a:spcBef>
              <a:spcAft>
                <a:spcPts val="0"/>
              </a:spcAft>
              <a:buSzPts val="1300"/>
              <a:buChar char="●"/>
            </a:pPr>
            <a:r>
              <a:rPr lang="en"/>
              <a:t>Our project focuses on predicting restaurant risk categories using data from the San Francisco government.</a:t>
            </a:r>
            <a:br>
              <a:rPr lang="en"/>
            </a:br>
            <a:endParaRPr/>
          </a:p>
          <a:p>
            <a:pPr marL="457200" lvl="0" indent="-311150" algn="l" rtl="0">
              <a:spcBef>
                <a:spcPts val="0"/>
              </a:spcBef>
              <a:spcAft>
                <a:spcPts val="0"/>
              </a:spcAft>
              <a:buSzPts val="1300"/>
              <a:buChar char="●"/>
            </a:pPr>
            <a:r>
              <a:rPr lang="en"/>
              <a:t>In order to improve training and test sets, this project involves detailed steps in preprocessing data, such as detecting null values, noise, and outliers.</a:t>
            </a:r>
            <a:br>
              <a:rPr lang="en"/>
            </a:br>
            <a:endParaRPr/>
          </a:p>
          <a:p>
            <a:pPr marL="457200" lvl="0" indent="-311150" algn="l" rtl="0">
              <a:spcBef>
                <a:spcPts val="0"/>
              </a:spcBef>
              <a:spcAft>
                <a:spcPts val="0"/>
              </a:spcAft>
              <a:buSzPts val="1300"/>
              <a:buChar char="●"/>
            </a:pPr>
            <a:r>
              <a:rPr lang="en"/>
              <a:t>Following the post-processing, the data is divided into training and testing datasets for the model.</a:t>
            </a:r>
            <a:br>
              <a:rPr lang="en"/>
            </a:br>
            <a:endParaRPr/>
          </a:p>
          <a:p>
            <a:pPr marL="457200" lvl="0" indent="-311150" algn="l" rtl="0">
              <a:spcBef>
                <a:spcPts val="0"/>
              </a:spcBef>
              <a:spcAft>
                <a:spcPts val="0"/>
              </a:spcAft>
              <a:buSzPts val="1300"/>
              <a:buChar char="●"/>
            </a:pPr>
            <a:r>
              <a:rPr lang="en"/>
              <a:t>It involves considering and training algorithms from a wide range of machine-learning families.</a:t>
            </a:r>
            <a:br>
              <a:rPr lang="en"/>
            </a:br>
            <a:endParaRPr/>
          </a:p>
          <a:p>
            <a:pPr marL="457200" lvl="0" indent="-311150" algn="l" rtl="0">
              <a:spcBef>
                <a:spcPts val="0"/>
              </a:spcBef>
              <a:spcAft>
                <a:spcPts val="0"/>
              </a:spcAft>
              <a:buSzPts val="1300"/>
              <a:buChar char="●"/>
            </a:pPr>
            <a:r>
              <a:rPr lang="en"/>
              <a:t>We measure algorithms' performance using accuracy, recall, precision, and F1 scores.</a:t>
            </a:r>
            <a:endParaRPr/>
          </a:p>
          <a:p>
            <a:pPr marL="45720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863975" y="5528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Literature Survey</a:t>
            </a:r>
            <a:endParaRPr/>
          </a:p>
        </p:txBody>
      </p:sp>
      <p:sp>
        <p:nvSpPr>
          <p:cNvPr id="106" name="Google Shape;106;p16"/>
          <p:cNvSpPr txBox="1">
            <a:spLocks noGrp="1"/>
          </p:cNvSpPr>
          <p:nvPr>
            <p:ph type="body" idx="1"/>
          </p:nvPr>
        </p:nvSpPr>
        <p:spPr>
          <a:xfrm>
            <a:off x="863975" y="1376425"/>
            <a:ext cx="8005200" cy="3601500"/>
          </a:xfrm>
          <a:prstGeom prst="rect">
            <a:avLst/>
          </a:prstGeom>
        </p:spPr>
        <p:txBody>
          <a:bodyPr spcFirstLastPara="1" wrap="square" lIns="91425" tIns="91425" rIns="91425" bIns="91425" anchor="t" anchorCtr="0">
            <a:normAutofit lnSpcReduction="20000"/>
          </a:bodyPr>
          <a:lstStyle/>
          <a:p>
            <a:pPr marL="457200" lvl="0" indent="-317500" algn="l" rtl="0">
              <a:spcBef>
                <a:spcPts val="0"/>
              </a:spcBef>
              <a:spcAft>
                <a:spcPts val="0"/>
              </a:spcAft>
              <a:buClr>
                <a:schemeClr val="dk2"/>
              </a:buClr>
              <a:buSzPts val="1400"/>
              <a:buChar char="●"/>
            </a:pPr>
            <a:r>
              <a:rPr lang="en" sz="1400" b="1" u="sng">
                <a:solidFill>
                  <a:schemeClr val="dk2"/>
                </a:solidFill>
              </a:rPr>
              <a:t>Restaurant Rating Prediction Using Regression</a:t>
            </a:r>
            <a:r>
              <a:rPr lang="en" sz="1400">
                <a:solidFill>
                  <a:schemeClr val="dk2"/>
                </a:solidFill>
              </a:rPr>
              <a:t> :</a:t>
            </a:r>
            <a:br>
              <a:rPr lang="en" sz="1400">
                <a:solidFill>
                  <a:schemeClr val="dk2"/>
                </a:solidFill>
              </a:rPr>
            </a:br>
            <a:r>
              <a:rPr lang="en" sz="1400">
                <a:solidFill>
                  <a:schemeClr val="dk2"/>
                </a:solidFill>
              </a:rPr>
              <a:t>In this paper, the author  validate predicted Ratings for New Restaurants. They compare various options for a particular characteristic of a planned Restaurant based on multiple factors that are characteristics of the planned restaurant. Opening a new restaurant can also help one make the right decisions. Thus, protecting them against investment losses, saving time, and making the whole process a calculated risk. Predictions are made using seven different regression models by analyzing factors that can be controlled easily before setting up a new restaurant. Finally, model metrics are compared to select the best regression model.</a:t>
            </a:r>
            <a:br>
              <a:rPr lang="en" sz="1400">
                <a:solidFill>
                  <a:schemeClr val="dk2"/>
                </a:solidFill>
              </a:rPr>
            </a:br>
            <a:endParaRPr sz="1400">
              <a:solidFill>
                <a:schemeClr val="dk2"/>
              </a:solidFill>
            </a:endParaRPr>
          </a:p>
          <a:p>
            <a:pPr marL="457200" lvl="0" indent="-317500" algn="l" rtl="0">
              <a:spcBef>
                <a:spcPts val="0"/>
              </a:spcBef>
              <a:spcAft>
                <a:spcPts val="0"/>
              </a:spcAft>
              <a:buClr>
                <a:schemeClr val="dk2"/>
              </a:buClr>
              <a:buSzPts val="1400"/>
              <a:buChar char="●"/>
            </a:pPr>
            <a:r>
              <a:rPr lang="en" sz="1400" b="1" u="sng">
                <a:solidFill>
                  <a:schemeClr val="dk2"/>
                </a:solidFill>
              </a:rPr>
              <a:t>Grey prediction model-based food security early warning prediction</a:t>
            </a:r>
            <a:r>
              <a:rPr lang="en" sz="1400">
                <a:solidFill>
                  <a:schemeClr val="dk2"/>
                </a:solidFill>
              </a:rPr>
              <a:t> :</a:t>
            </a:r>
            <a:br>
              <a:rPr lang="en" sz="1400">
                <a:solidFill>
                  <a:schemeClr val="dk2"/>
                </a:solidFill>
              </a:rPr>
            </a:br>
            <a:r>
              <a:rPr lang="en" sz="1400">
                <a:solidFill>
                  <a:schemeClr val="dk2"/>
                </a:solidFill>
              </a:rPr>
              <a:t>This paper proposes an early warning system for food. First, a gray prediction model improved, and a quality index is constructed. Food quality is measured using the quality index model. Following that, a gray prediction model is applied to predict the future trend of food quality indexes. Finally, the food security risk is assessed by comparing predicted trends with standard limits proposed by experts. Taking measures to protect people's health from the risks associated with risky foods.</a:t>
            </a:r>
            <a:endParaRPr sz="14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863975" y="5528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Literature Survey (Cont.)</a:t>
            </a:r>
            <a:endParaRPr/>
          </a:p>
        </p:txBody>
      </p:sp>
      <p:sp>
        <p:nvSpPr>
          <p:cNvPr id="112" name="Google Shape;112;p17"/>
          <p:cNvSpPr txBox="1">
            <a:spLocks noGrp="1"/>
          </p:cNvSpPr>
          <p:nvPr>
            <p:ph type="body" idx="1"/>
          </p:nvPr>
        </p:nvSpPr>
        <p:spPr>
          <a:xfrm>
            <a:off x="863975" y="1376425"/>
            <a:ext cx="8005200" cy="36015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dk2"/>
              </a:buClr>
              <a:buSzPts val="1400"/>
              <a:buChar char="●"/>
            </a:pPr>
            <a:r>
              <a:rPr lang="en" sz="1400" b="1" u="sng">
                <a:solidFill>
                  <a:schemeClr val="dk2"/>
                </a:solidFill>
              </a:rPr>
              <a:t>Ensemble Learning Models for Food Safety Risk prediction</a:t>
            </a:r>
            <a:r>
              <a:rPr lang="en" sz="1400">
                <a:solidFill>
                  <a:schemeClr val="dk2"/>
                </a:solidFill>
              </a:rPr>
              <a:t> :</a:t>
            </a:r>
            <a:br>
              <a:rPr lang="en" sz="1400">
                <a:solidFill>
                  <a:schemeClr val="dk2"/>
                </a:solidFill>
              </a:rPr>
            </a:br>
            <a:r>
              <a:rPr lang="en" sz="1400">
                <a:solidFill>
                  <a:schemeClr val="dk2"/>
                </a:solidFill>
              </a:rPr>
              <a:t>To improve border inspection methods for imported food, ensemble learning was used to develop risk prediction models. It was intended to increase the hit rate of non-conforming products so that border control of food products can be strengthened to protect public health. We developed models using five algorithms to assess each imported food batch's risk. As a way of evaluating the models, a confusion matrix was constructed to calculate predictive performance indicators, such as positive predictive value (PPV), recall, the harmonic mean of PPV and recall (F1 score), and the area under the curve. The ensemble model predict the risk more effectively.</a:t>
            </a:r>
            <a:endParaRPr sz="14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843275" y="5942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a:t>
            </a:r>
            <a:endParaRPr/>
          </a:p>
        </p:txBody>
      </p:sp>
      <p:sp>
        <p:nvSpPr>
          <p:cNvPr id="118" name="Google Shape;118;p18"/>
          <p:cNvSpPr txBox="1">
            <a:spLocks noGrp="1"/>
          </p:cNvSpPr>
          <p:nvPr>
            <p:ph type="body" idx="1"/>
          </p:nvPr>
        </p:nvSpPr>
        <p:spPr>
          <a:xfrm>
            <a:off x="729450" y="1366075"/>
            <a:ext cx="8253600" cy="3591300"/>
          </a:xfrm>
          <a:prstGeom prst="rect">
            <a:avLst/>
          </a:prstGeom>
        </p:spPr>
        <p:txBody>
          <a:bodyPr spcFirstLastPara="1" wrap="square" lIns="91425" tIns="91425" rIns="91425" bIns="91425" anchor="t" anchorCtr="0">
            <a:normAutofit lnSpcReduction="10000"/>
          </a:bodyPr>
          <a:lstStyle/>
          <a:p>
            <a:pPr marL="457200" lvl="0" indent="-317500" algn="l" rtl="0">
              <a:spcBef>
                <a:spcPts val="0"/>
              </a:spcBef>
              <a:spcAft>
                <a:spcPts val="0"/>
              </a:spcAft>
              <a:buClr>
                <a:srgbClr val="0E101A"/>
              </a:buClr>
              <a:buSzPts val="1400"/>
              <a:buFont typeface="Arial"/>
              <a:buChar char="●"/>
            </a:pPr>
            <a:r>
              <a:rPr lang="en" sz="1400">
                <a:solidFill>
                  <a:srgbClr val="0E101A"/>
                </a:solidFill>
                <a:latin typeface="Arial"/>
                <a:ea typeface="Arial"/>
                <a:cs typeface="Arial"/>
                <a:sym typeface="Arial"/>
              </a:rPr>
              <a:t>In our project, we first use the ETL technique on the dataset for data extraction.</a:t>
            </a:r>
            <a:br>
              <a:rPr lang="en" sz="1400">
                <a:solidFill>
                  <a:srgbClr val="0E101A"/>
                </a:solidFill>
                <a:latin typeface="Arial"/>
                <a:ea typeface="Arial"/>
                <a:cs typeface="Arial"/>
                <a:sym typeface="Arial"/>
              </a:rPr>
            </a:br>
            <a:endParaRPr sz="1400">
              <a:solidFill>
                <a:srgbClr val="0E101A"/>
              </a:solidFill>
              <a:latin typeface="Arial"/>
              <a:ea typeface="Arial"/>
              <a:cs typeface="Arial"/>
              <a:sym typeface="Arial"/>
            </a:endParaRPr>
          </a:p>
          <a:p>
            <a:pPr marL="457200" lvl="0" indent="-317500" algn="l" rtl="0">
              <a:spcBef>
                <a:spcPts val="0"/>
              </a:spcBef>
              <a:spcAft>
                <a:spcPts val="0"/>
              </a:spcAft>
              <a:buClr>
                <a:srgbClr val="0E101A"/>
              </a:buClr>
              <a:buSzPts val="1400"/>
              <a:buFont typeface="Arial"/>
              <a:buChar char="●"/>
            </a:pPr>
            <a:r>
              <a:rPr lang="en" sz="1400">
                <a:solidFill>
                  <a:srgbClr val="0E101A"/>
                </a:solidFill>
                <a:latin typeface="Arial"/>
                <a:ea typeface="Arial"/>
                <a:cs typeface="Arial"/>
                <a:sym typeface="Arial"/>
              </a:rPr>
              <a:t>Once the data is extracted, the data is pre-processed for the models to train.</a:t>
            </a:r>
            <a:br>
              <a:rPr lang="en" sz="1400">
                <a:solidFill>
                  <a:srgbClr val="0E101A"/>
                </a:solidFill>
                <a:latin typeface="Arial"/>
                <a:ea typeface="Arial"/>
                <a:cs typeface="Arial"/>
                <a:sym typeface="Arial"/>
              </a:rPr>
            </a:br>
            <a:endParaRPr sz="1400">
              <a:solidFill>
                <a:srgbClr val="0E101A"/>
              </a:solidFill>
              <a:latin typeface="Arial"/>
              <a:ea typeface="Arial"/>
              <a:cs typeface="Arial"/>
              <a:sym typeface="Arial"/>
            </a:endParaRPr>
          </a:p>
          <a:p>
            <a:pPr marL="457200" lvl="0" indent="-317500" algn="l" rtl="0">
              <a:spcBef>
                <a:spcPts val="0"/>
              </a:spcBef>
              <a:spcAft>
                <a:spcPts val="0"/>
              </a:spcAft>
              <a:buClr>
                <a:srgbClr val="0E101A"/>
              </a:buClr>
              <a:buSzPts val="1400"/>
              <a:buFont typeface="Arial"/>
              <a:buChar char="●"/>
            </a:pPr>
            <a:r>
              <a:rPr lang="en" sz="1400">
                <a:solidFill>
                  <a:srgbClr val="0E101A"/>
                </a:solidFill>
                <a:latin typeface="Arial"/>
                <a:ea typeface="Arial"/>
                <a:cs typeface="Arial"/>
                <a:sym typeface="Arial"/>
              </a:rPr>
              <a:t>Once we clean the data, we make a feature selection for our ML models.</a:t>
            </a:r>
            <a:br>
              <a:rPr lang="en" sz="1400">
                <a:solidFill>
                  <a:srgbClr val="0E101A"/>
                </a:solidFill>
                <a:latin typeface="Arial"/>
                <a:ea typeface="Arial"/>
                <a:cs typeface="Arial"/>
                <a:sym typeface="Arial"/>
              </a:rPr>
            </a:br>
            <a:endParaRPr sz="1400">
              <a:solidFill>
                <a:srgbClr val="0E101A"/>
              </a:solidFill>
              <a:latin typeface="Arial"/>
              <a:ea typeface="Arial"/>
              <a:cs typeface="Arial"/>
              <a:sym typeface="Arial"/>
            </a:endParaRPr>
          </a:p>
          <a:p>
            <a:pPr marL="457200" lvl="0" indent="-317500" algn="l" rtl="0">
              <a:spcBef>
                <a:spcPts val="0"/>
              </a:spcBef>
              <a:spcAft>
                <a:spcPts val="0"/>
              </a:spcAft>
              <a:buClr>
                <a:srgbClr val="0E101A"/>
              </a:buClr>
              <a:buSzPts val="1400"/>
              <a:buFont typeface="Arial"/>
              <a:buChar char="●"/>
            </a:pPr>
            <a:r>
              <a:rPr lang="en" sz="1400">
                <a:solidFill>
                  <a:srgbClr val="0E101A"/>
                </a:solidFill>
                <a:latin typeface="Arial"/>
                <a:ea typeface="Arial"/>
                <a:cs typeface="Arial"/>
                <a:sym typeface="Arial"/>
              </a:rPr>
              <a:t>Once the features are selected, they are divided into training and testing.</a:t>
            </a:r>
            <a:br>
              <a:rPr lang="en" sz="1400">
                <a:solidFill>
                  <a:srgbClr val="0E101A"/>
                </a:solidFill>
                <a:latin typeface="Arial"/>
                <a:ea typeface="Arial"/>
                <a:cs typeface="Arial"/>
                <a:sym typeface="Arial"/>
              </a:rPr>
            </a:br>
            <a:endParaRPr sz="1400">
              <a:solidFill>
                <a:srgbClr val="0E101A"/>
              </a:solidFill>
              <a:latin typeface="Arial"/>
              <a:ea typeface="Arial"/>
              <a:cs typeface="Arial"/>
              <a:sym typeface="Arial"/>
            </a:endParaRPr>
          </a:p>
          <a:p>
            <a:pPr marL="457200" lvl="0" indent="-317500" algn="l" rtl="0">
              <a:spcBef>
                <a:spcPts val="0"/>
              </a:spcBef>
              <a:spcAft>
                <a:spcPts val="0"/>
              </a:spcAft>
              <a:buClr>
                <a:srgbClr val="0E101A"/>
              </a:buClr>
              <a:buSzPts val="1400"/>
              <a:buFont typeface="Arial"/>
              <a:buChar char="●"/>
            </a:pPr>
            <a:r>
              <a:rPr lang="en" sz="1400">
                <a:solidFill>
                  <a:srgbClr val="0E101A"/>
                </a:solidFill>
                <a:latin typeface="Arial"/>
                <a:ea typeface="Arial"/>
                <a:cs typeface="Arial"/>
                <a:sym typeface="Arial"/>
              </a:rPr>
              <a:t>The ML models are trained on the training dataset and tested using the testing dataset.</a:t>
            </a:r>
            <a:br>
              <a:rPr lang="en" sz="1400">
                <a:solidFill>
                  <a:srgbClr val="0E101A"/>
                </a:solidFill>
                <a:latin typeface="Arial"/>
                <a:ea typeface="Arial"/>
                <a:cs typeface="Arial"/>
                <a:sym typeface="Arial"/>
              </a:rPr>
            </a:br>
            <a:endParaRPr sz="1400">
              <a:solidFill>
                <a:srgbClr val="0E101A"/>
              </a:solidFill>
              <a:latin typeface="Arial"/>
              <a:ea typeface="Arial"/>
              <a:cs typeface="Arial"/>
              <a:sym typeface="Arial"/>
            </a:endParaRPr>
          </a:p>
          <a:p>
            <a:pPr marL="457200" lvl="0" indent="-317500" algn="l" rtl="0">
              <a:spcBef>
                <a:spcPts val="0"/>
              </a:spcBef>
              <a:spcAft>
                <a:spcPts val="0"/>
              </a:spcAft>
              <a:buClr>
                <a:srgbClr val="0E101A"/>
              </a:buClr>
              <a:buSzPts val="1400"/>
              <a:buFont typeface="Arial"/>
              <a:buChar char="●"/>
            </a:pPr>
            <a:r>
              <a:rPr lang="en" sz="1400">
                <a:solidFill>
                  <a:srgbClr val="0E101A"/>
                </a:solidFill>
                <a:latin typeface="Arial"/>
                <a:ea typeface="Arial"/>
                <a:cs typeface="Arial"/>
                <a:sym typeface="Arial"/>
              </a:rPr>
              <a:t>The performance of the models is calculated using the accuracy, recall, precision, and F1 scores.</a:t>
            </a:r>
            <a:endParaRPr sz="1400">
              <a:solidFill>
                <a:srgbClr val="0E101A"/>
              </a:solidFill>
              <a:latin typeface="Arial"/>
              <a:ea typeface="Arial"/>
              <a:cs typeface="Arial"/>
              <a:sym typeface="Arial"/>
            </a:endParaRPr>
          </a:p>
          <a:p>
            <a:pPr marL="457200" lvl="0" indent="0" algn="l" rtl="0">
              <a:spcBef>
                <a:spcPts val="0"/>
              </a:spcBef>
              <a:spcAft>
                <a:spcPts val="0"/>
              </a:spcAft>
              <a:buNone/>
            </a:pPr>
            <a:endParaRPr/>
          </a:p>
          <a:p>
            <a:pPr marL="45720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843275" y="5999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 (Cont.)</a:t>
            </a:r>
            <a:endParaRPr/>
          </a:p>
        </p:txBody>
      </p:sp>
      <p:sp>
        <p:nvSpPr>
          <p:cNvPr id="124" name="Google Shape;124;p19"/>
          <p:cNvSpPr txBox="1">
            <a:spLocks noGrp="1"/>
          </p:cNvSpPr>
          <p:nvPr>
            <p:ph type="body" idx="1"/>
          </p:nvPr>
        </p:nvSpPr>
        <p:spPr>
          <a:xfrm>
            <a:off x="729450" y="1366075"/>
            <a:ext cx="8253600" cy="35913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latin typeface="Times New Roman"/>
                <a:ea typeface="Times New Roman"/>
                <a:cs typeface="Times New Roman"/>
                <a:sym typeface="Times New Roman"/>
              </a:rPr>
              <a:t>The schematic representation of the methodology</a:t>
            </a:r>
            <a:r>
              <a:rPr lang="en" sz="1400"/>
              <a:t> </a:t>
            </a:r>
            <a:endParaRPr sz="1400"/>
          </a:p>
          <a:p>
            <a:pPr marL="0" lvl="0" indent="0" algn="l" rtl="0">
              <a:spcBef>
                <a:spcPts val="1200"/>
              </a:spcBef>
              <a:spcAft>
                <a:spcPts val="1200"/>
              </a:spcAft>
              <a:buNone/>
            </a:pPr>
            <a:r>
              <a:rPr lang="en" sz="1400" b="1" u="sng"/>
              <a:t>Process Flow Chart</a:t>
            </a:r>
            <a:endParaRPr sz="1400" b="1" u="sng"/>
          </a:p>
        </p:txBody>
      </p:sp>
      <p:pic>
        <p:nvPicPr>
          <p:cNvPr id="125" name="Google Shape;125;p19"/>
          <p:cNvPicPr preferRelativeResize="0"/>
          <p:nvPr/>
        </p:nvPicPr>
        <p:blipFill>
          <a:blip r:embed="rId3">
            <a:alphaModFix/>
          </a:blip>
          <a:stretch>
            <a:fillRect/>
          </a:stretch>
        </p:blipFill>
        <p:spPr>
          <a:xfrm>
            <a:off x="1412125" y="2134750"/>
            <a:ext cx="6742973" cy="2877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820625" y="5893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Data Collection</a:t>
            </a:r>
            <a:endParaRPr>
              <a:solidFill>
                <a:srgbClr val="000000"/>
              </a:solidFill>
              <a:latin typeface="Times New Roman"/>
              <a:ea typeface="Times New Roman"/>
              <a:cs typeface="Times New Roman"/>
              <a:sym typeface="Times New Roman"/>
            </a:endParaRPr>
          </a:p>
        </p:txBody>
      </p:sp>
      <p:sp>
        <p:nvSpPr>
          <p:cNvPr id="131" name="Google Shape;131;p20"/>
          <p:cNvSpPr txBox="1">
            <a:spLocks noGrp="1"/>
          </p:cNvSpPr>
          <p:nvPr>
            <p:ph type="body" idx="1"/>
          </p:nvPr>
        </p:nvSpPr>
        <p:spPr>
          <a:xfrm>
            <a:off x="820625" y="1441200"/>
            <a:ext cx="8068500" cy="34668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We are going to use a dataset from the DataSF site, which is a public source of data mainly gathered from the YELP LIVES project and San Francisco Government data which updates yearly.</a:t>
            </a:r>
            <a:br>
              <a:rPr lang="en">
                <a:solidFill>
                  <a:schemeClr val="dk2"/>
                </a:solidFill>
                <a:latin typeface="Times New Roman"/>
                <a:ea typeface="Times New Roman"/>
                <a:cs typeface="Times New Roman"/>
                <a:sym typeface="Times New Roman"/>
              </a:rPr>
            </a:br>
            <a:endParaRPr>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Font typeface="Times New Roman"/>
              <a:buChar char="●"/>
            </a:pPr>
            <a:r>
              <a:rPr lang="en">
                <a:solidFill>
                  <a:schemeClr val="dk2"/>
                </a:solidFill>
                <a:latin typeface="Times New Roman"/>
                <a:ea typeface="Times New Roman"/>
                <a:cs typeface="Times New Roman"/>
                <a:sym typeface="Times New Roman"/>
              </a:rPr>
              <a:t>The dataset comprises of 17 columns and 53.7K rows.</a:t>
            </a:r>
            <a:br>
              <a:rPr lang="en">
                <a:solidFill>
                  <a:schemeClr val="dk2"/>
                </a:solidFill>
                <a:latin typeface="Times New Roman"/>
                <a:ea typeface="Times New Roman"/>
                <a:cs typeface="Times New Roman"/>
                <a:sym typeface="Times New Roman"/>
              </a:rPr>
            </a:br>
            <a:endParaRPr>
              <a:solidFill>
                <a:schemeClr val="dk2"/>
              </a:solidFill>
              <a:latin typeface="Times New Roman"/>
              <a:ea typeface="Times New Roman"/>
              <a:cs typeface="Times New Roman"/>
              <a:sym typeface="Times New Roman"/>
            </a:endParaRPr>
          </a:p>
          <a:p>
            <a:pPr marL="457200" lvl="0" indent="0" algn="l" rtl="0">
              <a:spcBef>
                <a:spcPts val="1200"/>
              </a:spcBef>
              <a:spcAft>
                <a:spcPts val="1200"/>
              </a:spcAft>
              <a:buNone/>
            </a:pPr>
            <a:endParaRPr>
              <a:solidFill>
                <a:schemeClr val="dk2"/>
              </a:solidFill>
              <a:latin typeface="Times New Roman"/>
              <a:ea typeface="Times New Roman"/>
              <a:cs typeface="Times New Roman"/>
              <a:sym typeface="Times New Roman"/>
            </a:endParaRPr>
          </a:p>
        </p:txBody>
      </p:sp>
      <p:pic>
        <p:nvPicPr>
          <p:cNvPr id="132" name="Google Shape;132;p20"/>
          <p:cNvPicPr preferRelativeResize="0"/>
          <p:nvPr/>
        </p:nvPicPr>
        <p:blipFill>
          <a:blip r:embed="rId3">
            <a:alphaModFix/>
          </a:blip>
          <a:stretch>
            <a:fillRect/>
          </a:stretch>
        </p:blipFill>
        <p:spPr>
          <a:xfrm>
            <a:off x="1185225" y="2505900"/>
            <a:ext cx="7058048" cy="24021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835800" y="5816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Data Preprocessing</a:t>
            </a:r>
            <a:endParaRPr>
              <a:latin typeface="Times New Roman"/>
              <a:ea typeface="Times New Roman"/>
              <a:cs typeface="Times New Roman"/>
              <a:sym typeface="Times New Roman"/>
            </a:endParaRPr>
          </a:p>
        </p:txBody>
      </p:sp>
      <p:sp>
        <p:nvSpPr>
          <p:cNvPr id="138" name="Google Shape;138;p21"/>
          <p:cNvSpPr txBox="1">
            <a:spLocks noGrp="1"/>
          </p:cNvSpPr>
          <p:nvPr>
            <p:ph type="body" idx="1"/>
          </p:nvPr>
        </p:nvSpPr>
        <p:spPr>
          <a:xfrm>
            <a:off x="835800" y="1428325"/>
            <a:ext cx="8045700" cy="3494700"/>
          </a:xfrm>
          <a:prstGeom prst="rect">
            <a:avLst/>
          </a:prstGeom>
        </p:spPr>
        <p:txBody>
          <a:bodyPr spcFirstLastPara="1" wrap="square" lIns="91425" tIns="91425" rIns="91425" bIns="91425" anchor="t" anchorCtr="0">
            <a:normAutofit fontScale="92500" lnSpcReduction="20000"/>
          </a:bodyPr>
          <a:lstStyle/>
          <a:p>
            <a:pPr marL="457200" lvl="0" indent="-304958" algn="l" rtl="0">
              <a:spcBef>
                <a:spcPts val="0"/>
              </a:spcBef>
              <a:spcAft>
                <a:spcPts val="0"/>
              </a:spcAft>
              <a:buClr>
                <a:schemeClr val="dk2"/>
              </a:buClr>
              <a:buSzPct val="100000"/>
              <a:buFont typeface="Times New Roman"/>
              <a:buChar char="●"/>
            </a:pPr>
            <a:r>
              <a:rPr lang="en">
                <a:solidFill>
                  <a:schemeClr val="dk2"/>
                </a:solidFill>
                <a:latin typeface="Times New Roman"/>
                <a:ea typeface="Times New Roman"/>
                <a:cs typeface="Times New Roman"/>
                <a:sym typeface="Times New Roman"/>
              </a:rPr>
              <a:t>Preprocessing consists of converting each column's data type into a specific one.</a:t>
            </a:r>
            <a:br>
              <a:rPr lang="en">
                <a:solidFill>
                  <a:schemeClr val="dk2"/>
                </a:solidFill>
                <a:latin typeface="Times New Roman"/>
                <a:ea typeface="Times New Roman"/>
                <a:cs typeface="Times New Roman"/>
                <a:sym typeface="Times New Roman"/>
              </a:rPr>
            </a:br>
            <a:endParaRPr>
              <a:solidFill>
                <a:schemeClr val="dk2"/>
              </a:solidFill>
              <a:latin typeface="Times New Roman"/>
              <a:ea typeface="Times New Roman"/>
              <a:cs typeface="Times New Roman"/>
              <a:sym typeface="Times New Roman"/>
            </a:endParaRPr>
          </a:p>
          <a:p>
            <a:pPr marL="457200" lvl="0" indent="-304958" algn="l" rtl="0">
              <a:spcBef>
                <a:spcPts val="0"/>
              </a:spcBef>
              <a:spcAft>
                <a:spcPts val="0"/>
              </a:spcAft>
              <a:buClr>
                <a:schemeClr val="dk2"/>
              </a:buClr>
              <a:buSzPct val="100000"/>
              <a:buFont typeface="Times New Roman"/>
              <a:buChar char="●"/>
            </a:pPr>
            <a:r>
              <a:rPr lang="en">
                <a:solidFill>
                  <a:schemeClr val="dk2"/>
                </a:solidFill>
                <a:latin typeface="Times New Roman"/>
                <a:ea typeface="Times New Roman"/>
                <a:cs typeface="Times New Roman"/>
                <a:sym typeface="Times New Roman"/>
              </a:rPr>
              <a:t>All the columns will be converted to numerical data types in our approach.</a:t>
            </a:r>
            <a:br>
              <a:rPr lang="en">
                <a:solidFill>
                  <a:schemeClr val="dk2"/>
                </a:solidFill>
                <a:latin typeface="Times New Roman"/>
                <a:ea typeface="Times New Roman"/>
                <a:cs typeface="Times New Roman"/>
                <a:sym typeface="Times New Roman"/>
              </a:rPr>
            </a:br>
            <a:endParaRPr>
              <a:solidFill>
                <a:schemeClr val="dk2"/>
              </a:solidFill>
              <a:latin typeface="Times New Roman"/>
              <a:ea typeface="Times New Roman"/>
              <a:cs typeface="Times New Roman"/>
              <a:sym typeface="Times New Roman"/>
            </a:endParaRPr>
          </a:p>
          <a:p>
            <a:pPr marL="457200" lvl="0" indent="-304958" algn="l" rtl="0">
              <a:spcBef>
                <a:spcPts val="0"/>
              </a:spcBef>
              <a:spcAft>
                <a:spcPts val="0"/>
              </a:spcAft>
              <a:buClr>
                <a:schemeClr val="dk2"/>
              </a:buClr>
              <a:buSzPct val="100000"/>
              <a:buFont typeface="Times New Roman"/>
              <a:buChar char="●"/>
            </a:pPr>
            <a:r>
              <a:rPr lang="en">
                <a:solidFill>
                  <a:schemeClr val="dk2"/>
                </a:solidFill>
                <a:latin typeface="Times New Roman"/>
                <a:ea typeface="Times New Roman"/>
                <a:cs typeface="Times New Roman"/>
                <a:sym typeface="Times New Roman"/>
              </a:rPr>
              <a:t>A lot of noisy data is removed, redundant data from specific columns were removed to help model train better.</a:t>
            </a:r>
            <a:br>
              <a:rPr lang="en">
                <a:solidFill>
                  <a:schemeClr val="dk2"/>
                </a:solidFill>
                <a:latin typeface="Times New Roman"/>
                <a:ea typeface="Times New Roman"/>
                <a:cs typeface="Times New Roman"/>
                <a:sym typeface="Times New Roman"/>
              </a:rPr>
            </a:br>
            <a:endParaRPr>
              <a:solidFill>
                <a:schemeClr val="dk2"/>
              </a:solidFill>
              <a:latin typeface="Times New Roman"/>
              <a:ea typeface="Times New Roman"/>
              <a:cs typeface="Times New Roman"/>
              <a:sym typeface="Times New Roman"/>
            </a:endParaRPr>
          </a:p>
          <a:p>
            <a:pPr marL="457200" lvl="0" indent="-304958" algn="l" rtl="0">
              <a:spcBef>
                <a:spcPts val="0"/>
              </a:spcBef>
              <a:spcAft>
                <a:spcPts val="0"/>
              </a:spcAft>
              <a:buClr>
                <a:schemeClr val="dk2"/>
              </a:buClr>
              <a:buSzPct val="100000"/>
              <a:buFont typeface="Times New Roman"/>
              <a:buChar char="●"/>
            </a:pPr>
            <a:r>
              <a:rPr lang="en">
                <a:solidFill>
                  <a:schemeClr val="dk2"/>
                </a:solidFill>
                <a:latin typeface="Times New Roman"/>
                <a:ea typeface="Times New Roman"/>
                <a:cs typeface="Times New Roman"/>
                <a:sym typeface="Times New Roman"/>
              </a:rPr>
              <a:t>Some of the detailed process of data preprocessing are :</a:t>
            </a:r>
            <a:br>
              <a:rPr lang="en">
                <a:solidFill>
                  <a:schemeClr val="dk2"/>
                </a:solidFill>
                <a:latin typeface="Times New Roman"/>
                <a:ea typeface="Times New Roman"/>
                <a:cs typeface="Times New Roman"/>
                <a:sym typeface="Times New Roman"/>
              </a:rPr>
            </a:br>
            <a:endParaRPr>
              <a:solidFill>
                <a:schemeClr val="dk2"/>
              </a:solidFill>
              <a:latin typeface="Times New Roman"/>
              <a:ea typeface="Times New Roman"/>
              <a:cs typeface="Times New Roman"/>
              <a:sym typeface="Times New Roman"/>
            </a:endParaRPr>
          </a:p>
          <a:p>
            <a:pPr marL="457200" lvl="0" indent="-304958" algn="l" rtl="0">
              <a:spcBef>
                <a:spcPts val="0"/>
              </a:spcBef>
              <a:spcAft>
                <a:spcPts val="0"/>
              </a:spcAft>
              <a:buClr>
                <a:schemeClr val="dk2"/>
              </a:buClr>
              <a:buSzPct val="100000"/>
              <a:buFont typeface="Times New Roman"/>
              <a:buChar char="-"/>
            </a:pPr>
            <a:r>
              <a:rPr lang="en">
                <a:solidFill>
                  <a:schemeClr val="dk2"/>
                </a:solidFill>
                <a:latin typeface="Times New Roman"/>
                <a:ea typeface="Times New Roman"/>
                <a:cs typeface="Times New Roman"/>
                <a:sym typeface="Times New Roman"/>
              </a:rPr>
              <a:t>business_name: This column had a list of restaurant name. However the restaurant can be uniquely identified by business_id we dropped this column</a:t>
            </a:r>
            <a:br>
              <a:rPr lang="en">
                <a:solidFill>
                  <a:schemeClr val="dk2"/>
                </a:solidFill>
                <a:latin typeface="Times New Roman"/>
                <a:ea typeface="Times New Roman"/>
                <a:cs typeface="Times New Roman"/>
                <a:sym typeface="Times New Roman"/>
              </a:rPr>
            </a:br>
            <a:endParaRPr>
              <a:solidFill>
                <a:schemeClr val="dk2"/>
              </a:solidFill>
              <a:latin typeface="Times New Roman"/>
              <a:ea typeface="Times New Roman"/>
              <a:cs typeface="Times New Roman"/>
              <a:sym typeface="Times New Roman"/>
            </a:endParaRPr>
          </a:p>
          <a:p>
            <a:pPr marL="457200" lvl="0" indent="-304958" algn="l" rtl="0">
              <a:spcBef>
                <a:spcPts val="0"/>
              </a:spcBef>
              <a:spcAft>
                <a:spcPts val="0"/>
              </a:spcAft>
              <a:buClr>
                <a:schemeClr val="dk2"/>
              </a:buClr>
              <a:buSzPct val="100000"/>
              <a:buFont typeface="Times New Roman"/>
              <a:buChar char="-"/>
            </a:pPr>
            <a:r>
              <a:rPr lang="en">
                <a:solidFill>
                  <a:schemeClr val="dk2"/>
                </a:solidFill>
                <a:latin typeface="Times New Roman"/>
                <a:ea typeface="Times New Roman"/>
                <a:cs typeface="Times New Roman"/>
                <a:sym typeface="Times New Roman"/>
              </a:rPr>
              <a:t>business_address: This column had address of the restaurant. However we have the postal code, latitude and longitude we dropped this column</a:t>
            </a:r>
            <a:br>
              <a:rPr lang="en">
                <a:solidFill>
                  <a:schemeClr val="dk2"/>
                </a:solidFill>
                <a:latin typeface="Times New Roman"/>
                <a:ea typeface="Times New Roman"/>
                <a:cs typeface="Times New Roman"/>
                <a:sym typeface="Times New Roman"/>
              </a:rPr>
            </a:br>
            <a:endParaRPr>
              <a:solidFill>
                <a:schemeClr val="dk2"/>
              </a:solidFill>
              <a:latin typeface="Times New Roman"/>
              <a:ea typeface="Times New Roman"/>
              <a:cs typeface="Times New Roman"/>
              <a:sym typeface="Times New Roman"/>
            </a:endParaRPr>
          </a:p>
          <a:p>
            <a:pPr marL="457200" lvl="0" indent="-304958" algn="l" rtl="0">
              <a:spcBef>
                <a:spcPts val="0"/>
              </a:spcBef>
              <a:spcAft>
                <a:spcPts val="0"/>
              </a:spcAft>
              <a:buClr>
                <a:schemeClr val="dk2"/>
              </a:buClr>
              <a:buSzPct val="100000"/>
              <a:buFont typeface="Times New Roman"/>
              <a:buChar char="-"/>
            </a:pPr>
            <a:r>
              <a:rPr lang="en">
                <a:solidFill>
                  <a:schemeClr val="dk2"/>
                </a:solidFill>
                <a:latin typeface="Times New Roman"/>
                <a:ea typeface="Times New Roman"/>
                <a:cs typeface="Times New Roman"/>
                <a:sym typeface="Times New Roman"/>
              </a:rPr>
              <a:t>business_city: The business city in the whole dataset was San Francisco. Due to its limited contribution to training, it was removed from the table.</a:t>
            </a:r>
            <a:br>
              <a:rPr lang="en">
                <a:solidFill>
                  <a:schemeClr val="dk2"/>
                </a:solidFill>
                <a:latin typeface="Times New Roman"/>
                <a:ea typeface="Times New Roman"/>
                <a:cs typeface="Times New Roman"/>
                <a:sym typeface="Times New Roman"/>
              </a:rPr>
            </a:br>
            <a:endParaRPr>
              <a:solidFill>
                <a:schemeClr val="dk2"/>
              </a:solidFill>
              <a:latin typeface="Times New Roman"/>
              <a:ea typeface="Times New Roman"/>
              <a:cs typeface="Times New Roman"/>
              <a:sym typeface="Times New Roman"/>
            </a:endParaRPr>
          </a:p>
          <a:p>
            <a:pPr marL="457200" lvl="0" indent="-304958" algn="l" rtl="0">
              <a:spcBef>
                <a:spcPts val="0"/>
              </a:spcBef>
              <a:spcAft>
                <a:spcPts val="0"/>
              </a:spcAft>
              <a:buClr>
                <a:schemeClr val="dk2"/>
              </a:buClr>
              <a:buSzPct val="100000"/>
              <a:buFont typeface="Times New Roman"/>
              <a:buChar char="-"/>
            </a:pPr>
            <a:r>
              <a:rPr lang="en">
                <a:solidFill>
                  <a:schemeClr val="dk2"/>
                </a:solidFill>
                <a:latin typeface="Times New Roman"/>
                <a:ea typeface="Times New Roman"/>
                <a:cs typeface="Times New Roman"/>
                <a:sym typeface="Times New Roman"/>
              </a:rPr>
              <a:t>business_state:  In the entire dataset, California was observed to be the business state. Due to its inability to contribute to the training of data, this column was removed.</a:t>
            </a:r>
            <a:endParaRPr>
              <a:solidFill>
                <a:schemeClr val="dk2"/>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1981</Words>
  <Application>Microsoft Macintosh PowerPoint</Application>
  <PresentationFormat>On-screen Show (16:9)</PresentationFormat>
  <Paragraphs>111</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Lato</vt:lpstr>
      <vt:lpstr>Raleway</vt:lpstr>
      <vt:lpstr>Times New Roman</vt:lpstr>
      <vt:lpstr>Arial</vt:lpstr>
      <vt:lpstr>Streamline</vt:lpstr>
      <vt:lpstr>Restaurant Risk Prediction using Machine Learning Algorithms</vt:lpstr>
      <vt:lpstr>Motivation</vt:lpstr>
      <vt:lpstr>Objective</vt:lpstr>
      <vt:lpstr>Literature Survey</vt:lpstr>
      <vt:lpstr>Literature Survey (Cont.)</vt:lpstr>
      <vt:lpstr>Methodology</vt:lpstr>
      <vt:lpstr>Methodology (Cont.)</vt:lpstr>
      <vt:lpstr>Data Collection</vt:lpstr>
      <vt:lpstr>Data Preprocessing</vt:lpstr>
      <vt:lpstr>Data Preprocessing (Cont.) </vt:lpstr>
      <vt:lpstr>Data Visualization</vt:lpstr>
      <vt:lpstr>Data Visualization</vt:lpstr>
      <vt:lpstr>Data Visualization</vt:lpstr>
      <vt:lpstr>Data Preparation and Evaluation</vt:lpstr>
      <vt:lpstr>Models and Algorithms</vt:lpstr>
      <vt:lpstr>Linear Model</vt:lpstr>
      <vt:lpstr>Geometric Model</vt:lpstr>
      <vt:lpstr>Probabilistic Model</vt:lpstr>
      <vt:lpstr>Logical Model</vt:lpstr>
      <vt:lpstr>Results</vt:lpstr>
      <vt:lpstr>Results (Cont.)</vt:lpstr>
      <vt:lpstr>Results (Cont.) </vt:lpstr>
      <vt:lpstr>Results (Cont.)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Risk Prediction using Machine Learning Algorithms</dc:title>
  <cp:lastModifiedBy>Microsoft Office User</cp:lastModifiedBy>
  <cp:revision>1</cp:revision>
  <dcterms:modified xsi:type="dcterms:W3CDTF">2022-11-29T08:10:04Z</dcterms:modified>
</cp:coreProperties>
</file>