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F917-2DBD-A36E-AD73-9ACA43879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4B2FB-387A-03D3-AACA-43252E274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Aditya </a:t>
            </a:r>
            <a:r>
              <a:rPr lang="en-US" dirty="0" err="1" smtClean="0"/>
              <a:t>Kandarpa</a:t>
            </a:r>
            <a:endParaRPr lang="en-US" dirty="0"/>
          </a:p>
          <a:p>
            <a:r>
              <a:rPr lang="en-US" dirty="0"/>
              <a:t>PGCP DSML Batch #3</a:t>
            </a:r>
          </a:p>
        </p:txBody>
      </p:sp>
      <p:pic>
        <p:nvPicPr>
          <p:cNvPr id="1026" name="Picture 2" descr="Coronavirus">
            <a:extLst>
              <a:ext uri="{FF2B5EF4-FFF2-40B4-BE49-F238E27FC236}">
                <a16:creationId xmlns:a16="http://schemas.microsoft.com/office/drawing/2014/main" id="{B9C7290A-3997-7CD6-E433-33E066CA8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924" y="2653173"/>
            <a:ext cx="5131076" cy="34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9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39B4-8665-7D59-F22D-6D5DBD6E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Death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9376-38C6-B704-245D-5C8E2DE3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730" y="2171769"/>
            <a:ext cx="3232815" cy="3294576"/>
          </a:xfrm>
        </p:spPr>
        <p:txBody>
          <a:bodyPr/>
          <a:lstStyle/>
          <a:p>
            <a:r>
              <a:rPr lang="en-US" dirty="0"/>
              <a:t>New death trend is almost similar to new cases.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D984ED6-0A08-691F-E978-2064F919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3" y="1700005"/>
            <a:ext cx="68389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31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25F7-FBAF-F421-5E4E-46344D39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Janssen Dose to percentage of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D94B-FF6E-4C8B-A801-9C5024166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696" y="2171768"/>
            <a:ext cx="4015408" cy="3486909"/>
          </a:xfrm>
        </p:spPr>
        <p:txBody>
          <a:bodyPr>
            <a:normAutofit/>
          </a:bodyPr>
          <a:lstStyle/>
          <a:p>
            <a:r>
              <a:rPr lang="en-US" dirty="0"/>
              <a:t>Janssen was allocated maximum in WV state (34% of population)</a:t>
            </a:r>
          </a:p>
          <a:p>
            <a:r>
              <a:rPr lang="en-US" dirty="0"/>
              <a:t>Top 4 state percentage of population wise are WV, VT, OK, MO</a:t>
            </a:r>
          </a:p>
          <a:p>
            <a:r>
              <a:rPr lang="en-US" dirty="0"/>
              <a:t>Top 4 state number of dose wise CA, TX, MO, NY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CAF7834-FF52-FC7E-D1B4-07AEB4DCC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8" y="1543670"/>
            <a:ext cx="6896100" cy="436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92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25F7-FBAF-F421-5E4E-46344D39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Moderna Dose to percentage of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D94B-FF6E-4C8B-A801-9C5024166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696" y="2171768"/>
            <a:ext cx="4015408" cy="3486909"/>
          </a:xfrm>
        </p:spPr>
        <p:txBody>
          <a:bodyPr>
            <a:normAutofit/>
          </a:bodyPr>
          <a:lstStyle/>
          <a:p>
            <a:r>
              <a:rPr lang="en-US" dirty="0"/>
              <a:t>Moderna was allocated maximum in WV state</a:t>
            </a:r>
          </a:p>
          <a:p>
            <a:r>
              <a:rPr lang="en-US" dirty="0"/>
              <a:t>Top 4 state percentage of population wise are WV, VT, OK, MO</a:t>
            </a:r>
          </a:p>
          <a:p>
            <a:r>
              <a:rPr lang="en-US" dirty="0"/>
              <a:t>Top 4 state number of dose wise CA, TX, MO, NY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3EF2CB29-5838-EEBE-A3AF-F3985471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46" y="1477941"/>
            <a:ext cx="6953250" cy="44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59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25F7-FBAF-F421-5E4E-46344D39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Pfizer Dose to percentage of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D94B-FF6E-4C8B-A801-9C5024166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696" y="2171768"/>
            <a:ext cx="4015408" cy="3486909"/>
          </a:xfrm>
        </p:spPr>
        <p:txBody>
          <a:bodyPr>
            <a:normAutofit/>
          </a:bodyPr>
          <a:lstStyle/>
          <a:p>
            <a:r>
              <a:rPr lang="en-US" dirty="0"/>
              <a:t>Pfizer was allocated maximum in VT state</a:t>
            </a:r>
          </a:p>
          <a:p>
            <a:r>
              <a:rPr lang="en-US" dirty="0"/>
              <a:t>Top 4 state percentage of population wise are VT, WV, OK, MO</a:t>
            </a:r>
          </a:p>
          <a:p>
            <a:r>
              <a:rPr lang="en-US" dirty="0"/>
              <a:t>Top 4 state number of dose wise MO, OK, CA, NY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3C99150-EDFB-7762-2EE5-6C5CE8DEC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4" y="1477941"/>
            <a:ext cx="7173982" cy="461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9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25F7-FBAF-F421-5E4E-46344D39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Vaccine percentage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D94B-FF6E-4C8B-A801-9C5024166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696" y="2171768"/>
            <a:ext cx="4015408" cy="3486909"/>
          </a:xfrm>
        </p:spPr>
        <p:txBody>
          <a:bodyPr>
            <a:normAutofit/>
          </a:bodyPr>
          <a:lstStyle/>
          <a:p>
            <a:r>
              <a:rPr lang="en-US" dirty="0"/>
              <a:t>Pfizer was allocated more than 50% in almost all the states.</a:t>
            </a:r>
          </a:p>
          <a:p>
            <a:r>
              <a:rPr lang="en-US" dirty="0"/>
              <a:t>The next highest is Moderna.</a:t>
            </a:r>
          </a:p>
          <a:p>
            <a:r>
              <a:rPr lang="en-US" dirty="0"/>
              <a:t>Janssen is administered to very few people in almost all the states.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66739E0-D586-7A11-1693-19C34392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71" y="1485076"/>
            <a:ext cx="67532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01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25F7-FBAF-F421-5E4E-46344D39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D94B-FF6E-4C8B-A801-9C5024166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550504"/>
            <a:ext cx="10535478" cy="4108173"/>
          </a:xfrm>
        </p:spPr>
        <p:txBody>
          <a:bodyPr>
            <a:normAutofit/>
          </a:bodyPr>
          <a:lstStyle/>
          <a:p>
            <a:r>
              <a:rPr lang="en-US" dirty="0"/>
              <a:t>Pfizer was allocated more than 50% in almost all the states.</a:t>
            </a:r>
          </a:p>
          <a:p>
            <a:r>
              <a:rPr lang="en-US" dirty="0"/>
              <a:t>The next highest is Moderna.</a:t>
            </a:r>
          </a:p>
          <a:p>
            <a:r>
              <a:rPr lang="en-US" dirty="0"/>
              <a:t>Janssen is administered to very few people in almost all the states.</a:t>
            </a:r>
          </a:p>
          <a:p>
            <a:r>
              <a:rPr lang="en-US" dirty="0"/>
              <a:t>Vaccine should be allocated based on population percentage.</a:t>
            </a:r>
          </a:p>
          <a:p>
            <a:r>
              <a:rPr lang="en-US" dirty="0"/>
              <a:t>Some of the densely populated states have higher number of cases and higher number of deaths.</a:t>
            </a:r>
          </a:p>
        </p:txBody>
      </p:sp>
    </p:spTree>
    <p:extLst>
      <p:ext uri="{BB962C8B-B14F-4D97-AF65-F5344CB8AC3E}">
        <p14:creationId xmlns:p14="http://schemas.microsoft.com/office/powerpoint/2010/main" val="190140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B690-D249-6941-FE42-70970454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5444-A8F8-000F-D648-4F29600D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5164513" cy="3294576"/>
          </a:xfrm>
        </p:spPr>
        <p:txBody>
          <a:bodyPr/>
          <a:lstStyle/>
          <a:p>
            <a:r>
              <a:rPr lang="en-US" dirty="0"/>
              <a:t>Analyze COVID-19 data</a:t>
            </a:r>
          </a:p>
          <a:p>
            <a:r>
              <a:rPr lang="en-US" dirty="0"/>
              <a:t>Perform data cleaning</a:t>
            </a:r>
          </a:p>
          <a:p>
            <a:r>
              <a:rPr lang="en-US" dirty="0"/>
              <a:t>Generate various reports</a:t>
            </a:r>
          </a:p>
          <a:p>
            <a:r>
              <a:rPr lang="en-US" dirty="0"/>
              <a:t>Generate insights and Recommendation</a:t>
            </a:r>
          </a:p>
        </p:txBody>
      </p:sp>
      <p:pic>
        <p:nvPicPr>
          <p:cNvPr id="2050" name="Picture 2" descr="COVID-19 Response | United Nations">
            <a:extLst>
              <a:ext uri="{FF2B5EF4-FFF2-40B4-BE49-F238E27FC236}">
                <a16:creationId xmlns:a16="http://schemas.microsoft.com/office/drawing/2014/main" id="{AFD6C928-1575-F840-12A1-5674F90B4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52" y="2002559"/>
            <a:ext cx="5334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8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B690-D249-6941-FE42-70970454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5444-A8F8-000F-D648-4F29600D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5164513" cy="373290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us_census_data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164 columns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3193 rows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Numeric codes for county and state are of no use.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State name in Title case should be converted to uppercase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Census data from 2010 to 2018 should be ignored and 2019 data to be used.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needs to be extrapolated to find data for 2020 and 2021</a:t>
            </a:r>
          </a:p>
        </p:txBody>
      </p:sp>
      <p:pic>
        <p:nvPicPr>
          <p:cNvPr id="3074" name="Picture 2" descr="List of states and territories of the United States - Wikipedia">
            <a:extLst>
              <a:ext uri="{FF2B5EF4-FFF2-40B4-BE49-F238E27FC236}">
                <a16:creationId xmlns:a16="http://schemas.microsoft.com/office/drawing/2014/main" id="{BB7FE19B-0000-2AFD-B48C-B00EE6814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63" y="1477940"/>
            <a:ext cx="5488439" cy="33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1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B690-D249-6941-FE42-70970454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5444-A8F8-000F-D648-4F29600D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6171678" cy="37329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vaccines_janssen</a:t>
            </a:r>
            <a:r>
              <a:rPr lang="en-US" dirty="0"/>
              <a:t>, </a:t>
            </a:r>
            <a:r>
              <a:rPr lang="en-US" dirty="0" err="1"/>
              <a:t>vaccines_moderna</a:t>
            </a:r>
            <a:r>
              <a:rPr lang="en-US" dirty="0"/>
              <a:t>, </a:t>
            </a:r>
            <a:r>
              <a:rPr lang="en-US" dirty="0" err="1"/>
              <a:t>vaccines_pfizer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Jurisdiction column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It corresponds to county name for most of the records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For few records, it corresponds to state name e.g. California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For some records, state name does not exist e.g. “Federal Entities”, “U.S. Virgin Islands”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For Chicago, the state name should be Illinois and county name should be “Cook County”, There is no way to derive this</a:t>
            </a:r>
          </a:p>
        </p:txBody>
      </p:sp>
      <p:pic>
        <p:nvPicPr>
          <p:cNvPr id="4098" name="Picture 2" descr="Vaccine Images | Free Vectors, Stock Photos &amp; PSD">
            <a:extLst>
              <a:ext uri="{FF2B5EF4-FFF2-40B4-BE49-F238E27FC236}">
                <a16:creationId xmlns:a16="http://schemas.microsoft.com/office/drawing/2014/main" id="{3EAA1786-0E95-C964-C15C-A36B90D4B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26" y="1685924"/>
            <a:ext cx="3978538" cy="332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92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B690-D249-6941-FE42-70970454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5444-A8F8-000F-D648-4F29600D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6171678" cy="3732908"/>
          </a:xfrm>
        </p:spPr>
        <p:txBody>
          <a:bodyPr>
            <a:normAutofit/>
          </a:bodyPr>
          <a:lstStyle/>
          <a:p>
            <a:r>
              <a:rPr lang="en-US" dirty="0"/>
              <a:t>Get rid of invalid columns</a:t>
            </a:r>
          </a:p>
          <a:p>
            <a:r>
              <a:rPr lang="en-US" dirty="0"/>
              <a:t>Derive valid state name and state code and add them to all other data, so that the state link can be established.</a:t>
            </a:r>
          </a:p>
          <a:p>
            <a:r>
              <a:rPr lang="en-US" dirty="0"/>
              <a:t>Get rid of invalid rows, where state name does not exist.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4D2D7-FA2D-4F94-B887-73F3889D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09" y="1477941"/>
            <a:ext cx="3352800" cy="366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3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8FDF-5182-9359-6E86-1D665D42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4" y="953324"/>
            <a:ext cx="10044432" cy="1049235"/>
          </a:xfrm>
        </p:spPr>
        <p:txBody>
          <a:bodyPr/>
          <a:lstStyle/>
          <a:p>
            <a:r>
              <a:rPr lang="en-US" dirty="0"/>
              <a:t>Covid-19 Total Cases as on latest date 14-MAY-21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46CF-93F3-6074-4EA5-235CD681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452" y="2171768"/>
            <a:ext cx="3710609" cy="3732907"/>
          </a:xfrm>
        </p:spPr>
        <p:txBody>
          <a:bodyPr>
            <a:normAutofit/>
          </a:bodyPr>
          <a:lstStyle/>
          <a:p>
            <a:r>
              <a:rPr lang="en-US" dirty="0"/>
              <a:t>State CA tops the number of cases list</a:t>
            </a:r>
          </a:p>
          <a:p>
            <a:r>
              <a:rPr lang="en-US" dirty="0"/>
              <a:t>State OH and FL have high number of new deaths.</a:t>
            </a:r>
          </a:p>
          <a:p>
            <a:r>
              <a:rPr lang="en-US" dirty="0"/>
              <a:t>State NE and WA have negative new deaths. This might be inaccuracy in data capture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009817-AE3A-8105-4C89-68A80B89B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5" y="1477941"/>
            <a:ext cx="5993917" cy="48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40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9BC0-A124-B9F1-E08A-BFCF411E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cases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D5F67-9A65-1E16-9A18-311DCDE90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678" y="2171769"/>
            <a:ext cx="3550867" cy="3294576"/>
          </a:xfrm>
        </p:spPr>
        <p:txBody>
          <a:bodyPr/>
          <a:lstStyle/>
          <a:p>
            <a:r>
              <a:rPr lang="en-US" dirty="0"/>
              <a:t>The graph shows the total number of cases are rising for all states till May 2021</a:t>
            </a:r>
          </a:p>
          <a:p>
            <a:r>
              <a:rPr lang="en-US" dirty="0"/>
              <a:t>CA state has much higher cases compared to all other states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E9FE7-3057-D867-929A-B9CB742E3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9" y="1484243"/>
            <a:ext cx="5977766" cy="442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49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F91F-C4EC-46BB-C256-A9AB8FD6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cases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DFB7-FC66-74F6-CC3B-7B6590505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408" y="2171769"/>
            <a:ext cx="4094921" cy="3294576"/>
          </a:xfrm>
        </p:spPr>
        <p:txBody>
          <a:bodyPr/>
          <a:lstStyle/>
          <a:p>
            <a:r>
              <a:rPr lang="en-US" dirty="0"/>
              <a:t>We have a first wave around July-August 2020</a:t>
            </a:r>
          </a:p>
          <a:p>
            <a:r>
              <a:rPr lang="en-US" dirty="0"/>
              <a:t>The second wave is much stronger around Jan-2021</a:t>
            </a:r>
          </a:p>
          <a:p>
            <a:r>
              <a:rPr lang="en-US" dirty="0"/>
              <a:t>We have a lighter third wave around April-2021 (This could be because of vaccination)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911732-BBB1-E144-4DD9-7D2D17E58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81" y="1577009"/>
            <a:ext cx="6723558" cy="433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15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3787-273D-9394-7EF2-BAA2678F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Deaths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E7120-7B8D-381F-4527-3234FBBD2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530" y="2171769"/>
            <a:ext cx="2928015" cy="3294576"/>
          </a:xfrm>
        </p:spPr>
        <p:txBody>
          <a:bodyPr/>
          <a:lstStyle/>
          <a:p>
            <a:r>
              <a:rPr lang="en-US" dirty="0"/>
              <a:t>There is a sudden rise in number of deaths in OH state around Feb 2021.</a:t>
            </a:r>
          </a:p>
          <a:p>
            <a:r>
              <a:rPr lang="en-US" dirty="0"/>
              <a:t>The trend is almost similar to Total cases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BCDA6D-EB28-AB42-8B9C-BF5718373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4" y="1599732"/>
            <a:ext cx="68770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5456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278</TotalTime>
  <Words>584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</vt:lpstr>
      <vt:lpstr>Gallery</vt:lpstr>
      <vt:lpstr>COVID-19 Data Analysis</vt:lpstr>
      <vt:lpstr>Agenda</vt:lpstr>
      <vt:lpstr>Analyzing Data</vt:lpstr>
      <vt:lpstr>Analyzing Data</vt:lpstr>
      <vt:lpstr>Data Cleaning</vt:lpstr>
      <vt:lpstr>Covid-19 Total Cases as on latest date 14-MAY-21</vt:lpstr>
      <vt:lpstr>Total cases over time</vt:lpstr>
      <vt:lpstr>New cases over time</vt:lpstr>
      <vt:lpstr>Total Deaths over time</vt:lpstr>
      <vt:lpstr>New Death over time</vt:lpstr>
      <vt:lpstr>Janssen Dose to percentage of population</vt:lpstr>
      <vt:lpstr>Moderna Dose to percentage of population</vt:lpstr>
      <vt:lpstr>Pfizer Dose to percentage of population</vt:lpstr>
      <vt:lpstr>Vaccine percentage by state</vt:lpstr>
      <vt:lpstr>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NANO</cp:lastModifiedBy>
  <cp:revision>19</cp:revision>
  <dcterms:created xsi:type="dcterms:W3CDTF">2022-11-05T04:19:05Z</dcterms:created>
  <dcterms:modified xsi:type="dcterms:W3CDTF">2022-11-07T02:44:02Z</dcterms:modified>
</cp:coreProperties>
</file>