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68" r:id="rId14"/>
    <p:sldId id="269" r:id="rId15"/>
    <p:sldId id="286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81" r:id="rId28"/>
    <p:sldId id="282" r:id="rId29"/>
    <p:sldId id="283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123EC-7C82-B587-82EB-99CE91DAB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9D773-2DD4-FFA2-BF3E-FB97E92C9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FFE00-B795-2FE7-F613-F703BE431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B442-E271-6707-2033-91B1FFEE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D396F-357E-299A-7062-4E89E994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30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51D3-6A8E-DE18-05E8-B10BBF79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47B8D-774C-F7C6-68B2-70DFB6F4D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B1775-9E79-BAA9-63A1-FA56C618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3A013-BED0-8C95-CCDE-1527BC12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41594-5799-3166-3323-B0951A01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5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56274-2649-76CB-D7B8-C60654862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15089-B221-F327-1C9D-DD32FAA61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4C05-4636-24D6-14A7-FAA1768F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F3712-C184-459B-29CA-0C41BC72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717AA-F319-940D-3740-854265FA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65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F369-D5E5-B209-7726-79FDA752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8DCD-65D6-ADFD-EA1B-34D23B2E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FDD34-26D9-D248-6AF1-6095A643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808C-029F-6E6E-EC6C-C6EEDAF0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33A4B-1191-A03C-4937-33DDA30D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FD5D-E0A1-A151-9228-F8FF0AB0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BECA0-DF31-2016-2860-021A0288E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46A9-E10F-FC9F-8DD5-0593D972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50367-CA0D-189D-9BFF-94D01E7A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DEF83-E6FD-4F82-0FB3-AA7B5BDD9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09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331C-53A6-F23F-1E9A-35002BA3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93BDE-11A0-9C55-3954-888E9AC80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9DA5D-2BCF-852D-A94C-19C7835CF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1464C-58E4-81D2-07C5-AE5AAA18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D2DF8-D93C-4833-E60A-50BDCCC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C88E6-F1DA-A432-0C00-75C301EA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1DF5-9C9E-F120-BFD1-38559C04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97C02-CBE8-EE85-3D13-93FBEABF5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D2B2B3-7C53-C966-E204-61653AFED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219AA-1711-47A7-BF76-F65D67367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29F20-DC06-0053-5966-D0F7F635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11E94-3ABD-F148-84C9-74A95DF5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20529-A144-B61E-4E07-E6C3633F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DC9B57-65B1-4EA6-6FB6-055F0F31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9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A10C-203F-CF43-FC33-603BC0E3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69ED7-FFCB-5412-4350-4F41284CE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7FA96-6A48-7ACC-07DC-57BDEC03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E558-9B86-AF6B-A65B-4EDDF75D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4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DBDD2-D5BA-B5E5-50CE-98D58AEB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CCAD2-F72E-7F89-BA1A-29118FF9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86315-D7DF-D14C-E5C2-DA612BE2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A696-E0D2-FB63-0461-174B561C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155B-551C-8E10-7FF4-7A8D3D60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77950-C842-637A-3746-213631B4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C4145-774D-1A11-4510-3FD99D9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E4D5A-5696-BDAF-B508-F5B2454F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17AAD-5B63-7BEB-0BED-E71549357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85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E1D0-4E6A-A126-A058-286E2D14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01537-F233-7D4E-BAF0-1E6ED908B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FF2EA-D834-A2D2-1846-FAF49A659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722F4-4603-CF8A-FBD5-26890A6DB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AFFF-6376-6DEE-AC1E-07774476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10B3-843E-33D2-45DD-CDFEFB2F5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10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8D15C-702D-A5D0-344B-2804662C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667E9-AA95-1967-6FAE-B92E38E53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280F5-A97D-0CE0-A606-B48BC5E57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004E4-5BC6-43EA-A8D4-12E9EED00C45}" type="datetimeFigureOut">
              <a:rPr lang="en-IN" smtClean="0"/>
              <a:t>05-12-2024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33F1E-D865-64A7-2DD9-D8D251AA4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F202-C7F5-CAF9-696C-6072E69D7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F7D25-F624-44A7-8C4E-8E89195E52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484E-4483-1823-0E03-5FFD8997B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3" y="705004"/>
            <a:ext cx="9891251" cy="2663056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Sentiment Analysis of Social Media Data using LLM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7B1B2-DF4E-0815-E2CE-B1399232C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497234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US" b="1" i="1" dirty="0">
                <a:latin typeface="Bell MT" panose="02020503060305020303" pitchFamily="18" charset="0"/>
              </a:rPr>
              <a:t>Presented by:</a:t>
            </a:r>
          </a:p>
          <a:p>
            <a:r>
              <a:rPr lang="en-US" sz="3000" b="1" dirty="0">
                <a:latin typeface="Bell MT" panose="02020503060305020303" pitchFamily="18" charset="0"/>
              </a:rPr>
              <a:t>Prasanna Aditya Kandarpa</a:t>
            </a:r>
          </a:p>
          <a:p>
            <a:r>
              <a:rPr lang="en-US" dirty="0">
                <a:latin typeface="Bell MT" panose="02020503060305020303" pitchFamily="18" charset="0"/>
              </a:rPr>
              <a:t>CSU ID: 2896149</a:t>
            </a:r>
          </a:p>
          <a:p>
            <a:r>
              <a:rPr lang="en-US" dirty="0">
                <a:latin typeface="Bell MT" panose="02020503060305020303" pitchFamily="18" charset="0"/>
              </a:rPr>
              <a:t>CIS 660: Data Mining Section 1</a:t>
            </a:r>
          </a:p>
          <a:p>
            <a:r>
              <a:rPr lang="en-IN" dirty="0">
                <a:latin typeface="Bell MT" panose="02020503060305020303" pitchFamily="18" charset="0"/>
              </a:rPr>
              <a:t>Under guidance </a:t>
            </a:r>
            <a:r>
              <a:rPr lang="en-IN" b="1" dirty="0">
                <a:latin typeface="Bell MT" panose="02020503060305020303" pitchFamily="18" charset="0"/>
              </a:rPr>
              <a:t>of </a:t>
            </a:r>
            <a:r>
              <a:rPr lang="en-IN" b="1" dirty="0" err="1">
                <a:latin typeface="Bell MT" panose="02020503060305020303" pitchFamily="18" charset="0"/>
              </a:rPr>
              <a:t>Dr.</a:t>
            </a:r>
            <a:r>
              <a:rPr lang="en-IN" b="1" dirty="0">
                <a:latin typeface="Bell MT" panose="02020503060305020303" pitchFamily="18" charset="0"/>
              </a:rPr>
              <a:t> Sunnie S Chung</a:t>
            </a:r>
          </a:p>
        </p:txBody>
      </p:sp>
      <p:pic>
        <p:nvPicPr>
          <p:cNvPr id="5" name="Picture 4" descr="A logo of a city&#10;&#10;Description automatically generated">
            <a:extLst>
              <a:ext uri="{FF2B5EF4-FFF2-40B4-BE49-F238E27FC236}">
                <a16:creationId xmlns:a16="http://schemas.microsoft.com/office/drawing/2014/main" id="{22FACFED-B183-C477-2EB1-5C607C2A31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7" name="Picture 6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85C49A8D-D3BB-8703-9921-F27A4A471F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7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A248-66A3-2D61-A2F5-E832DA7E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5F9E-8F2D-93D4-F712-330B266E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Feature Engineering: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3C54-D0EB-A8C8-52BC-20A5FF08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r>
              <a:rPr lang="en-US" dirty="0">
                <a:latin typeface="Bell MT" panose="02020503060305020303" pitchFamily="18" charset="0"/>
              </a:rPr>
              <a:t>Timestamp-based features (</a:t>
            </a:r>
            <a:r>
              <a:rPr lang="en-US" dirty="0" err="1">
                <a:latin typeface="Bell MT" panose="02020503060305020303" pitchFamily="18" charset="0"/>
              </a:rPr>
              <a:t>is_weekend</a:t>
            </a:r>
            <a:r>
              <a:rPr lang="en-US" dirty="0">
                <a:latin typeface="Bell MT" panose="02020503060305020303" pitchFamily="18" charset="0"/>
              </a:rPr>
              <a:t>, </a:t>
            </a:r>
            <a:r>
              <a:rPr lang="en-US" dirty="0" err="1">
                <a:latin typeface="Bell MT" panose="02020503060305020303" pitchFamily="18" charset="0"/>
              </a:rPr>
              <a:t>post_season</a:t>
            </a:r>
            <a:r>
              <a:rPr lang="en-US" dirty="0">
                <a:latin typeface="Bell MT" panose="02020503060305020303" pitchFamily="18" charset="0"/>
              </a:rPr>
              <a:t>)</a:t>
            </a:r>
          </a:p>
          <a:p>
            <a:r>
              <a:rPr lang="en-US" dirty="0">
                <a:latin typeface="Bell MT" panose="02020503060305020303" pitchFamily="18" charset="0"/>
              </a:rPr>
              <a:t>User-based features (</a:t>
            </a:r>
            <a:r>
              <a:rPr lang="en-US" dirty="0" err="1">
                <a:latin typeface="Bell MT" panose="02020503060305020303" pitchFamily="18" charset="0"/>
              </a:rPr>
              <a:t>user_post_count</a:t>
            </a:r>
            <a:r>
              <a:rPr lang="en-US" dirty="0">
                <a:latin typeface="Bell MT" panose="02020503060305020303" pitchFamily="18" charset="0"/>
              </a:rPr>
              <a:t>)</a:t>
            </a:r>
          </a:p>
          <a:p>
            <a:r>
              <a:rPr lang="en-US" dirty="0">
                <a:latin typeface="Bell MT" panose="02020503060305020303" pitchFamily="18" charset="0"/>
              </a:rPr>
              <a:t>Platform-based features (</a:t>
            </a:r>
            <a:r>
              <a:rPr lang="en-US" dirty="0" err="1">
                <a:latin typeface="Bell MT" panose="02020503060305020303" pitchFamily="18" charset="0"/>
              </a:rPr>
              <a:t>platform_encoded</a:t>
            </a:r>
            <a:r>
              <a:rPr lang="en-US" dirty="0">
                <a:latin typeface="Bell MT" panose="02020503060305020303" pitchFamily="18" charset="0"/>
              </a:rPr>
              <a:t>)</a:t>
            </a:r>
          </a:p>
          <a:p>
            <a:r>
              <a:rPr lang="en-US" dirty="0">
                <a:latin typeface="Bell MT" panose="02020503060305020303" pitchFamily="18" charset="0"/>
              </a:rPr>
              <a:t>Hashtag-based features (</a:t>
            </a:r>
            <a:r>
              <a:rPr lang="en-US" dirty="0" err="1">
                <a:latin typeface="Bell MT" panose="02020503060305020303" pitchFamily="18" charset="0"/>
              </a:rPr>
              <a:t>global_hashtag_frequency</a:t>
            </a:r>
            <a:r>
              <a:rPr lang="en-US" dirty="0">
                <a:latin typeface="Bell MT" panose="02020503060305020303" pitchFamily="18" charset="0"/>
              </a:rPr>
              <a:t>, </a:t>
            </a:r>
            <a:r>
              <a:rPr lang="en-US" dirty="0" err="1">
                <a:latin typeface="Bell MT" panose="02020503060305020303" pitchFamily="18" charset="0"/>
              </a:rPr>
              <a:t>tf-idf</a:t>
            </a:r>
            <a:r>
              <a:rPr lang="en-US" dirty="0">
                <a:latin typeface="Bell MT" panose="02020503060305020303" pitchFamily="18" charset="0"/>
              </a:rPr>
              <a:t> features)</a:t>
            </a:r>
          </a:p>
          <a:p>
            <a:r>
              <a:rPr lang="en-US" dirty="0">
                <a:latin typeface="Bell MT" panose="02020503060305020303" pitchFamily="18" charset="0"/>
              </a:rPr>
              <a:t>Engagement-based features (</a:t>
            </a:r>
            <a:r>
              <a:rPr lang="en-US" dirty="0" err="1">
                <a:latin typeface="Bell MT" panose="02020503060305020303" pitchFamily="18" charset="0"/>
              </a:rPr>
              <a:t>engagement_score</a:t>
            </a:r>
            <a:r>
              <a:rPr lang="en-US" dirty="0">
                <a:latin typeface="Bell MT" panose="02020503060305020303" pitchFamily="18" charset="0"/>
              </a:rPr>
              <a:t>, </a:t>
            </a:r>
            <a:r>
              <a:rPr lang="en-US" dirty="0" err="1">
                <a:latin typeface="Bell MT" panose="02020503060305020303" pitchFamily="18" charset="0"/>
              </a:rPr>
              <a:t>is_viral</a:t>
            </a:r>
            <a:r>
              <a:rPr lang="en-US" dirty="0">
                <a:latin typeface="Bell MT" panose="02020503060305020303" pitchFamily="18" charset="0"/>
              </a:rPr>
              <a:t>)</a:t>
            </a:r>
          </a:p>
          <a:p>
            <a:r>
              <a:rPr lang="en-US" dirty="0">
                <a:latin typeface="Bell MT" panose="02020503060305020303" pitchFamily="18" charset="0"/>
              </a:rPr>
              <a:t>Country-based features (</a:t>
            </a:r>
            <a:r>
              <a:rPr lang="en-US" dirty="0" err="1">
                <a:latin typeface="Bell MT" panose="02020503060305020303" pitchFamily="18" charset="0"/>
              </a:rPr>
              <a:t>country_post_count</a:t>
            </a:r>
            <a:r>
              <a:rPr lang="en-US" dirty="0">
                <a:latin typeface="Bell MT" panose="02020503060305020303" pitchFamily="18" charset="0"/>
              </a:rPr>
              <a:t>)</a:t>
            </a:r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8746AAF2-95B6-82A5-6870-B8ABB9CDBD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A1E3D013-AB0F-AECB-85A5-C9A298B4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52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7CB55-DB04-C43B-2487-AFE2FA30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41FB-2791-914D-14BF-3EE61AF0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Sentiment Mapping:</a:t>
            </a:r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E21C1F6A-F190-9C4F-B324-E735912571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9A635C37-4273-4E03-D1B2-629EE0D3BF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E81FEB3-416F-2287-7B8C-AA2BFDE01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t="-707" r="58918" b="3377"/>
          <a:stretch/>
        </p:blipFill>
        <p:spPr>
          <a:xfrm>
            <a:off x="6757220" y="1800000"/>
            <a:ext cx="4320000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B8E82-2852-1772-CF36-D963E17E3C8F}"/>
              </a:ext>
            </a:extLst>
          </p:cNvPr>
          <p:cNvSpPr txBox="1"/>
          <p:nvPr/>
        </p:nvSpPr>
        <p:spPr>
          <a:xfrm>
            <a:off x="838200" y="1690688"/>
            <a:ext cx="5375787" cy="3931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ell MT" panose="02020503060305020303" pitchFamily="18" charset="0"/>
              </a:rPr>
              <a:t>279</a:t>
            </a:r>
            <a:r>
              <a:rPr lang="en-US" sz="2400" dirty="0">
                <a:latin typeface="Bell MT" panose="02020503060305020303" pitchFamily="18" charset="0"/>
              </a:rPr>
              <a:t> Unique Sentiment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Bell MT" panose="02020503060305020303" pitchFamily="18" charset="0"/>
              </a:rPr>
              <a:t>Mapped into </a:t>
            </a:r>
            <a:r>
              <a:rPr lang="en-IN" sz="2400" b="1" dirty="0">
                <a:latin typeface="Bell MT" panose="02020503060305020303" pitchFamily="18" charset="0"/>
              </a:rPr>
              <a:t>3</a:t>
            </a:r>
            <a:r>
              <a:rPr lang="en-IN" sz="2400" dirty="0">
                <a:latin typeface="Bell MT" panose="02020503060305020303" pitchFamily="18" charset="0"/>
              </a:rPr>
              <a:t> main Labels: </a:t>
            </a:r>
          </a:p>
          <a:p>
            <a:r>
              <a:rPr lang="en-IN" sz="2400" dirty="0">
                <a:latin typeface="Bell MT" panose="02020503060305020303" pitchFamily="18" charset="0"/>
              </a:rPr>
              <a:t>	</a:t>
            </a:r>
            <a:r>
              <a:rPr lang="en-IN" sz="2400" b="1" dirty="0">
                <a:latin typeface="Bell MT" panose="02020503060305020303" pitchFamily="18" charset="0"/>
              </a:rPr>
              <a:t>Positive</a:t>
            </a:r>
            <a:r>
              <a:rPr lang="en-IN" sz="2400" dirty="0">
                <a:latin typeface="Bell MT" panose="02020503060305020303" pitchFamily="18" charset="0"/>
              </a:rPr>
              <a:t>, </a:t>
            </a:r>
            <a:r>
              <a:rPr lang="en-IN" sz="2400" b="1" dirty="0">
                <a:latin typeface="Bell MT" panose="02020503060305020303" pitchFamily="18" charset="0"/>
              </a:rPr>
              <a:t>Negative</a:t>
            </a:r>
            <a:r>
              <a:rPr lang="en-IN" sz="2400" dirty="0">
                <a:latin typeface="Bell MT" panose="02020503060305020303" pitchFamily="18" charset="0"/>
              </a:rPr>
              <a:t>, </a:t>
            </a:r>
            <a:r>
              <a:rPr lang="en-IN" sz="2400" b="1" dirty="0">
                <a:latin typeface="Bell MT" panose="02020503060305020303" pitchFamily="18" charset="0"/>
              </a:rPr>
              <a:t>Neutral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Bell MT" panose="02020503060305020303" pitchFamily="18" charset="0"/>
            </a:endParaRP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en-IN" sz="2400" kern="100" dirty="0">
                <a:effectLst/>
                <a:latin typeface="Bell MT" panose="0202050306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Simplification of Sentiment Categories</a:t>
            </a: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en-IN" sz="2400" kern="100" dirty="0">
                <a:effectLst/>
                <a:latin typeface="Bell MT" panose="0202050306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Consistency in Labels</a:t>
            </a: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en-IN" sz="2400" kern="100" dirty="0">
                <a:effectLst/>
                <a:latin typeface="Bell MT" panose="0202050306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Easier to Interpret</a:t>
            </a: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en-IN" sz="2400" kern="100" dirty="0">
                <a:effectLst/>
                <a:latin typeface="Bell MT" panose="0202050306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Focus on High Level Trends</a:t>
            </a:r>
          </a:p>
          <a:p>
            <a:pPr marL="342900" lvl="0" indent="-342900">
              <a:lnSpc>
                <a:spcPct val="107000"/>
              </a:lnSpc>
              <a:buFont typeface="Aptos" panose="020B0004020202020204" pitchFamily="34" charset="0"/>
              <a:buChar char="-"/>
            </a:pPr>
            <a:r>
              <a:rPr lang="en-IN" sz="2400" kern="100" dirty="0">
                <a:effectLst/>
                <a:latin typeface="Bell MT" panose="0202050306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Simplicity and Performance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IN" sz="2400" kern="100" dirty="0">
                <a:effectLst/>
                <a:latin typeface="Bell MT" panose="0202050306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Stability across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26855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12DF2-D4A8-CF84-62D6-2C3915D1D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825B-7BC9-1EB4-614D-6D9422D1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Final Input Dataset:</a:t>
            </a:r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29A35F65-3A74-F742-0ECD-0FBC2FA30D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A3190D6A-802E-F4B2-A8BA-4F3F89DBFC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C397AA-9F26-53CD-6291-8CDD30B8B6D9}"/>
              </a:ext>
            </a:extLst>
          </p:cNvPr>
          <p:cNvSpPr txBox="1"/>
          <p:nvPr/>
        </p:nvSpPr>
        <p:spPr>
          <a:xfrm>
            <a:off x="997972" y="2093230"/>
            <a:ext cx="326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ell MT" panose="02020503060305020303" pitchFamily="18" charset="0"/>
              </a:rPr>
              <a:t>100732 Rows</a:t>
            </a:r>
          </a:p>
          <a:p>
            <a:r>
              <a:rPr lang="en-US" sz="3600" dirty="0">
                <a:latin typeface="Bell MT" panose="02020503060305020303" pitchFamily="18" charset="0"/>
              </a:rPr>
              <a:t>718 Columns</a:t>
            </a:r>
          </a:p>
        </p:txBody>
      </p:sp>
    </p:spTree>
    <p:extLst>
      <p:ext uri="{BB962C8B-B14F-4D97-AF65-F5344CB8AC3E}">
        <p14:creationId xmlns:p14="http://schemas.microsoft.com/office/powerpoint/2010/main" val="105636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077F9-F8D3-5098-AA73-FCCE0FA82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C177-9735-BDB1-9261-58117D7E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Dataset Split:</a:t>
            </a:r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82AC58C6-8293-BB3B-6074-050E51EE9E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CD1640C7-44ED-CA6E-5412-1F6A512485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1C7CBB-0196-B582-2493-61DAB4136C05}"/>
              </a:ext>
            </a:extLst>
          </p:cNvPr>
          <p:cNvSpPr txBox="1"/>
          <p:nvPr/>
        </p:nvSpPr>
        <p:spPr>
          <a:xfrm>
            <a:off x="585017" y="2350235"/>
            <a:ext cx="46064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Bell MT" panose="02020503060305020303" pitchFamily="18" charset="0"/>
              </a:rPr>
              <a:t>Training Dataset (70%)</a:t>
            </a:r>
          </a:p>
          <a:p>
            <a:endParaRPr lang="en-IN" sz="32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Bell MT" panose="02020503060305020303" pitchFamily="18" charset="0"/>
              </a:rPr>
              <a:t>Validation Dataset (15%)</a:t>
            </a:r>
          </a:p>
          <a:p>
            <a:endParaRPr lang="en-IN" sz="3200" dirty="0"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>
                <a:latin typeface="Bell MT" panose="02020503060305020303" pitchFamily="18" charset="0"/>
              </a:rPr>
              <a:t>Test Dataset (15%)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0003D-9EC2-9027-DD43-0FCC4932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1D10-EF0D-5C08-9A73-8B6A1471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ell MT" panose="02020503060305020303" pitchFamily="18" charset="0"/>
              </a:rPr>
              <a:t>XGBoost</a:t>
            </a:r>
            <a:r>
              <a:rPr lang="en-US" b="1" dirty="0">
                <a:latin typeface="Bell MT" panose="02020503060305020303" pitchFamily="18" charset="0"/>
              </a:rPr>
              <a:t> Model: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CC65-60F6-A250-EE73-3EB0B42BD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432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1800" dirty="0">
                <a:latin typeface="Bell MT" panose="02020503060305020303" pitchFamily="18" charset="0"/>
              </a:rPr>
              <a:t>Extreme Gradient Boosting</a:t>
            </a:r>
          </a:p>
          <a:p>
            <a:pPr>
              <a:buFontTx/>
              <a:buChar char="-"/>
            </a:pPr>
            <a:r>
              <a:rPr lang="en-US" sz="1800" dirty="0">
                <a:latin typeface="Bell MT" panose="02020503060305020303" pitchFamily="18" charset="0"/>
              </a:rPr>
              <a:t>Supervised Machine Learning Algorithm</a:t>
            </a:r>
          </a:p>
          <a:p>
            <a:pPr>
              <a:buFontTx/>
              <a:buChar char="-"/>
            </a:pPr>
            <a:r>
              <a:rPr lang="en-US" sz="1800" dirty="0">
                <a:latin typeface="Bell MT" panose="02020503060305020303" pitchFamily="18" charset="0"/>
              </a:rPr>
              <a:t>Distributed Gradient Boosted Decision Tree (GBDT) model</a:t>
            </a:r>
          </a:p>
          <a:p>
            <a:pPr>
              <a:buFontTx/>
              <a:buChar char="-"/>
            </a:pPr>
            <a:endParaRPr lang="en-IN" sz="1800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3E587D0D-50AA-6971-A657-E55DCD327B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9E94582C-B860-F154-7F13-E87B201964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pic>
        <p:nvPicPr>
          <p:cNvPr id="2050" name="Picture 2" descr="A decision tree.">
            <a:extLst>
              <a:ext uri="{FF2B5EF4-FFF2-40B4-BE49-F238E27FC236}">
                <a16:creationId xmlns:a16="http://schemas.microsoft.com/office/drawing/2014/main" id="{F2876BC0-C248-2F0F-BDA9-7B9E33F51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990" y="3896870"/>
            <a:ext cx="5925887" cy="145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oth random forest and GBDT build a model consisting of multiple decision trees.">
            <a:extLst>
              <a:ext uri="{FF2B5EF4-FFF2-40B4-BE49-F238E27FC236}">
                <a16:creationId xmlns:a16="http://schemas.microsoft.com/office/drawing/2014/main" id="{4444B379-D990-B58C-7158-7DF0A4F5E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50" y="3495298"/>
            <a:ext cx="4422376" cy="277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7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BB25E-AAE9-1793-1769-AA270A6C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9FA45-E07D-F6A8-C6D4-4F3ADA3C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Why </a:t>
            </a:r>
            <a:r>
              <a:rPr lang="en-US" b="1" dirty="0" err="1">
                <a:latin typeface="Bell MT" panose="02020503060305020303" pitchFamily="18" charset="0"/>
              </a:rPr>
              <a:t>XGBoost</a:t>
            </a:r>
            <a:r>
              <a:rPr lang="en-US" b="1" dirty="0">
                <a:latin typeface="Bell MT" panose="02020503060305020303" pitchFamily="18" charset="0"/>
              </a:rPr>
              <a:t>: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24277-8A69-AEE4-2A41-35FED2533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432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000" b="1" dirty="0">
                <a:latin typeface="Bell MT" panose="02020503060305020303" pitchFamily="18" charset="0"/>
              </a:rPr>
              <a:t>Efficient Handling of Structured Data</a:t>
            </a:r>
          </a:p>
          <a:p>
            <a:pPr>
              <a:buFontTx/>
              <a:buChar char="-"/>
            </a:pPr>
            <a:r>
              <a:rPr lang="en-IN" sz="2000" b="1" dirty="0">
                <a:latin typeface="Bell MT" panose="02020503060305020303" pitchFamily="18" charset="0"/>
              </a:rPr>
              <a:t>Scalability and Speed</a:t>
            </a:r>
            <a:endParaRPr lang="en-US" sz="2000" b="1" dirty="0">
              <a:latin typeface="Bell MT" panose="02020503060305020303" pitchFamily="18" charset="0"/>
            </a:endParaRPr>
          </a:p>
          <a:p>
            <a:pPr>
              <a:buFontTx/>
              <a:buChar char="-"/>
            </a:pPr>
            <a:r>
              <a:rPr lang="en-IN" sz="2000" b="1" dirty="0">
                <a:latin typeface="Bell MT" panose="02020503060305020303" pitchFamily="18" charset="0"/>
              </a:rPr>
              <a:t>Feature Importance</a:t>
            </a:r>
            <a:endParaRPr lang="en-US" sz="2000" b="1" dirty="0">
              <a:latin typeface="Bell MT" panose="02020503060305020303" pitchFamily="18" charset="0"/>
            </a:endParaRPr>
          </a:p>
          <a:p>
            <a:pPr>
              <a:buFontTx/>
              <a:buChar char="-"/>
            </a:pPr>
            <a:r>
              <a:rPr lang="en-IN" sz="2000" b="1" dirty="0">
                <a:latin typeface="Bell MT" panose="02020503060305020303" pitchFamily="18" charset="0"/>
              </a:rPr>
              <a:t>Robust Performance</a:t>
            </a:r>
            <a:endParaRPr lang="en-US" sz="2000" b="1" dirty="0">
              <a:latin typeface="Bell MT" panose="02020503060305020303" pitchFamily="18" charset="0"/>
            </a:endParaRPr>
          </a:p>
          <a:p>
            <a:pPr>
              <a:buFontTx/>
              <a:buChar char="-"/>
            </a:pPr>
            <a:r>
              <a:rPr lang="en-IN" sz="2000" b="1" dirty="0">
                <a:latin typeface="Bell MT" panose="02020503060305020303" pitchFamily="18" charset="0"/>
              </a:rPr>
              <a:t>Interpretability</a:t>
            </a:r>
            <a:endParaRPr lang="en-IN" sz="32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B433A878-F4A1-6243-A257-3BD0E7EC97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D05EC179-8539-174B-145E-A637409CD3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15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64183-68F3-1FE7-9A1D-98D60962E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E499-93AC-91BE-31E6-E544EA52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Bell MT" panose="02020503060305020303" pitchFamily="18" charset="0"/>
              </a:rPr>
              <a:t>XGBoost</a:t>
            </a:r>
            <a:r>
              <a:rPr lang="en-US" b="1" dirty="0">
                <a:latin typeface="Bell MT" panose="02020503060305020303" pitchFamily="18" charset="0"/>
              </a:rPr>
              <a:t> Algorithm Parameters:</a:t>
            </a:r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8E7A5DDE-72CA-CF95-924F-6335F14E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269C87D2-F971-82A1-C735-EFBA24F2A1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546AE08-C829-D7C9-F04F-129533425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147" y="1926341"/>
            <a:ext cx="795855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=300: Number of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max_depth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=5: Maximum depth of each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learning_rate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=0.05: Shrinks the weight of each tree during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subsample=0.8: Fraction of training samples used for each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colsample_bytree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=0.8: Fraction of features used for each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tree_method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='hist': Efficient histogram-based splitting.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=42: Ensures reproducibility.</a:t>
            </a:r>
          </a:p>
        </p:txBody>
      </p:sp>
    </p:spTree>
    <p:extLst>
      <p:ext uri="{BB962C8B-B14F-4D97-AF65-F5344CB8AC3E}">
        <p14:creationId xmlns:p14="http://schemas.microsoft.com/office/powerpoint/2010/main" val="383515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FEBB8-3768-EA3C-5933-F74BFAB37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D55C-240D-AB2E-FCED-571D40A3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Performance Metrics for </a:t>
            </a:r>
            <a:r>
              <a:rPr lang="en-US" b="1" dirty="0" err="1">
                <a:latin typeface="Bell MT" panose="02020503060305020303" pitchFamily="18" charset="0"/>
              </a:rPr>
              <a:t>XGBoost</a:t>
            </a:r>
            <a:r>
              <a:rPr lang="en-US" b="1" dirty="0">
                <a:latin typeface="Bell MT" panose="02020503060305020303" pitchFamily="18" charset="0"/>
              </a:rPr>
              <a:t>:</a:t>
            </a:r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ACF182A0-F7F6-D8A6-DB83-C03941766C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7EC2663F-0DB5-7BC6-F7BB-E127692EA65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788AC-703B-FC75-0C21-63C57CDFA86C}"/>
              </a:ext>
            </a:extLst>
          </p:cNvPr>
          <p:cNvSpPr txBox="1"/>
          <p:nvPr/>
        </p:nvSpPr>
        <p:spPr>
          <a:xfrm>
            <a:off x="838200" y="1690688"/>
            <a:ext cx="376764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anose="02020503060305020303" pitchFamily="18" charset="0"/>
              </a:rPr>
              <a:t>Accuracy of the Model: 88%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Precision of the Model (Positive: 0.95, Negative: 0.83, Neutral:1.00)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Recall of the Model (Positive: 0.78, Negative: 0.99, Neutral:0.70)</a:t>
            </a:r>
          </a:p>
          <a:p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F1-score of the Model (Positive: 0.86, Negative: 0.91, Neutral:0.82)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21BB60-530D-55B6-CCBC-162F7F54C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2" y="1418003"/>
            <a:ext cx="6102605" cy="50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03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1CBB-C677-3376-5C15-8442F2E0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FAA6-4574-1DB0-2792-165B54BC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Hyperparameter Optimization:</a:t>
            </a:r>
            <a:endParaRPr lang="en-IN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0467AF35-3970-FC35-0459-9BFD722BC75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FB733A87-C69F-D8BE-5333-8504DB18DB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BE8924-30B8-6E0D-6DF6-449AB03CB5DC}"/>
              </a:ext>
            </a:extLst>
          </p:cNvPr>
          <p:cNvSpPr txBox="1"/>
          <p:nvPr/>
        </p:nvSpPr>
        <p:spPr>
          <a:xfrm>
            <a:off x="1022555" y="1759974"/>
            <a:ext cx="107466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ll MT" panose="02020503060305020303" pitchFamily="18" charset="0"/>
              </a:rPr>
              <a:t>To improve Model Performance and Efficiency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>
                <a:latin typeface="Bell MT" panose="02020503060305020303" pitchFamily="18" charset="0"/>
              </a:rPr>
              <a:t>By Training the model for different parameter settings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r>
              <a:rPr lang="en-US" sz="2000" dirty="0">
                <a:latin typeface="Bell MT" panose="02020503060305020303" pitchFamily="18" charset="0"/>
              </a:rPr>
              <a:t>Achieve Best Accuracy for a set of Parameters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endParaRPr lang="en-US" sz="2000" dirty="0">
              <a:latin typeface="Bell MT" panose="02020503060305020303" pitchFamily="18" charset="0"/>
            </a:endParaRP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Bell MT" panose="02020503060305020303" pitchFamily="18" charset="0"/>
              </a:rPr>
              <a:t>'</a:t>
            </a:r>
            <a:r>
              <a:rPr lang="en-IN" sz="2000" b="0" dirty="0" err="1">
                <a:effectLst/>
                <a:latin typeface="Bell MT" panose="02020503060305020303" pitchFamily="18" charset="0"/>
              </a:rPr>
              <a:t>n_estimators</a:t>
            </a:r>
            <a:r>
              <a:rPr lang="en-IN" sz="2000" b="0" dirty="0">
                <a:effectLst/>
                <a:latin typeface="Bell MT" panose="02020503060305020303" pitchFamily="18" charset="0"/>
              </a:rPr>
              <a:t>': [100, 200, 300],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Bell MT" panose="02020503060305020303" pitchFamily="18" charset="0"/>
              </a:rPr>
              <a:t>'</a:t>
            </a:r>
            <a:r>
              <a:rPr lang="en-IN" sz="2000" b="0" dirty="0" err="1">
                <a:effectLst/>
                <a:latin typeface="Bell MT" panose="02020503060305020303" pitchFamily="18" charset="0"/>
              </a:rPr>
              <a:t>max_depth</a:t>
            </a:r>
            <a:r>
              <a:rPr lang="en-IN" sz="2000" b="0" dirty="0">
                <a:effectLst/>
                <a:latin typeface="Bell MT" panose="02020503060305020303" pitchFamily="18" charset="0"/>
              </a:rPr>
              <a:t>': [4, 5, 6],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Bell MT" panose="02020503060305020303" pitchFamily="18" charset="0"/>
              </a:rPr>
              <a:t>'</a:t>
            </a:r>
            <a:r>
              <a:rPr lang="en-IN" sz="2000" b="0" dirty="0" err="1">
                <a:effectLst/>
                <a:latin typeface="Bell MT" panose="02020503060305020303" pitchFamily="18" charset="0"/>
              </a:rPr>
              <a:t>learning_rate</a:t>
            </a:r>
            <a:r>
              <a:rPr lang="en-IN" sz="2000" b="0" dirty="0">
                <a:effectLst/>
                <a:latin typeface="Bell MT" panose="02020503060305020303" pitchFamily="18" charset="0"/>
              </a:rPr>
              <a:t>': [0.01, 0.05, 0.1],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Bell MT" panose="02020503060305020303" pitchFamily="18" charset="0"/>
              </a:rPr>
              <a:t>'subsample': [0.8, 1.0],</a:t>
            </a:r>
          </a:p>
          <a:p>
            <a:pPr>
              <a:lnSpc>
                <a:spcPts val="1425"/>
              </a:lnSpc>
            </a:pPr>
            <a:r>
              <a:rPr lang="en-IN" sz="2000" b="0" dirty="0">
                <a:effectLst/>
                <a:latin typeface="Bell MT" panose="02020503060305020303" pitchFamily="18" charset="0"/>
              </a:rPr>
              <a:t>'</a:t>
            </a:r>
            <a:r>
              <a:rPr lang="en-IN" sz="2000" b="0" dirty="0" err="1">
                <a:effectLst/>
                <a:latin typeface="Bell MT" panose="02020503060305020303" pitchFamily="18" charset="0"/>
              </a:rPr>
              <a:t>colsample_bytree</a:t>
            </a:r>
            <a:r>
              <a:rPr lang="en-IN" sz="2000" b="0" dirty="0">
                <a:effectLst/>
                <a:latin typeface="Bell MT" panose="02020503060305020303" pitchFamily="18" charset="0"/>
              </a:rPr>
              <a:t>': [0.8, 1.0]</a:t>
            </a:r>
          </a:p>
          <a:p>
            <a:pPr>
              <a:lnSpc>
                <a:spcPts val="1425"/>
              </a:lnSpc>
            </a:pPr>
            <a:endParaRPr lang="en-IN" sz="2000" dirty="0">
              <a:latin typeface="Bell MT" panose="02020503060305020303" pitchFamily="18" charset="0"/>
            </a:endParaRPr>
          </a:p>
          <a:p>
            <a:pPr>
              <a:lnSpc>
                <a:spcPts val="1425"/>
              </a:lnSpc>
            </a:pPr>
            <a:endParaRPr lang="en-IN" sz="2000" b="1" dirty="0">
              <a:effectLst/>
              <a:latin typeface="Bell MT" panose="02020503060305020303" pitchFamily="18" charset="0"/>
            </a:endParaRPr>
          </a:p>
          <a:p>
            <a:pPr>
              <a:lnSpc>
                <a:spcPts val="1425"/>
              </a:lnSpc>
            </a:pPr>
            <a:r>
              <a:rPr lang="en-IN" sz="2000" b="1" i="0" dirty="0">
                <a:effectLst/>
                <a:latin typeface="Bell MT" panose="02020503060305020303" pitchFamily="18" charset="0"/>
              </a:rPr>
              <a:t>Best Parameters for </a:t>
            </a:r>
            <a:r>
              <a:rPr lang="en-IN" sz="2000" b="1" i="0" dirty="0" err="1">
                <a:effectLst/>
                <a:latin typeface="Bell MT" panose="02020503060305020303" pitchFamily="18" charset="0"/>
              </a:rPr>
              <a:t>XGBoost</a:t>
            </a:r>
            <a:r>
              <a:rPr lang="en-IN" sz="2000" b="1" i="0" dirty="0">
                <a:effectLst/>
                <a:latin typeface="Bell MT" panose="02020503060305020303" pitchFamily="18" charset="0"/>
              </a:rPr>
              <a:t> for the input Dataset:</a:t>
            </a:r>
          </a:p>
          <a:p>
            <a:pPr>
              <a:lnSpc>
                <a:spcPts val="1425"/>
              </a:lnSpc>
            </a:pPr>
            <a:r>
              <a:rPr lang="en-IN" sz="2000" b="0" i="0" dirty="0">
                <a:effectLst/>
                <a:latin typeface="Bell MT" panose="02020503060305020303" pitchFamily="18" charset="0"/>
              </a:rPr>
              <a:t>'</a:t>
            </a:r>
            <a:r>
              <a:rPr lang="en-IN" sz="2000" b="0" i="0" dirty="0" err="1">
                <a:effectLst/>
                <a:latin typeface="Bell MT" panose="02020503060305020303" pitchFamily="18" charset="0"/>
              </a:rPr>
              <a:t>colsample_bytree</a:t>
            </a:r>
            <a:r>
              <a:rPr lang="en-IN" sz="2000" b="0" i="0" dirty="0">
                <a:effectLst/>
                <a:latin typeface="Bell MT" panose="02020503060305020303" pitchFamily="18" charset="0"/>
              </a:rPr>
              <a:t>': 0.8, '</a:t>
            </a:r>
            <a:r>
              <a:rPr lang="en-IN" sz="2000" b="0" i="0" dirty="0" err="1">
                <a:effectLst/>
                <a:latin typeface="Bell MT" panose="02020503060305020303" pitchFamily="18" charset="0"/>
              </a:rPr>
              <a:t>learning_rate</a:t>
            </a:r>
            <a:r>
              <a:rPr lang="en-IN" sz="2000" b="0" i="0" dirty="0">
                <a:effectLst/>
                <a:latin typeface="Bell MT" panose="02020503060305020303" pitchFamily="18" charset="0"/>
              </a:rPr>
              <a:t>': 0.1, '</a:t>
            </a:r>
            <a:r>
              <a:rPr lang="en-IN" sz="2000" b="0" i="0" dirty="0" err="1">
                <a:effectLst/>
                <a:latin typeface="Bell MT" panose="02020503060305020303" pitchFamily="18" charset="0"/>
              </a:rPr>
              <a:t>max_depth</a:t>
            </a:r>
            <a:r>
              <a:rPr lang="en-IN" sz="2000" b="0" i="0" dirty="0">
                <a:effectLst/>
                <a:latin typeface="Bell MT" panose="02020503060305020303" pitchFamily="18" charset="0"/>
              </a:rPr>
              <a:t>': 6, '</a:t>
            </a:r>
            <a:r>
              <a:rPr lang="en-IN" sz="2000" b="0" i="0" dirty="0" err="1">
                <a:effectLst/>
                <a:latin typeface="Bell MT" panose="02020503060305020303" pitchFamily="18" charset="0"/>
              </a:rPr>
              <a:t>n_estimators</a:t>
            </a:r>
            <a:r>
              <a:rPr lang="en-IN" sz="2000" b="0" i="0" dirty="0">
                <a:effectLst/>
                <a:latin typeface="Bell MT" panose="02020503060305020303" pitchFamily="18" charset="0"/>
              </a:rPr>
              <a:t>': 300, 'subsample': 0.8</a:t>
            </a:r>
          </a:p>
          <a:p>
            <a:pPr>
              <a:lnSpc>
                <a:spcPts val="1425"/>
              </a:lnSpc>
            </a:pPr>
            <a:endParaRPr lang="en-IN" sz="2000" b="0" i="0" dirty="0">
              <a:effectLst/>
              <a:latin typeface="Bell MT" panose="02020503060305020303" pitchFamily="18" charset="0"/>
            </a:endParaRPr>
          </a:p>
          <a:p>
            <a:pPr>
              <a:lnSpc>
                <a:spcPts val="1425"/>
              </a:lnSpc>
            </a:pPr>
            <a:r>
              <a:rPr lang="en-IN" sz="2000" b="1" i="0" dirty="0">
                <a:effectLst/>
                <a:latin typeface="Bell MT" panose="02020503060305020303" pitchFamily="18" charset="0"/>
              </a:rPr>
              <a:t>Best Accuracy Score for </a:t>
            </a:r>
            <a:r>
              <a:rPr lang="en-IN" sz="2000" b="1" i="0" dirty="0" err="1">
                <a:effectLst/>
                <a:latin typeface="Bell MT" panose="02020503060305020303" pitchFamily="18" charset="0"/>
              </a:rPr>
              <a:t>XGBoost</a:t>
            </a:r>
            <a:r>
              <a:rPr lang="en-IN" sz="2000" b="1" i="0" dirty="0">
                <a:effectLst/>
                <a:latin typeface="Bell MT" panose="02020503060305020303" pitchFamily="18" charset="0"/>
              </a:rPr>
              <a:t> for the input Dataset: </a:t>
            </a:r>
          </a:p>
          <a:p>
            <a:pPr>
              <a:lnSpc>
                <a:spcPts val="1425"/>
              </a:lnSpc>
            </a:pPr>
            <a:r>
              <a:rPr lang="en-IN" sz="2000" b="0" i="0" dirty="0">
                <a:effectLst/>
                <a:latin typeface="Bell MT" panose="02020503060305020303" pitchFamily="18" charset="0"/>
              </a:rPr>
              <a:t>0.9947384842296346 (99%)</a:t>
            </a:r>
            <a:endParaRPr lang="en-IN" sz="2000" b="0" dirty="0">
              <a:effectLst/>
              <a:latin typeface="Bell MT" panose="02020503060305020303" pitchFamily="18" charset="0"/>
            </a:endParaRPr>
          </a:p>
          <a:p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5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01B2-0FF7-4006-BDAB-EE424AAC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4DB4-BAB7-AFF7-529B-8815FBC5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BERT </a:t>
            </a:r>
            <a:br>
              <a:rPr lang="en-US" sz="4000" b="1" dirty="0">
                <a:latin typeface="Bell MT" panose="02020503060305020303" pitchFamily="18" charset="0"/>
              </a:rPr>
            </a:br>
            <a:r>
              <a:rPr lang="en-US" sz="4000" b="1" dirty="0">
                <a:latin typeface="Bell MT" panose="02020503060305020303" pitchFamily="18" charset="0"/>
              </a:rPr>
              <a:t>(</a:t>
            </a:r>
            <a:r>
              <a:rPr lang="en-US" sz="3600" b="1" dirty="0">
                <a:latin typeface="Bell MT" panose="02020503060305020303" pitchFamily="18" charset="0"/>
              </a:rPr>
              <a:t>B</a:t>
            </a:r>
            <a:r>
              <a:rPr lang="en-US" sz="2400" b="1" dirty="0">
                <a:latin typeface="Bell MT" panose="02020503060305020303" pitchFamily="18" charset="0"/>
              </a:rPr>
              <a:t>IDIRECTIONAL</a:t>
            </a:r>
            <a:r>
              <a:rPr lang="en-US" sz="3600" b="1" dirty="0">
                <a:latin typeface="Bell MT" panose="02020503060305020303" pitchFamily="18" charset="0"/>
              </a:rPr>
              <a:t> E</a:t>
            </a:r>
            <a:r>
              <a:rPr lang="en-US" sz="2400" b="1" dirty="0">
                <a:latin typeface="Bell MT" panose="02020503060305020303" pitchFamily="18" charset="0"/>
              </a:rPr>
              <a:t>NCODER</a:t>
            </a:r>
            <a:r>
              <a:rPr lang="en-US" sz="3600" b="1" dirty="0">
                <a:latin typeface="Bell MT" panose="02020503060305020303" pitchFamily="18" charset="0"/>
              </a:rPr>
              <a:t> R</a:t>
            </a:r>
            <a:r>
              <a:rPr lang="en-US" sz="2400" b="1" dirty="0">
                <a:latin typeface="Bell MT" panose="02020503060305020303" pitchFamily="18" charset="0"/>
              </a:rPr>
              <a:t>EPRESENTATIONS</a:t>
            </a:r>
            <a:r>
              <a:rPr lang="en-US" sz="3600" b="1" dirty="0">
                <a:latin typeface="Bell MT" panose="02020503060305020303" pitchFamily="18" charset="0"/>
              </a:rPr>
              <a:t> </a:t>
            </a:r>
            <a:r>
              <a:rPr lang="en-US" sz="2400" b="1" dirty="0">
                <a:latin typeface="Bell MT" panose="02020503060305020303" pitchFamily="18" charset="0"/>
              </a:rPr>
              <a:t>FROM</a:t>
            </a:r>
            <a:r>
              <a:rPr lang="en-US" sz="3600" b="1" dirty="0">
                <a:latin typeface="Bell MT" panose="02020503060305020303" pitchFamily="18" charset="0"/>
              </a:rPr>
              <a:t> T</a:t>
            </a:r>
            <a:r>
              <a:rPr lang="en-US" sz="2400" b="1" dirty="0">
                <a:latin typeface="Bell MT" panose="02020503060305020303" pitchFamily="18" charset="0"/>
              </a:rPr>
              <a:t>RANSFORMERS</a:t>
            </a:r>
            <a:r>
              <a:rPr lang="en-US" sz="3600" b="1" dirty="0">
                <a:latin typeface="Bell MT" panose="02020503060305020303" pitchFamily="18" charset="0"/>
              </a:rPr>
              <a:t>)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721B93FB-78F8-ED7F-2A97-DA0365D25F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8E87C82A-0AFF-68E3-B54C-F30CF06BD90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12838-B49F-AB9D-EF76-0729597A2AB5}"/>
              </a:ext>
            </a:extLst>
          </p:cNvPr>
          <p:cNvSpPr txBox="1"/>
          <p:nvPr/>
        </p:nvSpPr>
        <p:spPr>
          <a:xfrm>
            <a:off x="1022555" y="1759974"/>
            <a:ext cx="107466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>
                <a:latin typeface="Bell MT" panose="02020503060305020303" pitchFamily="18" charset="0"/>
              </a:rPr>
              <a:t>Open-source deep learning framework developed by </a:t>
            </a:r>
            <a:r>
              <a:rPr lang="en-US" sz="2800" b="1" dirty="0">
                <a:latin typeface="Bell MT" panose="02020503060305020303" pitchFamily="18" charset="0"/>
              </a:rPr>
              <a:t>Google</a:t>
            </a:r>
            <a:r>
              <a:rPr lang="en-US" sz="2800" dirty="0">
                <a:latin typeface="Bell MT" panose="02020503060305020303" pitchFamily="18" charset="0"/>
              </a:rPr>
              <a:t> for </a:t>
            </a:r>
            <a:r>
              <a:rPr lang="en-US" sz="2800" b="1" dirty="0">
                <a:latin typeface="Bell MT" panose="02020503060305020303" pitchFamily="18" charset="0"/>
              </a:rPr>
              <a:t>NLP</a:t>
            </a:r>
            <a:r>
              <a:rPr lang="en-US" sz="2800" dirty="0">
                <a:latin typeface="Bell MT" panose="02020503060305020303" pitchFamily="18" charset="0"/>
              </a:rPr>
              <a:t> tasks.</a:t>
            </a:r>
          </a:p>
          <a:p>
            <a:endParaRPr lang="en-US" sz="28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>
                <a:latin typeface="Bell MT" panose="02020503060305020303" pitchFamily="18" charset="0"/>
              </a:rPr>
              <a:t>Uses Bidirectional Transformer Encoder to represent words in a sentence.</a:t>
            </a:r>
          </a:p>
          <a:p>
            <a:pPr marL="342900" indent="-342900">
              <a:buFontTx/>
              <a:buChar char="-"/>
            </a:pPr>
            <a:endParaRPr lang="en-US" sz="28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dirty="0">
                <a:latin typeface="Bell MT" panose="02020503060305020303" pitchFamily="18" charset="0"/>
              </a:rPr>
              <a:t>Why BERT?</a:t>
            </a:r>
          </a:p>
          <a:p>
            <a:endParaRPr lang="en-US" sz="28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800" b="1" dirty="0">
                <a:latin typeface="Bell MT" panose="02020503060305020303" pitchFamily="18" charset="0"/>
              </a:rPr>
              <a:t>Goal:</a:t>
            </a:r>
          </a:p>
          <a:p>
            <a:r>
              <a:rPr lang="en-US" sz="2800" dirty="0">
                <a:latin typeface="Bell MT" panose="02020503060305020303" pitchFamily="18" charset="0"/>
              </a:rPr>
              <a:t>     To Provide a generalized and improved fine-tuning framework for NLP Tasks.</a:t>
            </a:r>
          </a:p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7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C7C2-EFD6-84A8-83DC-A7B381F9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Table of Contents: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2B4D-DCB5-D7D8-3053-D42B7D305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Bell MT" panose="02020503060305020303" pitchFamily="18" charset="0"/>
              </a:rPr>
              <a:t>What is Sentiment Analysis</a:t>
            </a:r>
          </a:p>
          <a:p>
            <a:r>
              <a:rPr lang="en-US" dirty="0">
                <a:latin typeface="Bell MT" panose="02020503060305020303" pitchFamily="18" charset="0"/>
              </a:rPr>
              <a:t>Introduction to the Project</a:t>
            </a:r>
          </a:p>
          <a:p>
            <a:r>
              <a:rPr lang="en-US" dirty="0">
                <a:latin typeface="Bell MT" panose="02020503060305020303" pitchFamily="18" charset="0"/>
              </a:rPr>
              <a:t>System Setup</a:t>
            </a:r>
          </a:p>
          <a:p>
            <a:r>
              <a:rPr lang="en-US" dirty="0">
                <a:latin typeface="Bell MT" panose="02020503060305020303" pitchFamily="18" charset="0"/>
              </a:rPr>
              <a:t>Understanding the Input Data</a:t>
            </a:r>
          </a:p>
          <a:p>
            <a:r>
              <a:rPr lang="en-US" dirty="0">
                <a:latin typeface="Bell MT" panose="02020503060305020303" pitchFamily="18" charset="0"/>
              </a:rPr>
              <a:t>Data Preprocessing</a:t>
            </a:r>
          </a:p>
          <a:p>
            <a:r>
              <a:rPr lang="en-US" dirty="0">
                <a:latin typeface="Bell MT" panose="02020503060305020303" pitchFamily="18" charset="0"/>
              </a:rPr>
              <a:t>Feature Engineering</a:t>
            </a:r>
          </a:p>
          <a:p>
            <a:r>
              <a:rPr lang="en-US" dirty="0">
                <a:latin typeface="Bell MT" panose="02020503060305020303" pitchFamily="18" charset="0"/>
              </a:rPr>
              <a:t>Sentiment Mapping</a:t>
            </a:r>
          </a:p>
          <a:p>
            <a:r>
              <a:rPr lang="en-US" dirty="0">
                <a:latin typeface="Bell MT" panose="02020503060305020303" pitchFamily="18" charset="0"/>
              </a:rPr>
              <a:t>Baseline Model (</a:t>
            </a:r>
            <a:r>
              <a:rPr lang="en-US" dirty="0" err="1">
                <a:latin typeface="Bell MT" panose="02020503060305020303" pitchFamily="18" charset="0"/>
              </a:rPr>
              <a:t>XGBoost</a:t>
            </a:r>
            <a:r>
              <a:rPr lang="en-US" dirty="0">
                <a:latin typeface="Bell MT" panose="02020503060305020303" pitchFamily="18" charset="0"/>
              </a:rPr>
              <a:t>)</a:t>
            </a:r>
          </a:p>
          <a:p>
            <a:r>
              <a:rPr lang="en-US" dirty="0">
                <a:latin typeface="Bell MT" panose="02020503060305020303" pitchFamily="18" charset="0"/>
              </a:rPr>
              <a:t>Hyperparameter Optimization</a:t>
            </a:r>
          </a:p>
          <a:p>
            <a:r>
              <a:rPr lang="en-US" dirty="0">
                <a:latin typeface="Bell MT" panose="02020503060305020303" pitchFamily="18" charset="0"/>
              </a:rPr>
              <a:t>Transformer-Based LLM (BERT)</a:t>
            </a:r>
          </a:p>
          <a:p>
            <a:r>
              <a:rPr lang="en-US" dirty="0">
                <a:latin typeface="Bell MT" panose="02020503060305020303" pitchFamily="18" charset="0"/>
              </a:rPr>
              <a:t>K-fold Cross-validation</a:t>
            </a:r>
          </a:p>
          <a:p>
            <a:r>
              <a:rPr lang="en-US" dirty="0">
                <a:latin typeface="Bell MT" panose="02020503060305020303" pitchFamily="18" charset="0"/>
              </a:rPr>
              <a:t>Metrics Comparison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4774ACD2-FC53-44B5-3155-FF2442789F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01B21EC4-D12A-F8F3-B90B-1C235E8D83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9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0647E-1427-5339-AD31-5E3C1904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5923-1E7C-6998-62FD-AD73032DC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BERT Architecture: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E150767D-6159-28E5-D639-55F8FDFC40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818226A1-0B30-9C9B-6599-2914F380A7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A25CD3-8EAA-4E5C-BE02-ED3B80FFE42C}"/>
              </a:ext>
            </a:extLst>
          </p:cNvPr>
          <p:cNvSpPr txBox="1"/>
          <p:nvPr/>
        </p:nvSpPr>
        <p:spPr>
          <a:xfrm>
            <a:off x="1022555" y="1759974"/>
            <a:ext cx="1074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BCE7A-49D0-FD34-CFE8-80287EB69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0950" y="1908633"/>
            <a:ext cx="9069064" cy="354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61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88667-DDA9-D200-10B7-419409892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0F3F-BDA8-96B2-A1B5-72B5FAFB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Transformer: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09F44FC5-8099-518E-5C66-2F17C444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6137F9A0-C7FA-50C8-FB0B-82243244B2C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954C85-B161-80D9-5F08-6EFE1CA5738C}"/>
              </a:ext>
            </a:extLst>
          </p:cNvPr>
          <p:cNvSpPr txBox="1"/>
          <p:nvPr/>
        </p:nvSpPr>
        <p:spPr>
          <a:xfrm>
            <a:off x="1022555" y="1759974"/>
            <a:ext cx="1074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CE53B-0CAB-6714-9559-9D8758415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678" y="1333777"/>
            <a:ext cx="783064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01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39CD3-E35E-E216-523A-A79D265FF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A09C-CBD8-44E1-0698-609DB3D7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BERT Models: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0440DFEC-4458-7741-EE07-8DA3C5CD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C667EDB5-09AF-FB9C-65C6-90082A385D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250B37-A051-1B99-DEE1-5949739EEE95}"/>
              </a:ext>
            </a:extLst>
          </p:cNvPr>
          <p:cNvSpPr txBox="1"/>
          <p:nvPr/>
        </p:nvSpPr>
        <p:spPr>
          <a:xfrm>
            <a:off x="1022555" y="1759974"/>
            <a:ext cx="1074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4F4351-CDDC-BFD0-BAFE-D5B331866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833" y="1272446"/>
            <a:ext cx="916432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10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55CA-1F9D-4BA0-14CB-E68B0CCE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A3D0-A565-5C83-5A20-21784E24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BERT Performance on Validation Set: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727DEA71-2EA2-3759-38E3-D72DCAAD89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DA52752A-24D6-867A-188C-8EC60ABE65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F3E65A-BDC2-662E-5C11-A6EBB7F769A3}"/>
              </a:ext>
            </a:extLst>
          </p:cNvPr>
          <p:cNvSpPr txBox="1"/>
          <p:nvPr/>
        </p:nvSpPr>
        <p:spPr>
          <a:xfrm>
            <a:off x="1022555" y="1759974"/>
            <a:ext cx="1074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23CA11-B9A5-AF5C-1F4B-40FA814E4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864" y="1759974"/>
            <a:ext cx="5249008" cy="26197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D0345-2DBE-DACC-7B01-94738A11601D}"/>
              </a:ext>
            </a:extLst>
          </p:cNvPr>
          <p:cNvSpPr txBox="1"/>
          <p:nvPr/>
        </p:nvSpPr>
        <p:spPr>
          <a:xfrm>
            <a:off x="1111045" y="5240594"/>
            <a:ext cx="931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ell MT" panose="02020503060305020303" pitchFamily="18" charset="0"/>
              </a:rPr>
              <a:t>100 % accuracy!!!!</a:t>
            </a:r>
            <a:endParaRPr lang="en-IN" sz="32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98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A19F5-99E2-3981-069C-45AEF5C2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B9A-9262-3A8B-15FB-217604E5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K-fold Cross validation on Validation Dataset: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8E4BC802-CF9B-CE36-359C-83319028C6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FE7CCBC3-A151-F79E-6DEB-BEA0BB4C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5FCD66-B78C-4D71-83A5-9083E8C42544}"/>
              </a:ext>
            </a:extLst>
          </p:cNvPr>
          <p:cNvSpPr txBox="1"/>
          <p:nvPr/>
        </p:nvSpPr>
        <p:spPr>
          <a:xfrm>
            <a:off x="1022555" y="1759974"/>
            <a:ext cx="1074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7A031B-9ABD-69AE-AD9C-7898AD7E120B}"/>
              </a:ext>
            </a:extLst>
          </p:cNvPr>
          <p:cNvSpPr txBox="1"/>
          <p:nvPr/>
        </p:nvSpPr>
        <p:spPr>
          <a:xfrm>
            <a:off x="1022555" y="5884840"/>
            <a:ext cx="931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ell MT" panose="02020503060305020303" pitchFamily="18" charset="0"/>
              </a:rPr>
              <a:t>100 % accuracy!!!!</a:t>
            </a:r>
            <a:endParaRPr lang="en-IN" sz="3200" b="1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597495-C381-B97E-C98D-7CF014FD1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82" y="1452741"/>
            <a:ext cx="3631034" cy="1722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A3732E-9D49-24D5-99DB-AEB17EC69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240" y="1423218"/>
            <a:ext cx="3665042" cy="1734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7E92E5-FA59-2C4E-3A74-4D9A745E9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933" y="1423218"/>
            <a:ext cx="3815881" cy="17516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CDE6E2-9CBE-DDB3-7630-C279B3A57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7125" y="3411929"/>
            <a:ext cx="4014636" cy="19012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45634A-9FA5-E0A1-28EC-3291282648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685" y="3477442"/>
            <a:ext cx="4415995" cy="23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79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1A413-2178-BB04-46BA-57D457CEC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928D-8DD3-8F87-6BE9-1ED85FE7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Evaluating BERT Performance on Test Dataset: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780CBCCE-E7E2-F6BF-190D-46A38E0F30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C2EF3AD5-1288-00A5-7A0B-124A56AD6B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E54A26-7D93-1791-92F6-91C5B02ADCAF}"/>
              </a:ext>
            </a:extLst>
          </p:cNvPr>
          <p:cNvSpPr txBox="1"/>
          <p:nvPr/>
        </p:nvSpPr>
        <p:spPr>
          <a:xfrm>
            <a:off x="1022555" y="1759974"/>
            <a:ext cx="1074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9CA1D-7CF3-FA62-F084-151C8732A951}"/>
              </a:ext>
            </a:extLst>
          </p:cNvPr>
          <p:cNvSpPr txBox="1"/>
          <p:nvPr/>
        </p:nvSpPr>
        <p:spPr>
          <a:xfrm>
            <a:off x="1022555" y="5884840"/>
            <a:ext cx="9311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ell MT" panose="02020503060305020303" pitchFamily="18" charset="0"/>
              </a:rPr>
              <a:t>100 % accuracy for the Test Dataset!!!!</a:t>
            </a:r>
            <a:endParaRPr lang="en-IN" sz="3200" b="1" dirty="0"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E23E5-035E-5857-021B-564DC0F64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42" y="2057208"/>
            <a:ext cx="563958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9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730C9-5D3E-DDE2-8D56-129B2C90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0181-39D7-E675-B85E-5F33B741C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Visualize the model prediction on a UI App: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F77EF1A5-96E9-F12C-7740-A29C61235C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803B8DAF-5F69-3D43-71A3-FBD9876143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E2617-2716-6C29-9660-4D62718577E8}"/>
              </a:ext>
            </a:extLst>
          </p:cNvPr>
          <p:cNvSpPr txBox="1"/>
          <p:nvPr/>
        </p:nvSpPr>
        <p:spPr>
          <a:xfrm>
            <a:off x="1022555" y="1759974"/>
            <a:ext cx="1074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13F154-C255-B069-AF1F-EFE56BD5F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77" y="1783540"/>
            <a:ext cx="11544177" cy="313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7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6499-E984-4B94-8787-1E66A648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1EE0-6486-B31E-D28A-D8362AE5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Bell MT" panose="02020503060305020303" pitchFamily="18" charset="0"/>
              </a:rPr>
              <a:t>XGBoost</a:t>
            </a:r>
            <a:r>
              <a:rPr lang="en-US" sz="4000" b="1" dirty="0">
                <a:latin typeface="Bell MT" panose="02020503060305020303" pitchFamily="18" charset="0"/>
              </a:rPr>
              <a:t> vs BERT: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77D23E16-7997-C141-C90C-85678C7E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69BB2A83-C6C5-22F3-CF45-DFB392E600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BBDBE-C89F-58BF-7311-DF3C5B531374}"/>
              </a:ext>
            </a:extLst>
          </p:cNvPr>
          <p:cNvSpPr txBox="1"/>
          <p:nvPr/>
        </p:nvSpPr>
        <p:spPr>
          <a:xfrm>
            <a:off x="1022555" y="1759974"/>
            <a:ext cx="1074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F3A64C-8FFB-B24F-340E-BA5F44DDCCB3}"/>
              </a:ext>
            </a:extLst>
          </p:cNvPr>
          <p:cNvSpPr txBox="1"/>
          <p:nvPr/>
        </p:nvSpPr>
        <p:spPr>
          <a:xfrm>
            <a:off x="511276" y="1826129"/>
            <a:ext cx="110820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ell MT" panose="02020503060305020303" pitchFamily="18" charset="0"/>
              </a:rPr>
              <a:t>- Model Architecture (Tree –based vs Transformer-based)</a:t>
            </a:r>
            <a:endParaRPr lang="en-US" sz="2400" dirty="0">
              <a:latin typeface="Bell MT" panose="02020503060305020303" pitchFamily="18" charset="0"/>
            </a:endParaRPr>
          </a:p>
          <a:p>
            <a:r>
              <a:rPr lang="en-IN" sz="2400" dirty="0">
                <a:latin typeface="Bell MT" panose="02020503060305020303" pitchFamily="18" charset="0"/>
              </a:rPr>
              <a:t>- Feature Representation (TF-IDF vectors vs pre-trained language model)</a:t>
            </a:r>
            <a:endParaRPr lang="en-US" sz="2400" dirty="0">
              <a:latin typeface="Bell MT" panose="02020503060305020303" pitchFamily="18" charset="0"/>
            </a:endParaRPr>
          </a:p>
          <a:p>
            <a:r>
              <a:rPr lang="en-IN" sz="2400" dirty="0">
                <a:latin typeface="Bell MT" panose="02020503060305020303" pitchFamily="18" charset="0"/>
              </a:rPr>
              <a:t>- Training Strategy (trains from scratch vs pre-trained on huge datasets)</a:t>
            </a:r>
            <a:endParaRPr lang="en-US" sz="2400" dirty="0">
              <a:latin typeface="Bell MT" panose="02020503060305020303" pitchFamily="18" charset="0"/>
            </a:endParaRPr>
          </a:p>
          <a:p>
            <a:r>
              <a:rPr lang="en-IN" sz="2400" dirty="0">
                <a:latin typeface="Bell MT" panose="02020503060305020303" pitchFamily="18" charset="0"/>
              </a:rPr>
              <a:t>- Bidirectional Contextual Understanding (non-bidirectional vs bidirectional approach)</a:t>
            </a:r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- </a:t>
            </a:r>
            <a:r>
              <a:rPr lang="en-IN" sz="2400" dirty="0">
                <a:latin typeface="Bell MT" panose="02020503060305020303" pitchFamily="18" charset="0"/>
              </a:rPr>
              <a:t>Dataset Complexity (medium datasets vs huge complex datasets)</a:t>
            </a:r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- </a:t>
            </a:r>
            <a:r>
              <a:rPr lang="en-IN" sz="2400" dirty="0">
                <a:latin typeface="Bell MT" panose="02020503060305020303" pitchFamily="18" charset="0"/>
              </a:rPr>
              <a:t>Interpretability (more transparent vs black box interpretation)</a:t>
            </a:r>
            <a:endParaRPr lang="en-US" sz="2400" dirty="0">
              <a:latin typeface="Bell MT" panose="02020503060305020303" pitchFamily="18" charset="0"/>
            </a:endParaRPr>
          </a:p>
          <a:p>
            <a:r>
              <a:rPr lang="en-US" sz="2400" dirty="0">
                <a:latin typeface="Bell MT" panose="02020503060305020303" pitchFamily="18" charset="0"/>
              </a:rPr>
              <a:t>- </a:t>
            </a:r>
            <a:r>
              <a:rPr lang="en-IN" sz="2400" dirty="0">
                <a:latin typeface="Bell MT" panose="02020503060305020303" pitchFamily="18" charset="0"/>
              </a:rPr>
              <a:t>Fine-tuning (needs hyperparameter tuning vs fine-tuned within the task)</a:t>
            </a:r>
          </a:p>
          <a:p>
            <a:endParaRPr lang="en-IN" sz="2400" dirty="0">
              <a:latin typeface="Bell MT" panose="0202050306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418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3AC40-041E-D00B-9FB5-0D674281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6F07-7281-7A27-B70A-56D56BDC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Challenges Faced: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B2037438-DD83-7C3C-9971-C9E3E379C7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302101D0-D67D-23F9-F3E4-A44DBB9FF0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C38019-6A28-40A1-F881-7B99633E44E7}"/>
              </a:ext>
            </a:extLst>
          </p:cNvPr>
          <p:cNvSpPr txBox="1"/>
          <p:nvPr/>
        </p:nvSpPr>
        <p:spPr>
          <a:xfrm>
            <a:off x="1022555" y="1759974"/>
            <a:ext cx="10746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endParaRPr lang="en-IN" sz="2000" dirty="0">
              <a:latin typeface="Bell MT" panose="020205030603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B1337A-FBCC-2310-E9F8-F2E8629A36F6}"/>
              </a:ext>
            </a:extLst>
          </p:cNvPr>
          <p:cNvSpPr txBox="1"/>
          <p:nvPr/>
        </p:nvSpPr>
        <p:spPr>
          <a:xfrm>
            <a:off x="511277" y="1826129"/>
            <a:ext cx="100387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IN" sz="2400" dirty="0">
                <a:latin typeface="Bell MT" panose="02020503060305020303" pitchFamily="18" charset="0"/>
              </a:rPr>
              <a:t>Training the model was consuming because of the input Size (100732x718)</a:t>
            </a:r>
          </a:p>
          <a:p>
            <a:endParaRPr lang="en-IN" sz="24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atin typeface="Bell MT" panose="02020503060305020303" pitchFamily="18" charset="0"/>
              </a:rPr>
              <a:t>Training the BERT model was taking infinite amount of time in </a:t>
            </a:r>
            <a:r>
              <a:rPr lang="en-IN" sz="2400" dirty="0" err="1">
                <a:latin typeface="Bell MT" panose="02020503060305020303" pitchFamily="18" charset="0"/>
              </a:rPr>
              <a:t>Jupyter</a:t>
            </a:r>
            <a:r>
              <a:rPr lang="en-IN" sz="2400" dirty="0">
                <a:latin typeface="Bell MT" panose="02020503060305020303" pitchFamily="18" charset="0"/>
              </a:rPr>
              <a:t> notebook. So switched to Google </a:t>
            </a:r>
            <a:r>
              <a:rPr lang="en-IN" sz="2400" dirty="0" err="1">
                <a:latin typeface="Bell MT" panose="02020503060305020303" pitchFamily="18" charset="0"/>
              </a:rPr>
              <a:t>Colab</a:t>
            </a:r>
            <a:r>
              <a:rPr lang="en-IN" sz="2400" dirty="0">
                <a:latin typeface="Bell MT" panose="02020503060305020303" pitchFamily="18" charset="0"/>
              </a:rPr>
              <a:t> GPU.</a:t>
            </a:r>
          </a:p>
          <a:p>
            <a:endParaRPr lang="en-IN" sz="2400" dirty="0">
              <a:latin typeface="Bell MT" panose="02020503060305020303" pitchFamily="18" charset="0"/>
            </a:endParaRPr>
          </a:p>
          <a:p>
            <a:pPr marL="342900" indent="-342900">
              <a:buFontTx/>
              <a:buChar char="-"/>
            </a:pPr>
            <a:r>
              <a:rPr lang="en-IN" sz="2400" dirty="0">
                <a:latin typeface="Bell MT" panose="02020503060305020303" pitchFamily="18" charset="0"/>
              </a:rPr>
              <a:t>Had to re-run the models several times to cross-check the metrics.</a:t>
            </a:r>
          </a:p>
          <a:p>
            <a:endParaRPr lang="en-IN" sz="2400" dirty="0">
              <a:latin typeface="Bell MT" panose="02020503060305020303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666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BBDA2-3436-5149-9602-BB76E4248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F60C-1144-AAAE-6A18-56F47BE74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5"/>
            <a:ext cx="1125793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Bell MT" panose="02020503060305020303" pitchFamily="18" charset="0"/>
              </a:rPr>
              <a:t>Conclusion:</a:t>
            </a:r>
            <a:endParaRPr lang="en-IN" sz="2400" b="1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1B9D001F-98BD-BF38-914C-2788419BDC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95E76ECF-6419-5A54-F9EA-25ED201EA1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3E5A150-88A8-A2A9-78C1-D5B9DBABDD9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1277" y="1579226"/>
            <a:ext cx="1144474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Goal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Successfully implemented a sentiment analysis system to classify text data into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Positive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Negative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Neutral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sentiments.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Explored both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BERT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models to analyze their effectiveness for the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Key Learnings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Delivered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88% 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using TF-IDF features and structured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Suitable for structured/tabular data but has limited capacity to understand text semantics or contextual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BERT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Achieved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100% 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, leveraging its pre-trained contextual understanding of language.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Highly effective for sentiment analysis tasks but computationally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Model 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performed well for simple patterns in the dataset but struggled with nuanced sentiments due to its reliance on TF-IDF features.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BERT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captured complex linguistic nuances, making it the superior choice for sentiment analysis of textual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Key Outcomes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Built a robust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BERT-based sentiment analysis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with outstanding accuracy, validated on real-world data.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Created 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gradio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web 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to make the model accessible for real-time sentiment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Future Scope</a:t>
            </a:r>
            <a:r>
              <a:rPr kumimoji="0" lang="en-US" altLang="en-US" sz="1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Fine-tuning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BERT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to avoid potential overfitting and validate its performance on unseen datasets.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Integrating additional structured features (e.g., time-based trends or user demographics) to enhance model insights.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Deploying the application on cloud platforms (e.g., AWS, GCP) for scalability and global accessibility.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Exploring other transformer-based models for efficiency and performance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12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C0CC8-1B6E-762E-25C3-C95E2B68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139A-2B29-2950-8774-CDD246F0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What is Sentiment Analysis: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B3F7-22CB-3E78-6739-19EA890F0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484800"/>
            <a:ext cx="10515600" cy="265788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Bell MT" panose="02020503060305020303" pitchFamily="18" charset="0"/>
              </a:rPr>
              <a:t>Sentiment Analysis</a:t>
            </a:r>
            <a:r>
              <a:rPr lang="en-US" dirty="0">
                <a:latin typeface="Bell MT" panose="02020503060305020303" pitchFamily="18" charset="0"/>
              </a:rPr>
              <a:t>, also known as </a:t>
            </a:r>
            <a:r>
              <a:rPr lang="en-US" b="1" dirty="0">
                <a:latin typeface="Bell MT" panose="02020503060305020303" pitchFamily="18" charset="0"/>
              </a:rPr>
              <a:t>Opinion Mining</a:t>
            </a:r>
            <a:r>
              <a:rPr lang="en-US" dirty="0">
                <a:latin typeface="Bell MT" panose="02020503060305020303" pitchFamily="18" charset="0"/>
              </a:rPr>
              <a:t>, is a natural language processing (NLP) technique used to determine the emotion behind the body of a text.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- The aim is to identify and classify sentiments expressed as </a:t>
            </a:r>
            <a:r>
              <a:rPr lang="en-US" b="1" dirty="0">
                <a:latin typeface="Bell MT" panose="02020503060305020303" pitchFamily="18" charset="0"/>
              </a:rPr>
              <a:t>Positive</a:t>
            </a:r>
            <a:r>
              <a:rPr lang="en-US" dirty="0">
                <a:latin typeface="Bell MT" panose="02020503060305020303" pitchFamily="18" charset="0"/>
              </a:rPr>
              <a:t>, </a:t>
            </a:r>
            <a:r>
              <a:rPr lang="en-US" b="1" dirty="0">
                <a:latin typeface="Bell MT" panose="02020503060305020303" pitchFamily="18" charset="0"/>
              </a:rPr>
              <a:t>Negative</a:t>
            </a:r>
            <a:r>
              <a:rPr lang="en-US" dirty="0">
                <a:latin typeface="Bell MT" panose="02020503060305020303" pitchFamily="18" charset="0"/>
              </a:rPr>
              <a:t>, or </a:t>
            </a:r>
            <a:r>
              <a:rPr lang="en-US" b="1" dirty="0">
                <a:latin typeface="Bell MT" panose="02020503060305020303" pitchFamily="18" charset="0"/>
              </a:rPr>
              <a:t>Neutral</a:t>
            </a:r>
            <a:r>
              <a:rPr lang="en-US" dirty="0">
                <a:latin typeface="Bell MT" panose="02020503060305020303" pitchFamily="18" charset="0"/>
              </a:rPr>
              <a:t>, and sometimes more granular emotions like anger, joy, or sadness.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8" name="Picture 7" descr="A logo of a city&#10;&#10;Description automatically generated">
            <a:extLst>
              <a:ext uri="{FF2B5EF4-FFF2-40B4-BE49-F238E27FC236}">
                <a16:creationId xmlns:a16="http://schemas.microsoft.com/office/drawing/2014/main" id="{C79BADFD-EBA5-7C46-81ED-FC768FB983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9" name="Picture 8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81B31BC0-8C5B-6131-6E56-729164E080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53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A5F16-C4BF-C459-FACB-50BC3309B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6558BDFD-C5BD-0DFA-42BD-5F01C1DE2E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D583F6CB-0425-F9DF-D1EF-8B3380F8A1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EE0A2D3-A74B-2AAC-5158-2FDB63AA7D5F}"/>
              </a:ext>
            </a:extLst>
          </p:cNvPr>
          <p:cNvSpPr/>
          <p:nvPr/>
        </p:nvSpPr>
        <p:spPr>
          <a:xfrm>
            <a:off x="2807276" y="2831894"/>
            <a:ext cx="65774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99133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6AABF-9DF9-3C4B-9CA9-D87BA1CAC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EC49-AEB8-094E-2559-F6377663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Introduction to the Project: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D772-3930-040B-C01A-A2F99F9CB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This project performs Sentiment Analysis using a dataset containing social media posts with 15 columns, which include textual data, sentiment labels, timestamps, usernames, social media platforms, hashtags and other demographic information.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The primary goal is to classify each record’s sentiment label into one of the three major categories: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Positive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,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Negative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, or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Neutral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. I train and predict the classification using transformer-based Large Language Models (LLMs) like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BERT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or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GPT-4.o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Bell MT" panose="02020503060305020303" pitchFamily="18" charset="0"/>
              </a:rPr>
              <a:t>. </a:t>
            </a:r>
            <a:endParaRPr lang="en-US" sz="4000" dirty="0">
              <a:latin typeface="Bell MT" panose="02020503060305020303" pitchFamily="18" charset="0"/>
            </a:endParaRP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B6414705-2BC0-07FE-35F0-2D541249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C491BF22-1D27-34E1-16E5-D92E0877DFD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4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8E5C8-00C8-D0D4-8FF1-DC099E085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805C-4A3E-3F0F-E0E7-2279AB71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System Setup: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026A-E534-750D-4989-2D23413A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Platform: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Google </a:t>
            </a:r>
            <a:r>
              <a:rPr lang="en-US" dirty="0" err="1">
                <a:latin typeface="Bell MT" panose="02020503060305020303" pitchFamily="18" charset="0"/>
              </a:rPr>
              <a:t>Colab</a:t>
            </a:r>
            <a:r>
              <a:rPr lang="en-US" dirty="0">
                <a:latin typeface="Bell MT" panose="02020503060305020303" pitchFamily="18" charset="0"/>
              </a:rPr>
              <a:t> (T4 and A100 GPUs)</a:t>
            </a:r>
          </a:p>
          <a:p>
            <a:r>
              <a:rPr lang="en-US" b="1" dirty="0">
                <a:latin typeface="Bell MT" panose="02020503060305020303" pitchFamily="18" charset="0"/>
              </a:rPr>
              <a:t>Programming Language Used:</a:t>
            </a:r>
            <a:r>
              <a:rPr lang="en-US" dirty="0">
                <a:latin typeface="Bell MT" panose="02020503060305020303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Python</a:t>
            </a:r>
          </a:p>
          <a:p>
            <a:r>
              <a:rPr lang="en-IN" b="1" dirty="0">
                <a:latin typeface="Bell MT" panose="02020503060305020303" pitchFamily="18" charset="0"/>
              </a:rPr>
              <a:t>Frameworks used in Python:</a:t>
            </a:r>
            <a:r>
              <a:rPr lang="en-IN" dirty="0">
                <a:latin typeface="Bell MT" panose="02020503060305020303" pitchFamily="18" charset="0"/>
              </a:rPr>
              <a:t> </a:t>
            </a:r>
          </a:p>
          <a:p>
            <a:pPr marL="0" indent="0">
              <a:buNone/>
            </a:pPr>
            <a:r>
              <a:rPr lang="en-IN" dirty="0">
                <a:latin typeface="Bell MT" panose="02020503060305020303" pitchFamily="18" charset="0"/>
              </a:rPr>
              <a:t>	pandas, re, </a:t>
            </a:r>
            <a:r>
              <a:rPr lang="en-IN" dirty="0" err="1">
                <a:latin typeface="Bell MT" panose="02020503060305020303" pitchFamily="18" charset="0"/>
              </a:rPr>
              <a:t>google.colab</a:t>
            </a:r>
            <a:r>
              <a:rPr lang="en-IN" dirty="0">
                <a:latin typeface="Bell MT" panose="02020503060305020303" pitchFamily="18" charset="0"/>
              </a:rPr>
              <a:t>, datetime, random, collections, </a:t>
            </a:r>
            <a:r>
              <a:rPr lang="en-IN" dirty="0" err="1">
                <a:latin typeface="Bell MT" panose="02020503060305020303" pitchFamily="18" charset="0"/>
              </a:rPr>
              <a:t>sklearn</a:t>
            </a:r>
            <a:r>
              <a:rPr lang="en-IN" dirty="0">
                <a:latin typeface="Bell MT" panose="02020503060305020303" pitchFamily="18" charset="0"/>
              </a:rPr>
              <a:t>, 	</a:t>
            </a:r>
            <a:r>
              <a:rPr lang="en-IN" dirty="0" err="1">
                <a:latin typeface="Bell MT" panose="02020503060305020303" pitchFamily="18" charset="0"/>
              </a:rPr>
              <a:t>xgboost</a:t>
            </a:r>
            <a:r>
              <a:rPr lang="en-IN" dirty="0">
                <a:latin typeface="Bell MT" panose="02020503060305020303" pitchFamily="18" charset="0"/>
              </a:rPr>
              <a:t>, </a:t>
            </a:r>
            <a:r>
              <a:rPr lang="en-IN" dirty="0" err="1">
                <a:latin typeface="Bell MT" panose="02020503060305020303" pitchFamily="18" charset="0"/>
              </a:rPr>
              <a:t>scipy</a:t>
            </a:r>
            <a:r>
              <a:rPr lang="en-IN" dirty="0">
                <a:latin typeface="Bell MT" panose="02020503060305020303" pitchFamily="18" charset="0"/>
              </a:rPr>
              <a:t>,…….</a:t>
            </a: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110633AE-5D25-DE37-1035-8A1298D0F5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766D6396-3CC7-B720-02F2-572EC5B7F8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559C7-14D4-228D-CD3C-69370C5E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4AE1-096D-967C-4AAB-EE260055A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Understanding the Input Data: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63F7-249A-74E5-D831-93A48EEB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8" y="1690688"/>
            <a:ext cx="10515600" cy="464348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Bell MT" panose="02020503060305020303" pitchFamily="18" charset="0"/>
              </a:rPr>
              <a:t>Platform: </a:t>
            </a:r>
            <a:r>
              <a:rPr lang="en-US" dirty="0">
                <a:latin typeface="Bell MT" panose="02020503060305020303" pitchFamily="18" charset="0"/>
              </a:rPr>
              <a:t>Kaggle</a:t>
            </a:r>
            <a:r>
              <a:rPr lang="en-IN" dirty="0">
                <a:latin typeface="Bell MT" panose="02020503060305020303" pitchFamily="18" charset="0"/>
              </a:rPr>
              <a:t> (sentimentdataset.csv)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467885"/>
                </a:solidFill>
                <a:latin typeface="Aptos" panose="020B0004020202020204" pitchFamily="34" charset="0"/>
              </a:rPr>
              <a:t>https://www.kaggle.com/datasets/kashishparmar02/social-media-sentiments-analysis-dataset </a:t>
            </a:r>
            <a:endParaRPr lang="en-US" b="1" dirty="0">
              <a:latin typeface="Bell MT" panose="02020503060305020303" pitchFamily="18" charset="0"/>
            </a:endParaRPr>
          </a:p>
        </p:txBody>
      </p:sp>
      <p:pic>
        <p:nvPicPr>
          <p:cNvPr id="8" name="Picture 7" descr="A logo of a city&#10;&#10;Description automatically generated">
            <a:extLst>
              <a:ext uri="{FF2B5EF4-FFF2-40B4-BE49-F238E27FC236}">
                <a16:creationId xmlns:a16="http://schemas.microsoft.com/office/drawing/2014/main" id="{EE0E5E54-EB95-82E2-793D-9DFDADA4FB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9" name="Picture 8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F26C8A77-8C65-2EBF-010E-524C4B6B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grpSp>
        <p:nvGrpSpPr>
          <p:cNvPr id="6" name="Group 4">
            <a:extLst>
              <a:ext uri="{FF2B5EF4-FFF2-40B4-BE49-F238E27FC236}">
                <a16:creationId xmlns:a16="http://schemas.microsoft.com/office/drawing/2014/main" id="{3ADF08FC-0272-CB7F-4952-38BDAEDC02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24100" y="2592388"/>
            <a:ext cx="7269163" cy="4054475"/>
            <a:chOff x="1464" y="1633"/>
            <a:chExt cx="4579" cy="2554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118B63E-CA61-185B-3167-6F451AA7FF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64" y="1633"/>
              <a:ext cx="4579" cy="2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6B69BA21-61E2-BA76-94C0-94F6876D0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1633"/>
              <a:ext cx="4583" cy="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1772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65BC-5982-0C1E-BCE8-04B91E75A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D9DEF-6DB0-B5A8-38B3-8BABD584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28"/>
            <a:ext cx="10515600" cy="59142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- Input Dataset Size: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15 Columns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732 Records</a:t>
            </a:r>
          </a:p>
          <a:p>
            <a:pPr>
              <a:buFontTx/>
              <a:buChar char="-"/>
            </a:pPr>
            <a:r>
              <a:rPr lang="en-US" dirty="0">
                <a:latin typeface="Bell MT" panose="02020503060305020303" pitchFamily="18" charset="0"/>
              </a:rPr>
              <a:t>Covers a variety of characteristics related to the Social Media Posts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Text,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Sentiment Label,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Timestamp,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User,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Platform,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Country,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 	Hashtags, 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Likes,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Retweets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6A44ADCB-B3C4-78C9-0450-E17CE4BA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B564AF47-D4BB-D9B4-87F3-A7D8B4B30B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D20BB8-176A-2238-C372-76B33B63F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0" y="3429000"/>
            <a:ext cx="8678375" cy="106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5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A9CED-75A8-F059-7FAE-5AE87F65B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C095-82E8-2B19-3D05-8A0FD81CC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28"/>
            <a:ext cx="10515600" cy="59142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But just 732 records are not sufficient to train the LLM!!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Generate 100000 Synthetic records via Bootstrapping</a:t>
            </a:r>
          </a:p>
          <a:p>
            <a:pPr marL="0" indent="0">
              <a:buNone/>
            </a:pP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- Restore Column names</a:t>
            </a:r>
          </a:p>
          <a:p>
            <a:pPr>
              <a:buFontTx/>
              <a:buChar char="-"/>
            </a:pPr>
            <a:r>
              <a:rPr lang="en-US" dirty="0">
                <a:latin typeface="Bell MT" panose="02020503060305020303" pitchFamily="18" charset="0"/>
              </a:rPr>
              <a:t>Select a Random row and modify: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Alter the Text column by randomizing the words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Keep Sentiments, Hashtags, Platform and Country same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Generate new timestamps by applying random offset.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Generate Random User ids.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Add small random offset to Likes and Retweets.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Extract the Year, Month, Day and Hour from the modified 	timestamps</a:t>
            </a: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D3B0B8F9-4D63-A3F7-C992-0A9F7F46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7C0DF6D2-5BE3-A014-AFD6-EC2B6B4145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6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D3667-B31D-5914-E351-DF4D66F1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FBDA-0E98-3160-2635-4A190710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anose="02020503060305020303" pitchFamily="18" charset="0"/>
              </a:rPr>
              <a:t>Data Processing:</a:t>
            </a:r>
            <a:endParaRPr lang="en-IN" b="1" dirty="0"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EEB9-E952-50BA-7A43-C84D604E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ell MT" panose="02020503060305020303" pitchFamily="18" charset="0"/>
              </a:rPr>
              <a:t>Drop unnecessary columns (Unnamed:0.1 and Unnamed:0)</a:t>
            </a:r>
          </a:p>
          <a:p>
            <a:r>
              <a:rPr lang="en-US" dirty="0">
                <a:latin typeface="Bell MT" panose="02020503060305020303" pitchFamily="18" charset="0"/>
              </a:rPr>
              <a:t>Clean the Text Column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- Remove URLs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- Remove Special Characters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- Remove Single characters surrounded by Spaces.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- Remove Extra whitespaces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	- Convert to lowercase</a:t>
            </a:r>
          </a:p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</p:txBody>
      </p:sp>
      <p:pic>
        <p:nvPicPr>
          <p:cNvPr id="4" name="Picture 3" descr="A logo of a city&#10;&#10;Description automatically generated">
            <a:extLst>
              <a:ext uri="{FF2B5EF4-FFF2-40B4-BE49-F238E27FC236}">
                <a16:creationId xmlns:a16="http://schemas.microsoft.com/office/drawing/2014/main" id="{CDF5D070-7E09-EB22-CE6F-CE4A3A39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621" y="3429000"/>
            <a:ext cx="5164754" cy="2905174"/>
          </a:xfrm>
          <a:prstGeom prst="rect">
            <a:avLst/>
          </a:prstGeom>
        </p:spPr>
      </p:pic>
      <p:pic>
        <p:nvPicPr>
          <p:cNvPr id="5" name="Picture 4" descr="A logo with text and a shield&#10;&#10;Description automatically generated with medium confidence">
            <a:extLst>
              <a:ext uri="{FF2B5EF4-FFF2-40B4-BE49-F238E27FC236}">
                <a16:creationId xmlns:a16="http://schemas.microsoft.com/office/drawing/2014/main" id="{D906C4B2-F324-9094-C425-D824D9CB6A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841" y="262728"/>
            <a:ext cx="2980317" cy="303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1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1400</Words>
  <Application>Microsoft Office PowerPoint</Application>
  <PresentationFormat>Widescreen</PresentationFormat>
  <Paragraphs>205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Algerian</vt:lpstr>
      <vt:lpstr>Aptos</vt:lpstr>
      <vt:lpstr>Aptos Display</vt:lpstr>
      <vt:lpstr>Arial</vt:lpstr>
      <vt:lpstr>Bell MT</vt:lpstr>
      <vt:lpstr>Office Theme</vt:lpstr>
      <vt:lpstr>Sentiment Analysis of Social Media Data using LLM</vt:lpstr>
      <vt:lpstr>Table of Contents:</vt:lpstr>
      <vt:lpstr>What is Sentiment Analysis:</vt:lpstr>
      <vt:lpstr>Introduction to the Project:</vt:lpstr>
      <vt:lpstr>System Setup:</vt:lpstr>
      <vt:lpstr>Understanding the Input Data:</vt:lpstr>
      <vt:lpstr>PowerPoint Presentation</vt:lpstr>
      <vt:lpstr>PowerPoint Presentation</vt:lpstr>
      <vt:lpstr>Data Processing:</vt:lpstr>
      <vt:lpstr>Feature Engineering:</vt:lpstr>
      <vt:lpstr>Sentiment Mapping:</vt:lpstr>
      <vt:lpstr>Final Input Dataset:</vt:lpstr>
      <vt:lpstr>Dataset Split:</vt:lpstr>
      <vt:lpstr>XGBoost Model:</vt:lpstr>
      <vt:lpstr>Why XGBoost:</vt:lpstr>
      <vt:lpstr>XGBoost Algorithm Parameters:</vt:lpstr>
      <vt:lpstr>Performance Metrics for XGBoost:</vt:lpstr>
      <vt:lpstr>Hyperparameter Optimization:</vt:lpstr>
      <vt:lpstr>BERT  (BIDIRECTIONAL ENCODER REPRESENTATIONS FROM TRANSFORMERS)</vt:lpstr>
      <vt:lpstr>BERT Architecture:</vt:lpstr>
      <vt:lpstr>Transformer:</vt:lpstr>
      <vt:lpstr>BERT Models:</vt:lpstr>
      <vt:lpstr>BERT Performance on Validation Set:</vt:lpstr>
      <vt:lpstr>K-fold Cross validation on Validation Dataset:</vt:lpstr>
      <vt:lpstr>Evaluating BERT Performance on Test Dataset:</vt:lpstr>
      <vt:lpstr>Visualize the model prediction on a UI App:</vt:lpstr>
      <vt:lpstr>XGBoost vs BERT:</vt:lpstr>
      <vt:lpstr>Challenges Faced: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Prasanna Aditya Kandarpa</dc:creator>
  <cp:lastModifiedBy>Prasanna Aditya Kandarpa</cp:lastModifiedBy>
  <cp:revision>60</cp:revision>
  <dcterms:created xsi:type="dcterms:W3CDTF">2024-12-04T01:09:54Z</dcterms:created>
  <dcterms:modified xsi:type="dcterms:W3CDTF">2024-12-06T14:29:34Z</dcterms:modified>
</cp:coreProperties>
</file>