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9" r:id="rId43"/>
    <p:sldId id="300" r:id="rId44"/>
    <p:sldId id="301" r:id="rId45"/>
    <p:sldId id="302" r:id="rId46"/>
    <p:sldId id="303" r:id="rId47"/>
    <p:sldId id="304" r:id="rId48"/>
    <p:sldId id="305" r:id="rId49"/>
    <p:sldId id="306" r:id="rId50"/>
    <p:sldId id="307" r:id="rId51"/>
    <p:sldId id="308" r:id="rId52"/>
    <p:sldId id="329" r:id="rId53"/>
    <p:sldId id="309" r:id="rId54"/>
    <p:sldId id="310" r:id="rId55"/>
    <p:sldId id="311" r:id="rId56"/>
    <p:sldId id="324" r:id="rId57"/>
    <p:sldId id="323" r:id="rId58"/>
    <p:sldId id="325" r:id="rId59"/>
    <p:sldId id="313" r:id="rId60"/>
    <p:sldId id="326" r:id="rId61"/>
    <p:sldId id="314" r:id="rId62"/>
    <p:sldId id="327" r:id="rId63"/>
    <p:sldId id="315" r:id="rId64"/>
    <p:sldId id="316" r:id="rId65"/>
    <p:sldId id="317" r:id="rId66"/>
    <p:sldId id="318" r:id="rId67"/>
    <p:sldId id="319" r:id="rId68"/>
    <p:sldId id="322" r:id="rId69"/>
    <p:sldId id="328" r:id="rId70"/>
    <p:sldId id="320" r:id="rId71"/>
    <p:sldId id="321" r:id="rId7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8BE84A2C-6F8D-47A2-8138-C896731CDA4B}" type="datetimeFigureOut">
              <a:rPr lang="pl-PL" smtClean="0"/>
              <a:t>2016-02-26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79450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BE84A2C-6F8D-47A2-8138-C896731CDA4B}" type="datetimeFigureOut">
              <a:rPr lang="pl-PL" smtClean="0"/>
              <a:t>2016-02-26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269706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BE84A2C-6F8D-47A2-8138-C896731CDA4B}" type="datetimeFigureOut">
              <a:rPr lang="pl-PL" smtClean="0"/>
              <a:t>2016-02-26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1338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8BE84A2C-6F8D-47A2-8138-C896731CDA4B}" type="datetimeFigureOut">
              <a:rPr lang="pl-PL" smtClean="0"/>
              <a:t>2016-02-26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123472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8BE84A2C-6F8D-47A2-8138-C896731CDA4B}" type="datetimeFigureOut">
              <a:rPr lang="pl-PL" smtClean="0"/>
              <a:t>2016-02-26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100046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8BE84A2C-6F8D-47A2-8138-C896731CDA4B}" type="datetimeFigureOut">
              <a:rPr lang="pl-PL" smtClean="0"/>
              <a:t>2016-02-26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378996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8BE84A2C-6F8D-47A2-8138-C896731CDA4B}" type="datetimeFigureOut">
              <a:rPr lang="pl-PL" smtClean="0"/>
              <a:t>2016-02-26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3499376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8BE84A2C-6F8D-47A2-8138-C896731CDA4B}" type="datetimeFigureOut">
              <a:rPr lang="pl-PL" smtClean="0"/>
              <a:t>2016-02-26</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54057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8BE84A2C-6F8D-47A2-8138-C896731CDA4B}" type="datetimeFigureOut">
              <a:rPr lang="pl-PL" smtClean="0"/>
              <a:t>2016-02-26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360572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BE84A2C-6F8D-47A2-8138-C896731CDA4B}" type="datetimeFigureOut">
              <a:rPr lang="pl-PL" smtClean="0"/>
              <a:t>2016-02-26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80132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8BE84A2C-6F8D-47A2-8138-C896731CDA4B}" type="datetimeFigureOut">
              <a:rPr lang="pl-PL" smtClean="0"/>
              <a:t>2016-02-26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4368B550-4691-449D-ADBB-8B1A98BBA7BD}" type="slidenum">
              <a:rPr lang="pl-PL" smtClean="0"/>
              <a:t>‹#›</a:t>
            </a:fld>
            <a:endParaRPr lang="pl-PL"/>
          </a:p>
        </p:txBody>
      </p:sp>
    </p:spTree>
    <p:extLst>
      <p:ext uri="{BB962C8B-B14F-4D97-AF65-F5344CB8AC3E}">
        <p14:creationId xmlns:p14="http://schemas.microsoft.com/office/powerpoint/2010/main" val="100194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84A2C-6F8D-47A2-8138-C896731CDA4B}" type="datetimeFigureOut">
              <a:rPr lang="pl-PL" smtClean="0"/>
              <a:t>2016-02-26</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8B550-4691-449D-ADBB-8B1A98BBA7BD}" type="slidenum">
              <a:rPr lang="pl-PL" smtClean="0"/>
              <a:t>‹#›</a:t>
            </a:fld>
            <a:endParaRPr lang="pl-PL"/>
          </a:p>
        </p:txBody>
      </p:sp>
    </p:spTree>
    <p:extLst>
      <p:ext uri="{BB962C8B-B14F-4D97-AF65-F5344CB8AC3E}">
        <p14:creationId xmlns:p14="http://schemas.microsoft.com/office/powerpoint/2010/main" val="1153077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smtClean="0"/>
              <a:t>Wprowadzenie do architektury systemów komputerowych</a:t>
            </a:r>
            <a:endParaRPr lang="pl-PL" dirty="0"/>
          </a:p>
        </p:txBody>
      </p:sp>
    </p:spTree>
    <p:extLst>
      <p:ext uri="{BB962C8B-B14F-4D97-AF65-F5344CB8AC3E}">
        <p14:creationId xmlns:p14="http://schemas.microsoft.com/office/powerpoint/2010/main" val="3364484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171977" y="2601533"/>
            <a:ext cx="10006885" cy="1687963"/>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Organizacja komputera </a:t>
            </a:r>
            <a:r>
              <a:rPr lang="pl-PL" sz="2400" dirty="0">
                <a:latin typeface="Times New Roman" panose="02020603050405020304" pitchFamily="18" charset="0"/>
                <a:cs typeface="Times New Roman" panose="02020603050405020304" pitchFamily="18" charset="0"/>
              </a:rPr>
              <a:t>odnosi się do jednostek operacyjnych i ich połączeń, które stanowią realizację specyfikacji typu architektury.</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081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30309" y="2537136"/>
            <a:ext cx="9672034" cy="168796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Przykładami atrybutów architektury są: lista rozkazów, liczba bitów wykorzystywanych do prezentacji różnych typów danych (np. liczb czy znaków), mechanizmy wejścia-wyjścia oraz metody adresowania pamięci. </a:t>
            </a:r>
          </a:p>
        </p:txBody>
      </p:sp>
    </p:spTree>
    <p:extLst>
      <p:ext uri="{BB962C8B-B14F-4D97-AF65-F5344CB8AC3E}">
        <p14:creationId xmlns:p14="http://schemas.microsoft.com/office/powerpoint/2010/main" val="2144110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56067" y="2240924"/>
            <a:ext cx="9800823" cy="2241960"/>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Do atrybutów organizacyjnych należą rozwiązania sprzętowe niewidzialne dla programisty, takie jak sygnały sterujące, interfejsy między komputerem a urządzeniami peryferyjnymi oraz wykorzystywana technologia pamięci.</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146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68946" y="1622738"/>
            <a:ext cx="10084157" cy="3903954"/>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 przykład to, czy w komputerze występuje rozkaz mnożenia, jest zagadnieniem projektowania architektury. Zagadnieniem organizacyjnym jest natomiast to, czy ten rozkaz będzie wykonywany przez specjalną jednostkę mnożącą, czy też przez wielokrotne wykorzystanie jednostki sumującej systemu. Decyzja organizacyjna może wynikać ze spodziewanej częstości wykorzystywania rozkazu mnożenia, ze względnej szybkości obu rozwiązań, a także z kosztu i fizycznych rozmiarów specjalnej jednostki mnożącej.</a:t>
            </a:r>
          </a:p>
        </p:txBody>
      </p:sp>
    </p:spTree>
    <p:extLst>
      <p:ext uri="{BB962C8B-B14F-4D97-AF65-F5344CB8AC3E}">
        <p14:creationId xmlns:p14="http://schemas.microsoft.com/office/powerpoint/2010/main" val="987623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98490" y="1468192"/>
            <a:ext cx="9813702" cy="3349956"/>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Historycznie, a także współcześnie, rozróżnienie między architekturą a organizacją jest ważne. Wielu producentów komputerów oferuje rodziny modeli o tej samej architekturze, różniące się jednak organizacją. W wyniku tego poszczególne modele w tej samej rodzinie mają różne ceny i parametry określające wydajność. Ponadto, architektura może przeżyć wiele lat, natomiast organizacja zmienia się wraz z technologią. </a:t>
            </a:r>
          </a:p>
        </p:txBody>
      </p:sp>
    </p:spTree>
    <p:extLst>
      <p:ext uri="{BB962C8B-B14F-4D97-AF65-F5344CB8AC3E}">
        <p14:creationId xmlns:p14="http://schemas.microsoft.com/office/powerpoint/2010/main" val="3828632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223493" y="1197735"/>
            <a:ext cx="9865217" cy="5021055"/>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Wybitnym przykładem obu tych zjawisk jest architektura Systemu 370 IBM. Architektura ta była po raz pierwszy wprowadzona w roku 1970 i obejmowała wiele modeli. Klient o umiarkowanych wymaganiach mógł kupić model tańszy, lecz wolniejszy. Jeśli jego wymagania wzrosły, mógł sięgnąć po droższy i szybszy model, nie rezygnując jednakże z dotychczas opracowanego oprogramowania. Przez całe lata IBM wprowadzał wiele nowych modeli wykorzystujących ulepszoną technologię w celu zastąpienia starszych modeli, oferując klientowi większą szybkość, niższy koszt lub i jedno, i drugie.</a:t>
            </a:r>
          </a:p>
          <a:p>
            <a:pPr algn="just">
              <a:lnSpc>
                <a:spcPct val="150000"/>
              </a:lnSpc>
            </a:pPr>
            <a:endParaRPr lang="pl-PL" sz="2400" dirty="0"/>
          </a:p>
        </p:txBody>
      </p:sp>
    </p:spTree>
    <p:extLst>
      <p:ext uri="{BB962C8B-B14F-4D97-AF65-F5344CB8AC3E}">
        <p14:creationId xmlns:p14="http://schemas.microsoft.com/office/powerpoint/2010/main" val="1904460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506828" y="2897746"/>
            <a:ext cx="9015211" cy="1323439"/>
          </a:xfrm>
          <a:prstGeom prst="rect">
            <a:avLst/>
          </a:prstGeom>
          <a:noFill/>
        </p:spPr>
        <p:txBody>
          <a:bodyPr wrap="square" rtlCol="0">
            <a:spAutoFit/>
          </a:bodyPr>
          <a:lstStyle/>
          <a:p>
            <a:pPr algn="ctr"/>
            <a:r>
              <a:rPr lang="pl-PL" sz="4000" b="1" dirty="0">
                <a:latin typeface="Times New Roman" panose="02020603050405020304" pitchFamily="18" charset="0"/>
                <a:cs typeface="Times New Roman" panose="02020603050405020304" pitchFamily="18" charset="0"/>
              </a:rPr>
              <a:t>STRUKTURA I DZIAŁANIE</a:t>
            </a:r>
            <a:endParaRPr lang="pl-PL" sz="4000" dirty="0">
              <a:latin typeface="Times New Roman" panose="02020603050405020304" pitchFamily="18" charset="0"/>
              <a:cs typeface="Times New Roman" panose="02020603050405020304" pitchFamily="18" charset="0"/>
            </a:endParaRPr>
          </a:p>
          <a:p>
            <a:pPr algn="ct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610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210614" y="1300765"/>
            <a:ext cx="9504609" cy="4457952"/>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Komputer jest systemem złożonym; współczesne komputery zawierają miliony elementów elektronicznych. Jak więc można je prosto opisać? Kluczem jest rozpoznanie hierarchicznej struktury najbardziej złożonych systemów, w tym komputera. System hierarchiczny jest  układem wzajemnie powiązanych podsystemów, z których każdy również ma strukturę hierarchiczną, aż do osiągnięcia najniższego poziomu - podsystemu elementarnego.</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995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40158" y="1468192"/>
            <a:ext cx="9903853" cy="3903954"/>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 każdym poziomie projektant zajmuje się strukturą i funkcjami składników </a:t>
            </a:r>
            <a:r>
              <a:rPr lang="pl-PL" sz="2400" dirty="0" smtClean="0">
                <a:latin typeface="Times New Roman" panose="02020603050405020304" pitchFamily="18" charset="0"/>
                <a:cs typeface="Times New Roman" panose="02020603050405020304" pitchFamily="18" charset="0"/>
              </a:rPr>
              <a:t>systemu</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i="1" dirty="0">
                <a:latin typeface="Times New Roman" panose="02020603050405020304" pitchFamily="18" charset="0"/>
                <a:cs typeface="Times New Roman" panose="02020603050405020304" pitchFamily="18" charset="0"/>
              </a:rPr>
              <a:t>Struktura </a:t>
            </a:r>
            <a:r>
              <a:rPr lang="pl-PL" sz="2400" dirty="0">
                <a:latin typeface="Times New Roman" panose="02020603050405020304" pitchFamily="18" charset="0"/>
                <a:cs typeface="Times New Roman" panose="02020603050405020304" pitchFamily="18" charset="0"/>
              </a:rPr>
              <a:t>to sposób wzajemnego powiązania składników.</a:t>
            </a:r>
          </a:p>
          <a:p>
            <a:pPr algn="just">
              <a:lnSpc>
                <a:spcPct val="150000"/>
              </a:lnSpc>
            </a:pPr>
            <a:endParaRPr lang="pl-PL" sz="2400" i="1" dirty="0" smtClean="0">
              <a:latin typeface="Times New Roman" panose="02020603050405020304" pitchFamily="18" charset="0"/>
              <a:cs typeface="Times New Roman" panose="02020603050405020304" pitchFamily="18" charset="0"/>
            </a:endParaRPr>
          </a:p>
          <a:p>
            <a:pPr algn="just">
              <a:lnSpc>
                <a:spcPct val="150000"/>
              </a:lnSpc>
            </a:pPr>
            <a:r>
              <a:rPr lang="pl-PL" sz="2400" i="1" dirty="0" smtClean="0">
                <a:latin typeface="Times New Roman" panose="02020603050405020304" pitchFamily="18" charset="0"/>
                <a:cs typeface="Times New Roman" panose="02020603050405020304" pitchFamily="18" charset="0"/>
              </a:rPr>
              <a:t>Funkcje </a:t>
            </a:r>
            <a:r>
              <a:rPr lang="pl-PL" sz="2400" dirty="0">
                <a:latin typeface="Times New Roman" panose="02020603050405020304" pitchFamily="18" charset="0"/>
                <a:cs typeface="Times New Roman" panose="02020603050405020304" pitchFamily="18" charset="0"/>
              </a:rPr>
              <a:t>określają działanie poszczególnych składników jako części struktury.</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894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91673" y="1287887"/>
            <a:ext cx="9787944" cy="4457952"/>
          </a:xfrm>
          <a:prstGeom prst="rect">
            <a:avLst/>
          </a:prstGeom>
          <a:noFill/>
        </p:spPr>
        <p:txBody>
          <a:bodyPr wrap="square" rtlCol="0">
            <a:spAutoFit/>
          </a:bodyPr>
          <a:lstStyle/>
          <a:p>
            <a:pPr>
              <a:lnSpc>
                <a:spcPct val="150000"/>
              </a:lnSpc>
            </a:pPr>
            <a:r>
              <a:rPr lang="pl-PL" sz="2400" dirty="0">
                <a:latin typeface="Times New Roman" panose="02020603050405020304" pitchFamily="18" charset="0"/>
                <a:cs typeface="Times New Roman" panose="02020603050405020304" pitchFamily="18" charset="0"/>
              </a:rPr>
              <a:t>Na rysunku 1.1 są pokazane podstawowe funkcje, które może realizować komputer.</a:t>
            </a:r>
          </a:p>
          <a:p>
            <a:pPr>
              <a:lnSpc>
                <a:spcPct val="150000"/>
              </a:lnSpc>
            </a:pPr>
            <a:endParaRPr lang="pl-PL" sz="2400" dirty="0" smtClean="0">
              <a:latin typeface="Times New Roman" panose="02020603050405020304" pitchFamily="18" charset="0"/>
              <a:cs typeface="Times New Roman" panose="02020603050405020304" pitchFamily="18" charset="0"/>
            </a:endParaRPr>
          </a:p>
          <a:p>
            <a:pPr>
              <a:lnSpc>
                <a:spcPct val="150000"/>
              </a:lnSpc>
            </a:pPr>
            <a:r>
              <a:rPr lang="pl-PL" sz="2400" dirty="0" smtClean="0">
                <a:latin typeface="Times New Roman" panose="02020603050405020304" pitchFamily="18" charset="0"/>
                <a:cs typeface="Times New Roman" panose="02020603050405020304" pitchFamily="18" charset="0"/>
              </a:rPr>
              <a:t>Ogólnie </a:t>
            </a:r>
            <a:r>
              <a:rPr lang="pl-PL" sz="2400" dirty="0">
                <a:latin typeface="Times New Roman" panose="02020603050405020304" pitchFamily="18" charset="0"/>
                <a:cs typeface="Times New Roman" panose="02020603050405020304" pitchFamily="18" charset="0"/>
              </a:rPr>
              <a:t>są to tylko cztery funkcje:</a:t>
            </a:r>
          </a:p>
          <a:p>
            <a:pPr marL="285750" indent="-285750">
              <a:lnSpc>
                <a:spcPct val="150000"/>
              </a:lnSpc>
              <a:buFont typeface="Arial" panose="020B0604020202020204" pitchFamily="34" charset="0"/>
              <a:buChar char="•"/>
            </a:pPr>
            <a:r>
              <a:rPr lang="pl-PL" sz="2400" dirty="0">
                <a:latin typeface="Times New Roman" panose="02020603050405020304" pitchFamily="18" charset="0"/>
                <a:cs typeface="Times New Roman" panose="02020603050405020304" pitchFamily="18" charset="0"/>
              </a:rPr>
              <a:t>przetwarzanie danych;</a:t>
            </a:r>
          </a:p>
          <a:p>
            <a:pPr marL="285750" indent="-285750">
              <a:lnSpc>
                <a:spcPct val="150000"/>
              </a:lnSpc>
              <a:buFont typeface="Arial" panose="020B0604020202020204" pitchFamily="34" charset="0"/>
              <a:buChar char="•"/>
            </a:pPr>
            <a:r>
              <a:rPr lang="pl-PL" sz="2400" dirty="0">
                <a:latin typeface="Times New Roman" panose="02020603050405020304" pitchFamily="18" charset="0"/>
                <a:cs typeface="Times New Roman" panose="02020603050405020304" pitchFamily="18" charset="0"/>
              </a:rPr>
              <a:t>przechowywanie danych;</a:t>
            </a:r>
          </a:p>
          <a:p>
            <a:pPr marL="285750" indent="-285750">
              <a:lnSpc>
                <a:spcPct val="150000"/>
              </a:lnSpc>
              <a:buFont typeface="Arial" panose="020B0604020202020204" pitchFamily="34" charset="0"/>
              <a:buChar char="•"/>
            </a:pPr>
            <a:r>
              <a:rPr lang="pl-PL" sz="2400" dirty="0">
                <a:latin typeface="Times New Roman" panose="02020603050405020304" pitchFamily="18" charset="0"/>
                <a:cs typeface="Times New Roman" panose="02020603050405020304" pitchFamily="18" charset="0"/>
              </a:rPr>
              <a:t>przenoszenie danych;</a:t>
            </a:r>
          </a:p>
          <a:p>
            <a:pPr marL="285750" indent="-285750">
              <a:lnSpc>
                <a:spcPct val="150000"/>
              </a:lnSpc>
              <a:buFont typeface="Arial" panose="020B0604020202020204" pitchFamily="34" charset="0"/>
              <a:buChar char="•"/>
            </a:pPr>
            <a:r>
              <a:rPr lang="pl-PL" sz="2400" dirty="0">
                <a:latin typeface="Times New Roman" panose="02020603050405020304" pitchFamily="18" charset="0"/>
                <a:cs typeface="Times New Roman" panose="02020603050405020304" pitchFamily="18" charset="0"/>
              </a:rPr>
              <a:t>sterowanie.</a:t>
            </a:r>
          </a:p>
        </p:txBody>
      </p:sp>
    </p:spTree>
    <p:extLst>
      <p:ext uri="{BB962C8B-B14F-4D97-AF65-F5344CB8AC3E}">
        <p14:creationId xmlns:p14="http://schemas.microsoft.com/office/powerpoint/2010/main" val="257029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656822" y="1558344"/>
            <a:ext cx="10740981" cy="3349956"/>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System komputerowy, tak jak każdy system, składa się z powiązanego zbioru zespołów.  Można go najlepiej scharakteryzować przez określenie jego struktury (czyli sposobu powiązania zespołów) i określenie jego funkcjonowania (czyli działania poszczególnych zespołów). Ponadto należy uwzględnić to, że struktura komputera jest hierarchiczna. Każdy główny zespół można następnie analizować dalej, rozkładając go na główne podzespoły i opisując z kolei ich strukturę i działanie.</a:t>
            </a:r>
          </a:p>
        </p:txBody>
      </p:sp>
    </p:spTree>
    <p:extLst>
      <p:ext uri="{BB962C8B-B14F-4D97-AF65-F5344CB8AC3E}">
        <p14:creationId xmlns:p14="http://schemas.microsoft.com/office/powerpoint/2010/main" val="3278916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2859110" y="0"/>
            <a:ext cx="6078828" cy="6858000"/>
          </a:xfrm>
          <a:prstGeom prst="rect">
            <a:avLst/>
          </a:prstGeom>
          <a:noFill/>
          <a:ln>
            <a:noFill/>
          </a:ln>
        </p:spPr>
      </p:pic>
    </p:spTree>
    <p:extLst>
      <p:ext uri="{BB962C8B-B14F-4D97-AF65-F5344CB8AC3E}">
        <p14:creationId xmlns:p14="http://schemas.microsoft.com/office/powerpoint/2010/main" val="339607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85611" y="1880315"/>
            <a:ext cx="10174310" cy="279595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Komputer musi móc </a:t>
            </a:r>
            <a:r>
              <a:rPr lang="pl-PL" sz="2400" b="1" dirty="0">
                <a:latin typeface="Times New Roman" panose="02020603050405020304" pitchFamily="18" charset="0"/>
                <a:cs typeface="Times New Roman" panose="02020603050405020304" pitchFamily="18" charset="0"/>
              </a:rPr>
              <a:t>przetwarzać dane. </a:t>
            </a:r>
            <a:r>
              <a:rPr lang="pl-PL" sz="2400" dirty="0">
                <a:latin typeface="Times New Roman" panose="02020603050405020304" pitchFamily="18" charset="0"/>
                <a:cs typeface="Times New Roman" panose="02020603050405020304" pitchFamily="18" charset="0"/>
              </a:rPr>
              <a:t>Dane mogą przybierać różne formy, a zakres wymagań odnoszących się do przetwarzania jest szeroki. Zobaczymy jednak, że istnieje tylko niewiele podstawowych metod, lub typów, przetwarzania danych.</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069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17432" y="1120462"/>
            <a:ext cx="9994005" cy="5011949"/>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Bardzo ważne, aby komputer </a:t>
            </a:r>
            <a:r>
              <a:rPr lang="pl-PL" sz="2400" b="1" dirty="0">
                <a:latin typeface="Times New Roman" panose="02020603050405020304" pitchFamily="18" charset="0"/>
                <a:cs typeface="Times New Roman" panose="02020603050405020304" pitchFamily="18" charset="0"/>
              </a:rPr>
              <a:t>przechowywał dane. </a:t>
            </a:r>
            <a:r>
              <a:rPr lang="pl-PL" sz="2400" dirty="0">
                <a:latin typeface="Times New Roman" panose="02020603050405020304" pitchFamily="18" charset="0"/>
                <a:cs typeface="Times New Roman" panose="02020603050405020304" pitchFamily="18" charset="0"/>
              </a:rPr>
              <a:t>Nawet jeśli komputer przetwarza dane jedynie „w locie" (tzn. dane przychodzą, są przetwarzane i natychmiast wychodzą), musi on czasowo przechowywać chociażby te dane, które w danym momencie są przetwarzane. Występuje więc przynajmniej funkcja krótkotrwałego przechowywania. Równie ważne jest, aby komputer realizował funkcję długotrwałego przechowywania danych. Pliki danych są przechowywane w komputerze, co umożliwia ich późniejsze pobieranie i aktualizację.</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216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9854" y="772733"/>
            <a:ext cx="10135673" cy="5565947"/>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Komputer musi móc </a:t>
            </a:r>
            <a:r>
              <a:rPr lang="pl-PL" sz="2400" b="1" dirty="0">
                <a:latin typeface="Times New Roman" panose="02020603050405020304" pitchFamily="18" charset="0"/>
                <a:cs typeface="Times New Roman" panose="02020603050405020304" pitchFamily="18" charset="0"/>
              </a:rPr>
              <a:t>przenosić dane </a:t>
            </a:r>
            <a:r>
              <a:rPr lang="pl-PL" sz="2400" dirty="0">
                <a:latin typeface="Times New Roman" panose="02020603050405020304" pitchFamily="18" charset="0"/>
                <a:cs typeface="Times New Roman" panose="02020603050405020304" pitchFamily="18" charset="0"/>
              </a:rPr>
              <a:t>pomiędzy sobą a światem zewnętrznym. Otoczenie operacyjne komputera składa się z urządzeń, które są albo źródłami, albo odbiorcami danych. Jeśli dane są otrzymywane od urządzenia bez pośrednio połączonego z komputerem lub do niego dostarczane, to taki proces jest określany jako </a:t>
            </a:r>
            <a:r>
              <a:rPr lang="pl-PL" sz="2400" b="1" dirty="0">
                <a:latin typeface="Times New Roman" panose="02020603050405020304" pitchFamily="18" charset="0"/>
                <a:cs typeface="Times New Roman" panose="02020603050405020304" pitchFamily="18" charset="0"/>
              </a:rPr>
              <a:t>proces wejścia-wyjścia, </a:t>
            </a:r>
            <a:r>
              <a:rPr lang="pl-PL" sz="2400" dirty="0">
                <a:latin typeface="Times New Roman" panose="02020603050405020304" pitchFamily="18" charset="0"/>
                <a:cs typeface="Times New Roman" panose="02020603050405020304" pitchFamily="18" charset="0"/>
              </a:rPr>
              <a:t>a samo urządzenie nazywa się </a:t>
            </a:r>
            <a:r>
              <a:rPr lang="pl-PL" sz="2400" b="1" dirty="0">
                <a:latin typeface="Times New Roman" panose="02020603050405020304" pitchFamily="18" charset="0"/>
                <a:cs typeface="Times New Roman" panose="02020603050405020304" pitchFamily="18" charset="0"/>
              </a:rPr>
              <a:t>peryferyjnym.</a:t>
            </a:r>
            <a:endParaRPr lang="pl-PL" sz="2400" dirty="0">
              <a:latin typeface="Times New Roman" panose="02020603050405020304" pitchFamily="18" charset="0"/>
              <a:cs typeface="Times New Roman" panose="02020603050405020304" pitchFamily="18" charset="0"/>
            </a:endParaRP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Jeśli </a:t>
            </a:r>
            <a:r>
              <a:rPr lang="pl-PL" sz="2400" dirty="0">
                <a:latin typeface="Times New Roman" panose="02020603050405020304" pitchFamily="18" charset="0"/>
                <a:cs typeface="Times New Roman" panose="02020603050405020304" pitchFamily="18" charset="0"/>
              </a:rPr>
              <a:t>dane są przenoszone na większe odległości, do odległego urządzenia lub od niego, to proces taki jest określany jako </a:t>
            </a:r>
            <a:r>
              <a:rPr lang="pl-PL" sz="2400" b="1" dirty="0">
                <a:latin typeface="Times New Roman" panose="02020603050405020304" pitchFamily="18" charset="0"/>
                <a:cs typeface="Times New Roman" panose="02020603050405020304" pitchFamily="18" charset="0"/>
              </a:rPr>
              <a:t>transmisja danych.</a:t>
            </a:r>
            <a:endParaRPr lang="pl-PL" sz="2400" dirty="0">
              <a:latin typeface="Times New Roman" panose="02020603050405020304" pitchFamily="18" charset="0"/>
              <a:cs typeface="Times New Roman" panose="02020603050405020304" pitchFamily="18" charset="0"/>
            </a:endParaRP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140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81825" y="1661375"/>
            <a:ext cx="9955369" cy="3903954"/>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Musi wreszcie istnieć możliwość </a:t>
            </a:r>
            <a:r>
              <a:rPr lang="pl-PL" sz="2400" b="1" dirty="0">
                <a:latin typeface="Times New Roman" panose="02020603050405020304" pitchFamily="18" charset="0"/>
                <a:cs typeface="Times New Roman" panose="02020603050405020304" pitchFamily="18" charset="0"/>
              </a:rPr>
              <a:t>sterowania </a:t>
            </a:r>
            <a:r>
              <a:rPr lang="pl-PL" sz="2400" dirty="0">
                <a:latin typeface="Times New Roman" panose="02020603050405020304" pitchFamily="18" charset="0"/>
                <a:cs typeface="Times New Roman" panose="02020603050405020304" pitchFamily="18" charset="0"/>
              </a:rPr>
              <a:t>tymi trzema funkcjami.</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W </a:t>
            </a:r>
            <a:r>
              <a:rPr lang="pl-PL" sz="2400" dirty="0">
                <a:latin typeface="Times New Roman" panose="02020603050405020304" pitchFamily="18" charset="0"/>
                <a:cs typeface="Times New Roman" panose="02020603050405020304" pitchFamily="18" charset="0"/>
              </a:rPr>
              <a:t>ostateczności sterowanie to jest wykonywane przez osoby, które wydają komputerowi polecenia. Wewnątrz systemu komputerowego jednostka sterująca </a:t>
            </a:r>
            <a:r>
              <a:rPr lang="pl-PL" sz="2400" i="1" dirty="0">
                <a:latin typeface="Times New Roman" panose="02020603050405020304" pitchFamily="18" charset="0"/>
                <a:cs typeface="Times New Roman" panose="02020603050405020304" pitchFamily="18" charset="0"/>
              </a:rPr>
              <a:t>zarządza </a:t>
            </a:r>
            <a:r>
              <a:rPr lang="pl-PL" sz="2400" dirty="0">
                <a:latin typeface="Times New Roman" panose="02020603050405020304" pitchFamily="18" charset="0"/>
                <a:cs typeface="Times New Roman" panose="02020603050405020304" pitchFamily="18" charset="0"/>
              </a:rPr>
              <a:t>zasobami komputera i koordynuje działanie jego składników funkcjonalnych, zależnie od wprowadzonych poleceń.</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164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1275009" y="566671"/>
            <a:ext cx="4567505" cy="4950786"/>
          </a:xfrm>
          <a:prstGeom prst="rect">
            <a:avLst/>
          </a:prstGeom>
          <a:noFill/>
          <a:ln>
            <a:noFill/>
          </a:ln>
        </p:spPr>
      </p:pic>
      <p:pic>
        <p:nvPicPr>
          <p:cNvPr id="3" name="Obraz 2"/>
          <p:cNvPicPr/>
          <p:nvPr/>
        </p:nvPicPr>
        <p:blipFill>
          <a:blip r:embed="rId3">
            <a:extLst>
              <a:ext uri="{28A0092B-C50C-407E-A947-70E740481C1C}">
                <a14:useLocalDpi xmlns:a14="http://schemas.microsoft.com/office/drawing/2010/main" val="0"/>
              </a:ext>
            </a:extLst>
          </a:blip>
          <a:srcRect/>
          <a:stretch>
            <a:fillRect/>
          </a:stretch>
        </p:blipFill>
        <p:spPr bwMode="auto">
          <a:xfrm>
            <a:off x="1430829" y="5824336"/>
            <a:ext cx="5286375" cy="438150"/>
          </a:xfrm>
          <a:prstGeom prst="rect">
            <a:avLst/>
          </a:prstGeom>
          <a:noFill/>
          <a:ln>
            <a:noFill/>
          </a:ln>
        </p:spPr>
      </p:pic>
      <p:sp>
        <p:nvSpPr>
          <p:cNvPr id="4" name="pole tekstowe 3"/>
          <p:cNvSpPr txBox="1"/>
          <p:nvPr/>
        </p:nvSpPr>
        <p:spPr>
          <a:xfrm>
            <a:off x="7122017" y="1363495"/>
            <a:ext cx="4275786" cy="3416320"/>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Komputer może funkcjonować jako urządzenie do przenoszenia danych, przenosząc po prostu dane od jednego urządzenia peryferyjnego lub linii transmisyjnej do drugiego.</a:t>
            </a:r>
            <a:endParaRPr lang="pl-PL" sz="2400" dirty="0"/>
          </a:p>
        </p:txBody>
      </p:sp>
    </p:spTree>
    <p:extLst>
      <p:ext uri="{BB962C8B-B14F-4D97-AF65-F5344CB8AC3E}">
        <p14:creationId xmlns:p14="http://schemas.microsoft.com/office/powerpoint/2010/main" val="507577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1757698" y="566671"/>
            <a:ext cx="4959506" cy="4917449"/>
          </a:xfrm>
          <a:prstGeom prst="rect">
            <a:avLst/>
          </a:prstGeom>
          <a:noFill/>
          <a:ln>
            <a:noFill/>
          </a:ln>
        </p:spPr>
      </p:pic>
      <p:pic>
        <p:nvPicPr>
          <p:cNvPr id="3" name="Obraz 2"/>
          <p:cNvPicPr/>
          <p:nvPr/>
        </p:nvPicPr>
        <p:blipFill>
          <a:blip r:embed="rId3">
            <a:extLst>
              <a:ext uri="{28A0092B-C50C-407E-A947-70E740481C1C}">
                <a14:useLocalDpi xmlns:a14="http://schemas.microsoft.com/office/drawing/2010/main" val="0"/>
              </a:ext>
            </a:extLst>
          </a:blip>
          <a:srcRect/>
          <a:stretch>
            <a:fillRect/>
          </a:stretch>
        </p:blipFill>
        <p:spPr bwMode="auto">
          <a:xfrm>
            <a:off x="1430829" y="5824336"/>
            <a:ext cx="5286375" cy="438150"/>
          </a:xfrm>
          <a:prstGeom prst="rect">
            <a:avLst/>
          </a:prstGeom>
          <a:noFill/>
          <a:ln>
            <a:noFill/>
          </a:ln>
        </p:spPr>
      </p:pic>
      <p:sp>
        <p:nvSpPr>
          <p:cNvPr id="4" name="pole tekstowe 3"/>
          <p:cNvSpPr txBox="1"/>
          <p:nvPr/>
        </p:nvSpPr>
        <p:spPr>
          <a:xfrm>
            <a:off x="7340957" y="1069827"/>
            <a:ext cx="3812147" cy="3357137"/>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Może funkcjonować jako urządzenie do prze-</a:t>
            </a:r>
            <a:r>
              <a:rPr lang="pl-PL" sz="2400" dirty="0" err="1" smtClean="0">
                <a:latin typeface="Times New Roman" panose="02020603050405020304" pitchFamily="18" charset="0"/>
                <a:cs typeface="Times New Roman" panose="02020603050405020304" pitchFamily="18" charset="0"/>
              </a:rPr>
              <a:t>chowywania</a:t>
            </a:r>
            <a:r>
              <a:rPr lang="pl-PL" sz="2400" dirty="0" smtClean="0">
                <a:latin typeface="Times New Roman" panose="02020603050405020304" pitchFamily="18" charset="0"/>
                <a:cs typeface="Times New Roman" panose="02020603050405020304" pitchFamily="18" charset="0"/>
              </a:rPr>
              <a:t> danych, przy czym dane są przenoszone z otoczenia do komputera (odczyt) i odwrotnie (zapis).</a:t>
            </a:r>
            <a:endParaRPr lang="pl-PL" sz="2400" dirty="0"/>
          </a:p>
        </p:txBody>
      </p:sp>
    </p:spTree>
    <p:extLst>
      <p:ext uri="{BB962C8B-B14F-4D97-AF65-F5344CB8AC3E}">
        <p14:creationId xmlns:p14="http://schemas.microsoft.com/office/powerpoint/2010/main" val="1595026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1677975" y="645621"/>
            <a:ext cx="4792081" cy="5178715"/>
          </a:xfrm>
          <a:prstGeom prst="rect">
            <a:avLst/>
          </a:prstGeom>
          <a:noFill/>
          <a:ln>
            <a:noFill/>
          </a:ln>
        </p:spPr>
      </p:pic>
      <p:pic>
        <p:nvPicPr>
          <p:cNvPr id="3" name="Obraz 2"/>
          <p:cNvPicPr/>
          <p:nvPr/>
        </p:nvPicPr>
        <p:blipFill>
          <a:blip r:embed="rId3">
            <a:extLst>
              <a:ext uri="{28A0092B-C50C-407E-A947-70E740481C1C}">
                <a14:useLocalDpi xmlns:a14="http://schemas.microsoft.com/office/drawing/2010/main" val="0"/>
              </a:ext>
            </a:extLst>
          </a:blip>
          <a:srcRect/>
          <a:stretch>
            <a:fillRect/>
          </a:stretch>
        </p:blipFill>
        <p:spPr bwMode="auto">
          <a:xfrm>
            <a:off x="1430829" y="5824336"/>
            <a:ext cx="5286375" cy="438150"/>
          </a:xfrm>
          <a:prstGeom prst="rect">
            <a:avLst/>
          </a:prstGeom>
          <a:noFill/>
          <a:ln>
            <a:noFill/>
          </a:ln>
        </p:spPr>
      </p:pic>
      <p:sp>
        <p:nvSpPr>
          <p:cNvPr id="4" name="pole tekstowe 3"/>
          <p:cNvSpPr txBox="1"/>
          <p:nvPr/>
        </p:nvSpPr>
        <p:spPr>
          <a:xfrm>
            <a:off x="7186411" y="1906074"/>
            <a:ext cx="4108360" cy="1754326"/>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Operacje obejmujące prze-</a:t>
            </a:r>
            <a:r>
              <a:rPr lang="pl-PL" sz="2400" dirty="0" err="1" smtClean="0">
                <a:latin typeface="Times New Roman" panose="02020603050405020304" pitchFamily="18" charset="0"/>
                <a:cs typeface="Times New Roman" panose="02020603050405020304" pitchFamily="18" charset="0"/>
              </a:rPr>
              <a:t>twarzanie</a:t>
            </a:r>
            <a:r>
              <a:rPr lang="pl-PL" sz="2400" dirty="0" smtClean="0">
                <a:latin typeface="Times New Roman" panose="02020603050405020304" pitchFamily="18" charset="0"/>
                <a:cs typeface="Times New Roman" panose="02020603050405020304" pitchFamily="18" charset="0"/>
              </a:rPr>
              <a:t> danych, które są przechowywane.</a:t>
            </a:r>
            <a:endParaRPr lang="pl-PL" sz="2400" dirty="0"/>
          </a:p>
        </p:txBody>
      </p:sp>
    </p:spTree>
    <p:extLst>
      <p:ext uri="{BB962C8B-B14F-4D97-AF65-F5344CB8AC3E}">
        <p14:creationId xmlns:p14="http://schemas.microsoft.com/office/powerpoint/2010/main" val="1221764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1474999" y="296214"/>
            <a:ext cx="5198033" cy="5261288"/>
          </a:xfrm>
          <a:prstGeom prst="rect">
            <a:avLst/>
          </a:prstGeom>
          <a:noFill/>
          <a:ln>
            <a:noFill/>
          </a:ln>
        </p:spPr>
      </p:pic>
      <p:pic>
        <p:nvPicPr>
          <p:cNvPr id="3" name="Obraz 2"/>
          <p:cNvPicPr/>
          <p:nvPr/>
        </p:nvPicPr>
        <p:blipFill>
          <a:blip r:embed="rId3">
            <a:extLst>
              <a:ext uri="{28A0092B-C50C-407E-A947-70E740481C1C}">
                <a14:useLocalDpi xmlns:a14="http://schemas.microsoft.com/office/drawing/2010/main" val="0"/>
              </a:ext>
            </a:extLst>
          </a:blip>
          <a:srcRect/>
          <a:stretch>
            <a:fillRect/>
          </a:stretch>
        </p:blipFill>
        <p:spPr bwMode="auto">
          <a:xfrm>
            <a:off x="1430829" y="5824336"/>
            <a:ext cx="5286375" cy="438150"/>
          </a:xfrm>
          <a:prstGeom prst="rect">
            <a:avLst/>
          </a:prstGeom>
          <a:noFill/>
          <a:ln>
            <a:noFill/>
          </a:ln>
        </p:spPr>
      </p:pic>
      <p:sp>
        <p:nvSpPr>
          <p:cNvPr id="4" name="pole tekstowe 3"/>
          <p:cNvSpPr txBox="1"/>
          <p:nvPr/>
        </p:nvSpPr>
        <p:spPr>
          <a:xfrm>
            <a:off x="7122018" y="1339403"/>
            <a:ext cx="3825025" cy="280506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O</a:t>
            </a:r>
            <a:r>
              <a:rPr lang="pl-PL" sz="2400" dirty="0" smtClean="0">
                <a:latin typeface="Times New Roman" panose="02020603050405020304" pitchFamily="18" charset="0"/>
                <a:cs typeface="Times New Roman" panose="02020603050405020304" pitchFamily="18" charset="0"/>
              </a:rPr>
              <a:t>peracje obejmujące prze-</a:t>
            </a:r>
            <a:r>
              <a:rPr lang="pl-PL" sz="2400" dirty="0" err="1" smtClean="0">
                <a:latin typeface="Times New Roman" panose="02020603050405020304" pitchFamily="18" charset="0"/>
                <a:cs typeface="Times New Roman" panose="02020603050405020304" pitchFamily="18" charset="0"/>
              </a:rPr>
              <a:t>twarzanie</a:t>
            </a:r>
            <a:r>
              <a:rPr lang="pl-PL" sz="2400" dirty="0" smtClean="0">
                <a:latin typeface="Times New Roman" panose="02020603050405020304" pitchFamily="18" charset="0"/>
                <a:cs typeface="Times New Roman" panose="02020603050405020304" pitchFamily="18" charset="0"/>
              </a:rPr>
              <a:t> będących w drodze między miejscem prze-</a:t>
            </a:r>
            <a:r>
              <a:rPr lang="pl-PL" sz="2400" dirty="0" err="1" smtClean="0">
                <a:latin typeface="Times New Roman" panose="02020603050405020304" pitchFamily="18" charset="0"/>
                <a:cs typeface="Times New Roman" panose="02020603050405020304" pitchFamily="18" charset="0"/>
              </a:rPr>
              <a:t>chowywania</a:t>
            </a:r>
            <a:r>
              <a:rPr lang="pl-PL" sz="2400" dirty="0" smtClean="0">
                <a:latin typeface="Times New Roman" panose="02020603050405020304" pitchFamily="18" charset="0"/>
                <a:cs typeface="Times New Roman" panose="02020603050405020304" pitchFamily="18" charset="0"/>
              </a:rPr>
              <a:t> a otoczeniem.</a:t>
            </a:r>
          </a:p>
          <a:p>
            <a:pPr algn="just">
              <a:lnSpc>
                <a:spcPct val="150000"/>
              </a:lnSpc>
            </a:pPr>
            <a:endParaRPr lang="pl-PL" sz="2400" dirty="0"/>
          </a:p>
        </p:txBody>
      </p:sp>
    </p:spTree>
    <p:extLst>
      <p:ext uri="{BB962C8B-B14F-4D97-AF65-F5344CB8AC3E}">
        <p14:creationId xmlns:p14="http://schemas.microsoft.com/office/powerpoint/2010/main" val="1385393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751527" y="3026535"/>
            <a:ext cx="8641724" cy="1323439"/>
          </a:xfrm>
          <a:prstGeom prst="rect">
            <a:avLst/>
          </a:prstGeom>
          <a:noFill/>
        </p:spPr>
        <p:txBody>
          <a:bodyPr wrap="square" rtlCol="0">
            <a:spAutoFit/>
          </a:bodyPr>
          <a:lstStyle/>
          <a:p>
            <a:pPr algn="ctr"/>
            <a:r>
              <a:rPr lang="pl-PL" sz="4000" b="1" dirty="0">
                <a:latin typeface="Times New Roman" panose="02020603050405020304" pitchFamily="18" charset="0"/>
                <a:cs typeface="Times New Roman" panose="02020603050405020304" pitchFamily="18" charset="0"/>
              </a:rPr>
              <a:t>Struktura</a:t>
            </a:r>
            <a:endParaRPr lang="pl-PL" sz="4000" dirty="0">
              <a:latin typeface="Times New Roman" panose="02020603050405020304" pitchFamily="18" charset="0"/>
              <a:cs typeface="Times New Roman" panose="02020603050405020304" pitchFamily="18" charset="0"/>
            </a:endParaRPr>
          </a:p>
          <a:p>
            <a:pPr algn="ct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660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04551" y="1700012"/>
            <a:ext cx="10393251" cy="4457952"/>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System komputerowy. </a:t>
            </a:r>
            <a:endParaRPr lang="pl-PL" sz="2400" i="1" dirty="0" smtClean="0">
              <a:latin typeface="Times New Roman" panose="02020603050405020304" pitchFamily="18" charset="0"/>
              <a:cs typeface="Times New Roman" panose="02020603050405020304" pitchFamily="18" charset="0"/>
            </a:endParaRP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Główne </a:t>
            </a:r>
            <a:r>
              <a:rPr lang="pl-PL" sz="2400" dirty="0">
                <a:latin typeface="Times New Roman" panose="02020603050405020304" pitchFamily="18" charset="0"/>
                <a:cs typeface="Times New Roman" panose="02020603050405020304" pitchFamily="18" charset="0"/>
              </a:rPr>
              <a:t>zespoły </a:t>
            </a:r>
            <a:r>
              <a:rPr lang="pl-PL" sz="2400" dirty="0" smtClean="0">
                <a:latin typeface="Times New Roman" panose="02020603050405020304" pitchFamily="18" charset="0"/>
                <a:cs typeface="Times New Roman" panose="02020603050405020304" pitchFamily="18" charset="0"/>
              </a:rPr>
              <a:t>to: </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procesor</a:t>
            </a:r>
            <a:r>
              <a:rPr lang="pl-PL" sz="2400" dirty="0">
                <a:latin typeface="Times New Roman" panose="02020603050405020304" pitchFamily="18" charset="0"/>
                <a:cs typeface="Times New Roman" panose="02020603050405020304" pitchFamily="18" charset="0"/>
              </a:rPr>
              <a:t>, </a:t>
            </a: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urządzenia </a:t>
            </a:r>
            <a:r>
              <a:rPr lang="pl-PL" sz="2400" dirty="0">
                <a:latin typeface="Times New Roman" panose="02020603050405020304" pitchFamily="18" charset="0"/>
                <a:cs typeface="Times New Roman" panose="02020603050405020304" pitchFamily="18" charset="0"/>
              </a:rPr>
              <a:t>wejścia-wyjścia.</a:t>
            </a:r>
          </a:p>
          <a:p>
            <a:pPr algn="just">
              <a:lnSpc>
                <a:spcPct val="150000"/>
              </a:lnSpc>
            </a:pPr>
            <a:r>
              <a:rPr lang="pl-PL" sz="2400" dirty="0">
                <a:latin typeface="Times New Roman" panose="02020603050405020304" pitchFamily="18" charset="0"/>
                <a:cs typeface="Times New Roman" panose="02020603050405020304" pitchFamily="18" charset="0"/>
              </a:rPr>
              <a:t> </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010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275008" y="1210614"/>
            <a:ext cx="8925060" cy="4524315"/>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 rysunku 1.3 jest pokazany możliwie najprostszy obraz komputera. Komputer jest urządzeniem, które jest w pewien sposób powiązane ze swoim otoczeniem zewnętrznym. Ogólnie rzecz biorąc, wszystkie jego powiązania z otoczeniem mogą być sklasyfikowane jako urządzenia peryferyjne lub linie transmisyjne.</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Będziemy </a:t>
            </a:r>
            <a:r>
              <a:rPr lang="pl-PL" sz="2400" dirty="0">
                <a:latin typeface="Times New Roman" panose="02020603050405020304" pitchFamily="18" charset="0"/>
                <a:cs typeface="Times New Roman" panose="02020603050405020304" pitchFamily="18" charset="0"/>
              </a:rPr>
              <a:t>musieli bliżej przedstawić oba typy tych powiązań.</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715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2768957" y="1171979"/>
            <a:ext cx="6432259" cy="5158592"/>
          </a:xfrm>
          <a:prstGeom prst="rect">
            <a:avLst/>
          </a:prstGeom>
          <a:noFill/>
          <a:ln>
            <a:noFill/>
          </a:ln>
        </p:spPr>
      </p:pic>
    </p:spTree>
    <p:extLst>
      <p:ext uri="{BB962C8B-B14F-4D97-AF65-F5344CB8AC3E}">
        <p14:creationId xmlns:p14="http://schemas.microsoft.com/office/powerpoint/2010/main" val="2242069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746975" y="2253803"/>
            <a:ext cx="10844011" cy="1200329"/>
          </a:xfrm>
          <a:prstGeom prst="rect">
            <a:avLst/>
          </a:prstGeom>
        </p:spPr>
        <p:txBody>
          <a:bodyPr wrap="square">
            <a:spAutoFit/>
          </a:bodyPr>
          <a:lstStyle/>
          <a:p>
            <a:pPr algn="just">
              <a:lnSpc>
                <a:spcPct val="150000"/>
              </a:lnSpc>
              <a:spcAft>
                <a:spcPts val="0"/>
              </a:spcAft>
            </a:pPr>
            <a:r>
              <a:rPr lang="pl-PL" sz="2400" dirty="0" smtClean="0">
                <a:effectLst/>
                <a:latin typeface="Times New Roman" panose="02020603050405020304" pitchFamily="18" charset="0"/>
                <a:ea typeface="Calibri" panose="020F0502020204030204" pitchFamily="34" charset="0"/>
                <a:cs typeface="Times New Roman" panose="02020603050405020304" pitchFamily="18" charset="0"/>
              </a:rPr>
              <a:t>Skupimy na wewnętrznej strukturze samego komputera, co zostało pokazane w górnej części rys. 1.4. Istnieją cztery główne składniki strukturalne komputera:</a:t>
            </a:r>
            <a:endParaRPr lang="pl-P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1163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2897748" y="888643"/>
            <a:ext cx="5721774" cy="5614920"/>
          </a:xfrm>
          <a:prstGeom prst="rect">
            <a:avLst/>
          </a:prstGeom>
          <a:noFill/>
          <a:ln>
            <a:noFill/>
          </a:ln>
        </p:spPr>
      </p:pic>
    </p:spTree>
    <p:extLst>
      <p:ext uri="{BB962C8B-B14F-4D97-AF65-F5344CB8AC3E}">
        <p14:creationId xmlns:p14="http://schemas.microsoft.com/office/powerpoint/2010/main" val="609140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43189" y="2356833"/>
            <a:ext cx="9852338" cy="1687963"/>
          </a:xfrm>
          <a:prstGeom prst="rect">
            <a:avLst/>
          </a:prstGeom>
          <a:noFill/>
        </p:spPr>
        <p:txBody>
          <a:bodyPr wrap="square" rtlCol="0">
            <a:spAutoFit/>
          </a:bodyPr>
          <a:lstStyle/>
          <a:p>
            <a:pPr algn="just">
              <a:lnSpc>
                <a:spcPct val="150000"/>
              </a:lnSpc>
            </a:pPr>
            <a:r>
              <a:rPr lang="pl-PL" sz="2400" b="1">
                <a:latin typeface="Times New Roman" panose="02020603050405020304" pitchFamily="18" charset="0"/>
                <a:cs typeface="Times New Roman" panose="02020603050405020304" pitchFamily="18" charset="0"/>
              </a:rPr>
              <a:t>Jednostka centralna (CPU). </a:t>
            </a:r>
            <a:r>
              <a:rPr lang="pl-PL" sz="2400">
                <a:latin typeface="Times New Roman" panose="02020603050405020304" pitchFamily="18" charset="0"/>
                <a:cs typeface="Times New Roman" panose="02020603050405020304" pitchFamily="18" charset="0"/>
              </a:rPr>
              <a:t>Steruje ona działaniem komputera i realizuje jego funkcję przetwarzania danych. Często jest po prostu nazywana procesorem.</a:t>
            </a:r>
          </a:p>
        </p:txBody>
      </p:sp>
    </p:spTree>
    <p:extLst>
      <p:ext uri="{BB962C8B-B14F-4D97-AF65-F5344CB8AC3E}">
        <p14:creationId xmlns:p14="http://schemas.microsoft.com/office/powerpoint/2010/main" val="3063120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43189" y="3052293"/>
            <a:ext cx="10019763" cy="830997"/>
          </a:xfrm>
          <a:prstGeom prst="rect">
            <a:avLst/>
          </a:prstGeom>
          <a:noFill/>
        </p:spPr>
        <p:txBody>
          <a:bodyPr wrap="square" rtlCol="0">
            <a:spAutoFit/>
          </a:bodyPr>
          <a:lstStyle/>
          <a:p>
            <a:pPr algn="just"/>
            <a:r>
              <a:rPr lang="pl-PL" sz="2400" b="1" dirty="0">
                <a:latin typeface="Times New Roman" panose="02020603050405020304" pitchFamily="18" charset="0"/>
                <a:cs typeface="Times New Roman" panose="02020603050405020304" pitchFamily="18" charset="0"/>
              </a:rPr>
              <a:t>Pamięć główna. </a:t>
            </a:r>
            <a:r>
              <a:rPr lang="pl-PL" sz="2400" dirty="0">
                <a:latin typeface="Times New Roman" panose="02020603050405020304" pitchFamily="18" charset="0"/>
                <a:cs typeface="Times New Roman" panose="02020603050405020304" pitchFamily="18" charset="0"/>
              </a:rPr>
              <a:t>Przechowuje dane.</a:t>
            </a:r>
          </a:p>
          <a:p>
            <a:pPr algn="just"/>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930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50006" y="2588654"/>
            <a:ext cx="10148552" cy="1133965"/>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Wejście-wyjście. </a:t>
            </a:r>
            <a:r>
              <a:rPr lang="pl-PL" sz="2400" dirty="0">
                <a:latin typeface="Times New Roman" panose="02020603050405020304" pitchFamily="18" charset="0"/>
                <a:cs typeface="Times New Roman" panose="02020603050405020304" pitchFamily="18" charset="0"/>
              </a:rPr>
              <a:t>Przenosi dane między komputerem a jego otoczeniem zewnętrznym.</a:t>
            </a:r>
          </a:p>
        </p:txBody>
      </p:sp>
    </p:spTree>
    <p:extLst>
      <p:ext uri="{BB962C8B-B14F-4D97-AF65-F5344CB8AC3E}">
        <p14:creationId xmlns:p14="http://schemas.microsoft.com/office/powerpoint/2010/main" val="591991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120462" y="2691685"/>
            <a:ext cx="10161431" cy="1687963"/>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Połączenia systemu. </a:t>
            </a:r>
            <a:r>
              <a:rPr lang="pl-PL" sz="2400" dirty="0">
                <a:latin typeface="Times New Roman" panose="02020603050405020304" pitchFamily="18" charset="0"/>
                <a:cs typeface="Times New Roman" panose="02020603050405020304" pitchFamily="18" charset="0"/>
              </a:rPr>
              <a:t>Mechanizmy zapewniające łączność między procesorem, pamięcią główną a wejściem-wyjściem.</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647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65916" y="2614411"/>
            <a:ext cx="10277341" cy="168796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Każdy z wymienionych składników może występować w komputerze pojedynczo lub w większej liczbie.</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520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9854" y="1700011"/>
            <a:ext cx="10753859" cy="168796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Najbardziej złożonym składnikiem jest jednostka centralna. </a:t>
            </a: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Jej </a:t>
            </a:r>
            <a:r>
              <a:rPr lang="pl-PL" sz="2400" dirty="0">
                <a:latin typeface="Times New Roman" panose="02020603050405020304" pitchFamily="18" charset="0"/>
                <a:cs typeface="Times New Roman" panose="02020603050405020304" pitchFamily="18" charset="0"/>
              </a:rPr>
              <a:t>strukturę widać na rys. 1.5.</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75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300766" y="1403797"/>
            <a:ext cx="10019764" cy="4457952"/>
          </a:xfrm>
          <a:prstGeom prst="rect">
            <a:avLst/>
          </a:prstGeom>
          <a:noFill/>
        </p:spPr>
        <p:txBody>
          <a:bodyPr wrap="square" rtlCol="0">
            <a:spAutoFit/>
          </a:bodyPr>
          <a:lstStyle/>
          <a:p>
            <a:pPr algn="just">
              <a:lnSpc>
                <a:spcPct val="150000"/>
              </a:lnSpc>
            </a:pPr>
            <a:r>
              <a:rPr lang="pl-PL" sz="2400" i="1" dirty="0" smtClean="0">
                <a:latin typeface="Times New Roman" panose="02020603050405020304" pitchFamily="18" charset="0"/>
                <a:cs typeface="Times New Roman" panose="02020603050405020304" pitchFamily="18" charset="0"/>
              </a:rPr>
              <a:t>Procesor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Główne </a:t>
            </a:r>
            <a:r>
              <a:rPr lang="pl-PL" sz="2400" dirty="0">
                <a:latin typeface="Times New Roman" panose="02020603050405020304" pitchFamily="18" charset="0"/>
                <a:cs typeface="Times New Roman" panose="02020603050405020304" pitchFamily="18" charset="0"/>
              </a:rPr>
              <a:t>zespoły </a:t>
            </a:r>
            <a:r>
              <a:rPr lang="pl-PL" sz="2400" dirty="0" smtClean="0">
                <a:latin typeface="Times New Roman" panose="02020603050405020304" pitchFamily="18" charset="0"/>
                <a:cs typeface="Times New Roman" panose="02020603050405020304" pitchFamily="18" charset="0"/>
              </a:rPr>
              <a:t>to:</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jednostka </a:t>
            </a:r>
            <a:r>
              <a:rPr lang="pl-PL" sz="2400" dirty="0">
                <a:latin typeface="Times New Roman" panose="02020603050405020304" pitchFamily="18" charset="0"/>
                <a:cs typeface="Times New Roman" panose="02020603050405020304" pitchFamily="18" charset="0"/>
              </a:rPr>
              <a:t>sterująca, </a:t>
            </a: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rejestry</a:t>
            </a:r>
            <a:r>
              <a:rPr lang="pl-PL" sz="2400" dirty="0">
                <a:latin typeface="Times New Roman" panose="02020603050405020304" pitchFamily="18" charset="0"/>
                <a:cs typeface="Times New Roman" panose="02020603050405020304" pitchFamily="18" charset="0"/>
              </a:rPr>
              <a:t>, </a:t>
            </a: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jednostka arytmetyczno-logiczna, </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jednostka </a:t>
            </a:r>
            <a:r>
              <a:rPr lang="pl-PL" sz="2400" dirty="0">
                <a:latin typeface="Times New Roman" panose="02020603050405020304" pitchFamily="18" charset="0"/>
                <a:cs typeface="Times New Roman" panose="02020603050405020304" pitchFamily="18" charset="0"/>
              </a:rPr>
              <a:t>wykonująca rozkazy.</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249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2">
            <a:extLst>
              <a:ext uri="{28A0092B-C50C-407E-A947-70E740481C1C}">
                <a14:useLocalDpi xmlns:a14="http://schemas.microsoft.com/office/drawing/2010/main" val="0"/>
              </a:ext>
            </a:extLst>
          </a:blip>
          <a:srcRect/>
          <a:stretch>
            <a:fillRect/>
          </a:stretch>
        </p:blipFill>
        <p:spPr bwMode="auto">
          <a:xfrm>
            <a:off x="2704564" y="0"/>
            <a:ext cx="5962918" cy="6857999"/>
          </a:xfrm>
          <a:prstGeom prst="rect">
            <a:avLst/>
          </a:prstGeom>
          <a:noFill/>
          <a:ln>
            <a:noFill/>
          </a:ln>
        </p:spPr>
      </p:pic>
    </p:spTree>
    <p:extLst>
      <p:ext uri="{BB962C8B-B14F-4D97-AF65-F5344CB8AC3E}">
        <p14:creationId xmlns:p14="http://schemas.microsoft.com/office/powerpoint/2010/main" val="2906596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24248" y="927279"/>
            <a:ext cx="10277341" cy="507831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Głównymi składnikami strukturalnymi procesora są:</a:t>
            </a:r>
          </a:p>
          <a:p>
            <a:pPr algn="just">
              <a:lnSpc>
                <a:spcPct val="150000"/>
              </a:lnSpc>
            </a:pPr>
            <a:endParaRPr lang="pl-PL" sz="2400" b="1" dirty="0" smtClean="0">
              <a:latin typeface="Times New Roman" panose="02020603050405020304" pitchFamily="18" charset="0"/>
              <a:cs typeface="Times New Roman" panose="02020603050405020304" pitchFamily="18" charset="0"/>
            </a:endParaRPr>
          </a:p>
          <a:p>
            <a:pPr algn="just">
              <a:lnSpc>
                <a:spcPct val="150000"/>
              </a:lnSpc>
            </a:pPr>
            <a:r>
              <a:rPr lang="pl-PL" sz="2400" b="1" dirty="0" smtClean="0">
                <a:latin typeface="Times New Roman" panose="02020603050405020304" pitchFamily="18" charset="0"/>
                <a:cs typeface="Times New Roman" panose="02020603050405020304" pitchFamily="18" charset="0"/>
              </a:rPr>
              <a:t>Jednostka </a:t>
            </a:r>
            <a:r>
              <a:rPr lang="pl-PL" sz="2400" b="1" dirty="0">
                <a:latin typeface="Times New Roman" panose="02020603050405020304" pitchFamily="18" charset="0"/>
                <a:cs typeface="Times New Roman" panose="02020603050405020304" pitchFamily="18" charset="0"/>
              </a:rPr>
              <a:t>sterująca. </a:t>
            </a:r>
            <a:r>
              <a:rPr lang="pl-PL" sz="2400" dirty="0">
                <a:latin typeface="Times New Roman" panose="02020603050405020304" pitchFamily="18" charset="0"/>
                <a:cs typeface="Times New Roman" panose="02020603050405020304" pitchFamily="18" charset="0"/>
              </a:rPr>
              <a:t>Steruje działaniem procesora i przez to komputera.</a:t>
            </a:r>
          </a:p>
          <a:p>
            <a:pPr algn="just">
              <a:lnSpc>
                <a:spcPct val="150000"/>
              </a:lnSpc>
            </a:pPr>
            <a:r>
              <a:rPr lang="pl-PL" sz="2400" b="1" dirty="0">
                <a:latin typeface="Times New Roman" panose="02020603050405020304" pitchFamily="18" charset="0"/>
                <a:cs typeface="Times New Roman" panose="02020603050405020304" pitchFamily="18" charset="0"/>
              </a:rPr>
              <a:t>Jednostka </a:t>
            </a:r>
            <a:r>
              <a:rPr lang="pl-PL" sz="2400" b="1" dirty="0" smtClean="0">
                <a:latin typeface="Times New Roman" panose="02020603050405020304" pitchFamily="18" charset="0"/>
                <a:cs typeface="Times New Roman" panose="02020603050405020304" pitchFamily="18" charset="0"/>
              </a:rPr>
              <a:t>arytmetyczno-logiczna </a:t>
            </a:r>
            <a:r>
              <a:rPr lang="pl-PL" sz="2400" dirty="0">
                <a:latin typeface="Times New Roman" panose="02020603050405020304" pitchFamily="18" charset="0"/>
                <a:cs typeface="Times New Roman" panose="02020603050405020304" pitchFamily="18" charset="0"/>
              </a:rPr>
              <a:t>(ALU). Realizuje funkcję przetwarzania danych przez komputer.</a:t>
            </a:r>
          </a:p>
          <a:p>
            <a:pPr algn="just">
              <a:lnSpc>
                <a:spcPct val="150000"/>
              </a:lnSpc>
            </a:pPr>
            <a:r>
              <a:rPr lang="pl-PL" sz="2400" b="1" dirty="0">
                <a:latin typeface="Times New Roman" panose="02020603050405020304" pitchFamily="18" charset="0"/>
                <a:cs typeface="Times New Roman" panose="02020603050405020304" pitchFamily="18" charset="0"/>
              </a:rPr>
              <a:t>Rejestry.</a:t>
            </a:r>
            <a:r>
              <a:rPr lang="pl-PL" sz="2400" dirty="0">
                <a:latin typeface="Times New Roman" panose="02020603050405020304" pitchFamily="18" charset="0"/>
                <a:cs typeface="Times New Roman" panose="02020603050405020304" pitchFamily="18" charset="0"/>
              </a:rPr>
              <a:t> Realizują wewnętrzne przechowywanie danych w procesorze.</a:t>
            </a:r>
          </a:p>
          <a:p>
            <a:pPr algn="just">
              <a:lnSpc>
                <a:spcPct val="150000"/>
              </a:lnSpc>
            </a:pPr>
            <a:r>
              <a:rPr lang="pl-PL" sz="2400" b="1" dirty="0">
                <a:latin typeface="Times New Roman" panose="02020603050405020304" pitchFamily="18" charset="0"/>
                <a:cs typeface="Times New Roman" panose="02020603050405020304" pitchFamily="18" charset="0"/>
              </a:rPr>
              <a:t>Połączenia procesora.</a:t>
            </a:r>
            <a:r>
              <a:rPr lang="pl-PL" sz="2400" dirty="0">
                <a:latin typeface="Times New Roman" panose="02020603050405020304" pitchFamily="18" charset="0"/>
                <a:cs typeface="Times New Roman" panose="02020603050405020304" pitchFamily="18" charset="0"/>
              </a:rPr>
              <a:t> Mechanizm zapewniający łączność między jednostką sterującą, ALU i rejestrami.</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043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326524" y="2859110"/>
            <a:ext cx="8744755" cy="830997"/>
          </a:xfrm>
          <a:prstGeom prst="rect">
            <a:avLst/>
          </a:prstGeom>
          <a:noFill/>
        </p:spPr>
        <p:txBody>
          <a:bodyPr wrap="square" rtlCol="0">
            <a:spAutoFit/>
          </a:bodyPr>
          <a:lstStyle/>
          <a:p>
            <a:pPr algn="ctr"/>
            <a:r>
              <a:rPr lang="pl-PL" sz="2400" b="1" dirty="0" err="1" smtClean="0">
                <a:latin typeface="Times New Roman" panose="02020603050405020304" pitchFamily="18" charset="0"/>
                <a:cs typeface="Times New Roman" panose="02020603050405020304" pitchFamily="18" charset="0"/>
              </a:rPr>
              <a:t>Itd</a:t>
            </a:r>
            <a:r>
              <a:rPr lang="pl-PL" sz="2400" b="1" dirty="0" smtClean="0">
                <a:latin typeface="Times New Roman" panose="02020603050405020304" pitchFamily="18" charset="0"/>
                <a:cs typeface="Times New Roman" panose="02020603050405020304" pitchFamily="18" charset="0"/>
              </a:rPr>
              <a:t>…</a:t>
            </a:r>
            <a:endParaRPr lang="pl-PL" sz="2400" dirty="0">
              <a:latin typeface="Times New Roman" panose="02020603050405020304" pitchFamily="18" charset="0"/>
              <a:cs typeface="Times New Roman" panose="02020603050405020304" pitchFamily="18" charset="0"/>
            </a:endParaRPr>
          </a:p>
          <a:p>
            <a:pPr algn="ct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1883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262129" y="2601533"/>
            <a:ext cx="9337184" cy="905056"/>
          </a:xfrm>
          <a:prstGeom prst="rect">
            <a:avLst/>
          </a:prstGeom>
          <a:noFill/>
        </p:spPr>
        <p:txBody>
          <a:bodyPr wrap="square" rtlCol="0">
            <a:spAutoFit/>
          </a:bodyPr>
          <a:lstStyle/>
          <a:p>
            <a:pPr algn="ctr">
              <a:lnSpc>
                <a:spcPct val="150000"/>
              </a:lnSpc>
            </a:pPr>
            <a:r>
              <a:rPr lang="pl-PL" sz="4000" b="1" dirty="0">
                <a:latin typeface="Times New Roman" panose="02020603050405020304" pitchFamily="18" charset="0"/>
                <a:cs typeface="Times New Roman" panose="02020603050405020304" pitchFamily="18" charset="0"/>
              </a:rPr>
              <a:t>Architektura </a:t>
            </a:r>
            <a:r>
              <a:rPr lang="pl-PL" sz="4000" b="1" dirty="0" smtClean="0">
                <a:latin typeface="Times New Roman" panose="02020603050405020304" pitchFamily="18" charset="0"/>
                <a:cs typeface="Times New Roman" panose="02020603050405020304" pitchFamily="18" charset="0"/>
              </a:rPr>
              <a:t>współczesnego </a:t>
            </a:r>
            <a:r>
              <a:rPr lang="pl-PL" sz="4000" b="1" dirty="0">
                <a:latin typeface="Times New Roman" panose="02020603050405020304" pitchFamily="18" charset="0"/>
                <a:cs typeface="Times New Roman" panose="02020603050405020304" pitchFamily="18" charset="0"/>
              </a:rPr>
              <a:t>komputera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1267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75763" y="1017432"/>
            <a:ext cx="9865217" cy="5632311"/>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Mówiąc </a:t>
            </a:r>
            <a:r>
              <a:rPr lang="pl-PL" sz="2400" dirty="0">
                <a:latin typeface="Times New Roman" panose="02020603050405020304" pitchFamily="18" charset="0"/>
                <a:cs typeface="Times New Roman" panose="02020603050405020304" pitchFamily="18" charset="0"/>
              </a:rPr>
              <a:t>o architekturze komputera w tym punkcie </a:t>
            </a:r>
            <a:r>
              <a:rPr lang="pl-PL" sz="2400" dirty="0" smtClean="0">
                <a:latin typeface="Times New Roman" panose="02020603050405020304" pitchFamily="18" charset="0"/>
                <a:cs typeface="Times New Roman" panose="02020603050405020304" pitchFamily="18" charset="0"/>
              </a:rPr>
              <a:t>będziemy </a:t>
            </a:r>
            <a:r>
              <a:rPr lang="pl-PL" sz="2400" dirty="0">
                <a:latin typeface="Times New Roman" panose="02020603050405020304" pitchFamily="18" charset="0"/>
                <a:cs typeface="Times New Roman" panose="02020603050405020304" pitchFamily="18" charset="0"/>
              </a:rPr>
              <a:t>mieli na </a:t>
            </a:r>
            <a:r>
              <a:rPr lang="pl-PL" sz="2400" dirty="0" smtClean="0">
                <a:latin typeface="Times New Roman" panose="02020603050405020304" pitchFamily="18" charset="0"/>
                <a:cs typeface="Times New Roman" panose="02020603050405020304" pitchFamily="18" charset="0"/>
              </a:rPr>
              <a:t>myśli </a:t>
            </a:r>
            <a:r>
              <a:rPr lang="pl-PL" sz="2400" dirty="0">
                <a:latin typeface="Times New Roman" panose="02020603050405020304" pitchFamily="18" charset="0"/>
                <a:cs typeface="Times New Roman" panose="02020603050405020304" pitchFamily="18" charset="0"/>
              </a:rPr>
              <a:t>jego podstawowe komponenty, które </a:t>
            </a:r>
            <a:r>
              <a:rPr lang="pl-PL" sz="2400" dirty="0" smtClean="0">
                <a:latin typeface="Times New Roman" panose="02020603050405020304" pitchFamily="18" charset="0"/>
                <a:cs typeface="Times New Roman" panose="02020603050405020304" pitchFamily="18" charset="0"/>
              </a:rPr>
              <a:t>są niezbędne </a:t>
            </a:r>
            <a:r>
              <a:rPr lang="pl-PL" sz="2400" dirty="0">
                <a:latin typeface="Times New Roman" panose="02020603050405020304" pitchFamily="18" charset="0"/>
                <a:cs typeface="Times New Roman" panose="02020603050405020304" pitchFamily="18" charset="0"/>
              </a:rPr>
              <a:t>do jego </a:t>
            </a:r>
            <a:r>
              <a:rPr lang="pl-PL" sz="2400" dirty="0" smtClean="0">
                <a:latin typeface="Times New Roman" panose="02020603050405020304" pitchFamily="18" charset="0"/>
                <a:cs typeface="Times New Roman" panose="02020603050405020304" pitchFamily="18" charset="0"/>
              </a:rPr>
              <a:t>prawidłowego funkcjonowania</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bądź </a:t>
            </a:r>
            <a:r>
              <a:rPr lang="pl-PL" sz="2400" dirty="0">
                <a:latin typeface="Times New Roman" panose="02020603050405020304" pitchFamily="18" charset="0"/>
                <a:cs typeface="Times New Roman" panose="02020603050405020304" pitchFamily="18" charset="0"/>
              </a:rPr>
              <a:t>trwale kojarzone z komputerami. Poprzez </a:t>
            </a:r>
            <a:r>
              <a:rPr lang="pl-PL" sz="2400" dirty="0" smtClean="0">
                <a:latin typeface="Times New Roman" panose="02020603050405020304" pitchFamily="18" charset="0"/>
                <a:cs typeface="Times New Roman" panose="02020603050405020304" pitchFamily="18" charset="0"/>
              </a:rPr>
              <a:t>komputer będziemy </a:t>
            </a:r>
            <a:r>
              <a:rPr lang="pl-PL" sz="2400" dirty="0">
                <a:latin typeface="Times New Roman" panose="02020603050405020304" pitchFamily="18" charset="0"/>
                <a:cs typeface="Times New Roman" panose="02020603050405020304" pitchFamily="18" charset="0"/>
              </a:rPr>
              <a:t>rozumieli wszelkie </a:t>
            </a:r>
            <a:r>
              <a:rPr lang="pl-PL" sz="2400" dirty="0" smtClean="0">
                <a:latin typeface="Times New Roman" panose="02020603050405020304" pitchFamily="18" charset="0"/>
                <a:cs typeface="Times New Roman" panose="02020603050405020304" pitchFamily="18" charset="0"/>
              </a:rPr>
              <a:t>urządzenia </a:t>
            </a:r>
            <a:r>
              <a:rPr lang="pl-PL" sz="2400" dirty="0">
                <a:latin typeface="Times New Roman" panose="02020603050405020304" pitchFamily="18" charset="0"/>
                <a:cs typeface="Times New Roman" panose="02020603050405020304" pitchFamily="18" charset="0"/>
              </a:rPr>
              <a:t>komputerowe, zatem nie tylko </a:t>
            </a:r>
            <a:r>
              <a:rPr lang="pl-PL" sz="2400" dirty="0" smtClean="0">
                <a:latin typeface="Times New Roman" panose="02020603050405020304" pitchFamily="18" charset="0"/>
                <a:cs typeface="Times New Roman" panose="02020603050405020304" pitchFamily="18" charset="0"/>
              </a:rPr>
              <a:t>komputery osobiste</a:t>
            </a:r>
            <a:r>
              <a:rPr lang="pl-PL" sz="2400" dirty="0">
                <a:latin typeface="Times New Roman" panose="02020603050405020304" pitchFamily="18" charset="0"/>
                <a:cs typeface="Times New Roman" panose="02020603050405020304" pitchFamily="18" charset="0"/>
              </a:rPr>
              <a:t>, ale </a:t>
            </a:r>
            <a:r>
              <a:rPr lang="pl-PL" sz="2400" dirty="0" smtClean="0">
                <a:latin typeface="Times New Roman" panose="02020603050405020304" pitchFamily="18" charset="0"/>
                <a:cs typeface="Times New Roman" panose="02020603050405020304" pitchFamily="18" charset="0"/>
              </a:rPr>
              <a:t>również </a:t>
            </a:r>
            <a:r>
              <a:rPr lang="pl-PL" sz="2400" dirty="0">
                <a:latin typeface="Times New Roman" panose="02020603050405020304" pitchFamily="18" charset="0"/>
                <a:cs typeface="Times New Roman" panose="02020603050405020304" pitchFamily="18" charset="0"/>
              </a:rPr>
              <a:t>sterowniki komputerowe czy </a:t>
            </a:r>
            <a:r>
              <a:rPr lang="pl-PL" sz="2400" dirty="0" smtClean="0">
                <a:latin typeface="Times New Roman" panose="02020603050405020304" pitchFamily="18" charset="0"/>
                <a:cs typeface="Times New Roman" panose="02020603050405020304" pitchFamily="18" charset="0"/>
              </a:rPr>
              <a:t>też </a:t>
            </a:r>
            <a:r>
              <a:rPr lang="pl-PL" sz="2400" dirty="0">
                <a:latin typeface="Times New Roman" panose="02020603050405020304" pitchFamily="18" charset="0"/>
                <a:cs typeface="Times New Roman" panose="02020603050405020304" pitchFamily="18" charset="0"/>
              </a:rPr>
              <a:t>komputery </a:t>
            </a:r>
            <a:r>
              <a:rPr lang="pl-PL" sz="2400" dirty="0" smtClean="0">
                <a:latin typeface="Times New Roman" panose="02020603050405020304" pitchFamily="18" charset="0"/>
                <a:cs typeface="Times New Roman" panose="02020603050405020304" pitchFamily="18" charset="0"/>
              </a:rPr>
              <a:t>pokładowe </a:t>
            </a:r>
            <a:r>
              <a:rPr lang="pl-PL" sz="2400" dirty="0">
                <a:latin typeface="Times New Roman" panose="02020603050405020304" pitchFamily="18" charset="0"/>
                <a:cs typeface="Times New Roman" panose="02020603050405020304" pitchFamily="18" charset="0"/>
              </a:rPr>
              <a:t>dla samolotów. Dlatego </a:t>
            </a:r>
            <a:r>
              <a:rPr lang="pl-PL" sz="2400" dirty="0" smtClean="0">
                <a:latin typeface="Times New Roman" panose="02020603050405020304" pitchFamily="18" charset="0"/>
                <a:cs typeface="Times New Roman" panose="02020603050405020304" pitchFamily="18" charset="0"/>
              </a:rPr>
              <a:t>też będziemy </a:t>
            </a:r>
            <a:r>
              <a:rPr lang="pl-PL" sz="2400" dirty="0">
                <a:latin typeface="Times New Roman" panose="02020603050405020304" pitchFamily="18" charset="0"/>
                <a:cs typeface="Times New Roman" panose="02020603050405020304" pitchFamily="18" charset="0"/>
              </a:rPr>
              <a:t>pomijali wszelkie </a:t>
            </a:r>
            <a:r>
              <a:rPr lang="pl-PL" sz="2400" dirty="0" smtClean="0">
                <a:latin typeface="Times New Roman" panose="02020603050405020304" pitchFamily="18" charset="0"/>
                <a:cs typeface="Times New Roman" panose="02020603050405020304" pitchFamily="18" charset="0"/>
              </a:rPr>
              <a:t>urządzenia</a:t>
            </a: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wewnętrzne </a:t>
            </a:r>
            <a:r>
              <a:rPr lang="pl-PL" sz="2400" dirty="0">
                <a:latin typeface="Times New Roman" panose="02020603050405020304" pitchFamily="18" charset="0"/>
                <a:cs typeface="Times New Roman" panose="02020603050405020304" pitchFamily="18" charset="0"/>
              </a:rPr>
              <a:t>czy </a:t>
            </a:r>
            <a:r>
              <a:rPr lang="pl-PL" sz="2400" dirty="0" smtClean="0">
                <a:latin typeface="Times New Roman" panose="02020603050405020304" pitchFamily="18" charset="0"/>
                <a:cs typeface="Times New Roman" panose="02020603050405020304" pitchFamily="18" charset="0"/>
              </a:rPr>
              <a:t>zewnętrzne</a:t>
            </a:r>
            <a:r>
              <a:rPr lang="pl-PL" sz="2400" dirty="0">
                <a:latin typeface="Times New Roman" panose="02020603050405020304" pitchFamily="18" charset="0"/>
                <a:cs typeface="Times New Roman" panose="02020603050405020304" pitchFamily="18" charset="0"/>
              </a:rPr>
              <a:t>, które powszechnie </a:t>
            </a:r>
            <a:r>
              <a:rPr lang="pl-PL" sz="2400" dirty="0" smtClean="0">
                <a:latin typeface="Times New Roman" panose="02020603050405020304" pitchFamily="18" charset="0"/>
                <a:cs typeface="Times New Roman" panose="02020603050405020304" pitchFamily="18" charset="0"/>
              </a:rPr>
              <a:t>określa się </a:t>
            </a:r>
            <a:r>
              <a:rPr lang="pl-PL" sz="2400" dirty="0">
                <a:latin typeface="Times New Roman" panose="02020603050405020304" pitchFamily="18" charset="0"/>
                <a:cs typeface="Times New Roman" panose="02020603050405020304" pitchFamily="18" charset="0"/>
              </a:rPr>
              <a:t>mianem </a:t>
            </a:r>
            <a:r>
              <a:rPr lang="pl-PL" sz="2400" dirty="0" err="1" smtClean="0">
                <a:latin typeface="Times New Roman" panose="02020603050405020304" pitchFamily="18" charset="0"/>
                <a:cs typeface="Times New Roman" panose="02020603050405020304" pitchFamily="18" charset="0"/>
              </a:rPr>
              <a:t>peryferiów</a:t>
            </a:r>
            <a:r>
              <a:rPr lang="pl-PL" sz="2400" dirty="0">
                <a:latin typeface="Times New Roman" panose="02020603050405020304" pitchFamily="18" charset="0"/>
                <a:cs typeface="Times New Roman" panose="02020603050405020304" pitchFamily="18" charset="0"/>
              </a:rPr>
              <a:t>, a które to nie </a:t>
            </a:r>
            <a:r>
              <a:rPr lang="pl-PL" sz="2400" dirty="0" smtClean="0">
                <a:latin typeface="Times New Roman" panose="02020603050405020304" pitchFamily="18" charset="0"/>
                <a:cs typeface="Times New Roman" panose="02020603050405020304" pitchFamily="18" charset="0"/>
              </a:rPr>
              <a:t>są niezbędne</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Przyjmując powyższe </a:t>
            </a:r>
            <a:r>
              <a:rPr lang="pl-PL" sz="2400" dirty="0">
                <a:latin typeface="Times New Roman" panose="02020603050405020304" pitchFamily="18" charset="0"/>
                <a:cs typeface="Times New Roman" panose="02020603050405020304" pitchFamily="18" charset="0"/>
              </a:rPr>
              <a:t>uproszczenie, </a:t>
            </a:r>
            <a:r>
              <a:rPr lang="pl-PL" sz="2400" dirty="0" smtClean="0">
                <a:latin typeface="Times New Roman" panose="02020603050405020304" pitchFamily="18" charset="0"/>
                <a:cs typeface="Times New Roman" panose="02020603050405020304" pitchFamily="18" charset="0"/>
              </a:rPr>
              <a:t>można wyróżnić następujące </a:t>
            </a:r>
            <a:r>
              <a:rPr lang="pl-PL" sz="2400" dirty="0">
                <a:latin typeface="Times New Roman" panose="02020603050405020304" pitchFamily="18" charset="0"/>
                <a:cs typeface="Times New Roman" panose="02020603050405020304" pitchFamily="18" charset="0"/>
              </a:rPr>
              <a:t>trzy zasadnicze </a:t>
            </a:r>
            <a:r>
              <a:rPr lang="pl-PL" sz="2400" dirty="0" smtClean="0">
                <a:latin typeface="Times New Roman" panose="02020603050405020304" pitchFamily="18" charset="0"/>
                <a:cs typeface="Times New Roman" panose="02020603050405020304" pitchFamily="18" charset="0"/>
              </a:rPr>
              <a:t>składowe </a:t>
            </a:r>
            <a:r>
              <a:rPr lang="pl-PL" sz="2400" dirty="0">
                <a:latin typeface="Times New Roman" panose="02020603050405020304" pitchFamily="18" charset="0"/>
                <a:cs typeface="Times New Roman" panose="02020603050405020304" pitchFamily="18" charset="0"/>
              </a:rPr>
              <a:t>dzisiejszego komputera:</a:t>
            </a:r>
          </a:p>
        </p:txBody>
      </p:sp>
    </p:spTree>
    <p:extLst>
      <p:ext uri="{BB962C8B-B14F-4D97-AF65-F5344CB8AC3E}">
        <p14:creationId xmlns:p14="http://schemas.microsoft.com/office/powerpoint/2010/main" val="10455170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40159" y="2601532"/>
            <a:ext cx="9594760" cy="1754326"/>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Procesor </a:t>
            </a:r>
            <a:r>
              <a:rPr lang="pl-PL" sz="2400" dirty="0" smtClean="0">
                <a:latin typeface="Times New Roman" panose="02020603050405020304" pitchFamily="18" charset="0"/>
                <a:cs typeface="Times New Roman" panose="02020603050405020304" pitchFamily="18" charset="0"/>
              </a:rPr>
              <a:t>- główny układ wykonujący </a:t>
            </a:r>
            <a:r>
              <a:rPr lang="pl-PL" sz="2400" dirty="0">
                <a:latin typeface="Times New Roman" panose="02020603050405020304" pitchFamily="18" charset="0"/>
                <a:cs typeface="Times New Roman" panose="02020603050405020304" pitchFamily="18" charset="0"/>
              </a:rPr>
              <a:t>rozkazy, </a:t>
            </a:r>
            <a:r>
              <a:rPr lang="pl-PL" sz="2400" dirty="0" smtClean="0">
                <a:latin typeface="Times New Roman" panose="02020603050405020304" pitchFamily="18" charset="0"/>
                <a:cs typeface="Times New Roman" panose="02020603050405020304" pitchFamily="18" charset="0"/>
              </a:rPr>
              <a:t>często też zawierający w </a:t>
            </a:r>
            <a:r>
              <a:rPr lang="pl-PL" sz="2400" dirty="0">
                <a:latin typeface="Times New Roman" panose="02020603050405020304" pitchFamily="18" charset="0"/>
                <a:cs typeface="Times New Roman" panose="02020603050405020304" pitchFamily="18" charset="0"/>
              </a:rPr>
              <a:t>sobie koprocesor </a:t>
            </a:r>
            <a:r>
              <a:rPr lang="pl-PL" sz="2400" dirty="0" smtClean="0">
                <a:latin typeface="Times New Roman" panose="02020603050405020304" pitchFamily="18" charset="0"/>
                <a:cs typeface="Times New Roman" panose="02020603050405020304" pitchFamily="18" charset="0"/>
              </a:rPr>
              <a:t>numeryczny - realizujący </a:t>
            </a:r>
            <a:r>
              <a:rPr lang="pl-PL" sz="2400" dirty="0">
                <a:latin typeface="Times New Roman" panose="02020603050405020304" pitchFamily="18" charset="0"/>
                <a:cs typeface="Times New Roman" panose="02020603050405020304" pitchFamily="18" charset="0"/>
              </a:rPr>
              <a:t>operacje na </a:t>
            </a:r>
            <a:r>
              <a:rPr lang="pl-PL" sz="2400" dirty="0" smtClean="0">
                <a:latin typeface="Times New Roman" panose="02020603050405020304" pitchFamily="18" charset="0"/>
                <a:cs typeface="Times New Roman" panose="02020603050405020304" pitchFamily="18" charset="0"/>
              </a:rPr>
              <a:t>liczbach zmiennoprzecinkowych</a:t>
            </a:r>
            <a:r>
              <a:rPr lang="pl-PL"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812517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01521" y="2434107"/>
            <a:ext cx="10148552" cy="2308324"/>
          </a:xfrm>
          <a:prstGeom prst="rect">
            <a:avLst/>
          </a:prstGeom>
          <a:noFill/>
        </p:spPr>
        <p:txBody>
          <a:bodyPr wrap="square" rtlCol="0">
            <a:spAutoFit/>
          </a:bodyPr>
          <a:lstStyle/>
          <a:p>
            <a:pPr algn="just">
              <a:lnSpc>
                <a:spcPct val="150000"/>
              </a:lnSpc>
            </a:pPr>
            <a:r>
              <a:rPr lang="pl-PL" sz="2400" b="1" dirty="0" smtClean="0">
                <a:latin typeface="Times New Roman" panose="02020603050405020304" pitchFamily="18" charset="0"/>
                <a:cs typeface="Times New Roman" panose="02020603050405020304" pitchFamily="18" charset="0"/>
              </a:rPr>
              <a:t>Pamięć </a:t>
            </a:r>
            <a:r>
              <a:rPr lang="pl-PL" sz="2400" dirty="0" smtClean="0">
                <a:latin typeface="Times New Roman" panose="02020603050405020304" pitchFamily="18" charset="0"/>
                <a:cs typeface="Times New Roman" panose="02020603050405020304" pitchFamily="18" charset="0"/>
              </a:rPr>
              <a:t>- wyróżnia się </a:t>
            </a:r>
            <a:r>
              <a:rPr lang="pl-PL" sz="2400" dirty="0">
                <a:latin typeface="Times New Roman" panose="02020603050405020304" pitchFamily="18" charset="0"/>
                <a:cs typeface="Times New Roman" panose="02020603050405020304" pitchFamily="18" charset="0"/>
              </a:rPr>
              <a:t>zasadniczo dwa rodzaje </a:t>
            </a:r>
            <a:r>
              <a:rPr lang="pl-PL" sz="2400" dirty="0" smtClean="0">
                <a:latin typeface="Times New Roman" panose="02020603050405020304" pitchFamily="18" charset="0"/>
                <a:cs typeface="Times New Roman" panose="02020603050405020304" pitchFamily="18" charset="0"/>
              </a:rPr>
              <a:t>pamięci</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pamięcią </a:t>
            </a:r>
            <a:r>
              <a:rPr lang="pl-PL" sz="2400" dirty="0">
                <a:latin typeface="Times New Roman" panose="02020603050405020304" pitchFamily="18" charset="0"/>
                <a:cs typeface="Times New Roman" panose="02020603050405020304" pitchFamily="18" charset="0"/>
              </a:rPr>
              <a:t>o </a:t>
            </a:r>
            <a:r>
              <a:rPr lang="pl-PL" sz="2400" dirty="0" smtClean="0">
                <a:latin typeface="Times New Roman" panose="02020603050405020304" pitchFamily="18" charset="0"/>
                <a:cs typeface="Times New Roman" panose="02020603050405020304" pitchFamily="18" charset="0"/>
              </a:rPr>
              <a:t>dostępie </a:t>
            </a:r>
            <a:r>
              <a:rPr lang="pl-PL" sz="2400" dirty="0">
                <a:latin typeface="Times New Roman" panose="02020603050405020304" pitchFamily="18" charset="0"/>
                <a:cs typeface="Times New Roman" panose="02020603050405020304" pitchFamily="18" charset="0"/>
              </a:rPr>
              <a:t>swobodnym </a:t>
            </a:r>
            <a:r>
              <a:rPr lang="pl-PL" sz="2400" dirty="0" smtClean="0">
                <a:latin typeface="Times New Roman" panose="02020603050405020304" pitchFamily="18" charset="0"/>
                <a:cs typeface="Times New Roman" panose="02020603050405020304" pitchFamily="18" charset="0"/>
              </a:rPr>
              <a:t>- służy </a:t>
            </a:r>
            <a:r>
              <a:rPr lang="pl-PL" sz="2400" dirty="0">
                <a:latin typeface="Times New Roman" panose="02020603050405020304" pitchFamily="18" charset="0"/>
                <a:cs typeface="Times New Roman" panose="02020603050405020304" pitchFamily="18" charset="0"/>
              </a:rPr>
              <a:t>jako magazyn dla rozkazów (program</a:t>
            </a:r>
            <a:r>
              <a:rPr lang="pl-PL" sz="2400" dirty="0" smtClean="0">
                <a:latin typeface="Times New Roman" panose="02020603050405020304" pitchFamily="18" charset="0"/>
                <a:cs typeface="Times New Roman" panose="02020603050405020304" pitchFamily="18" charset="0"/>
              </a:rPr>
              <a:t>), danych </a:t>
            </a:r>
            <a:r>
              <a:rPr lang="pl-PL" sz="2400" dirty="0">
                <a:latin typeface="Times New Roman" panose="02020603050405020304" pitchFamily="18" charset="0"/>
                <a:cs typeface="Times New Roman" panose="02020603050405020304" pitchFamily="18" charset="0"/>
              </a:rPr>
              <a:t>oraz wyników operacji na tych danych, oraz </a:t>
            </a:r>
            <a:r>
              <a:rPr lang="pl-PL" sz="2400" dirty="0" smtClean="0">
                <a:latin typeface="Times New Roman" panose="02020603050405020304" pitchFamily="18" charset="0"/>
                <a:cs typeface="Times New Roman" panose="02020603050405020304" pitchFamily="18" charset="0"/>
              </a:rPr>
              <a:t>pamięć stałą w której „zaszyty” </a:t>
            </a:r>
            <a:r>
              <a:rPr lang="pl-PL" sz="2400" dirty="0">
                <a:latin typeface="Times New Roman" panose="02020603050405020304" pitchFamily="18" charset="0"/>
                <a:cs typeface="Times New Roman" panose="02020603050405020304" pitchFamily="18" charset="0"/>
              </a:rPr>
              <a:t>jest podstawowy program komputera (BIOS lub </a:t>
            </a:r>
            <a:r>
              <a:rPr lang="pl-PL" sz="2400" dirty="0" smtClean="0">
                <a:latin typeface="Times New Roman" panose="02020603050405020304" pitchFamily="18" charset="0"/>
                <a:cs typeface="Times New Roman" panose="02020603050405020304" pitchFamily="18" charset="0"/>
              </a:rPr>
              <a:t>inne tego </a:t>
            </a:r>
            <a:r>
              <a:rPr lang="pl-PL" sz="2400" dirty="0">
                <a:latin typeface="Times New Roman" panose="02020603050405020304" pitchFamily="18" charset="0"/>
                <a:cs typeface="Times New Roman" panose="02020603050405020304" pitchFamily="18" charset="0"/>
              </a:rPr>
              <a:t>rodzaju).</a:t>
            </a:r>
          </a:p>
        </p:txBody>
      </p:sp>
    </p:spTree>
    <p:extLst>
      <p:ext uri="{BB962C8B-B14F-4D97-AF65-F5344CB8AC3E}">
        <p14:creationId xmlns:p14="http://schemas.microsoft.com/office/powerpoint/2010/main" val="836583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146219" y="2820473"/>
            <a:ext cx="9736428" cy="1133965"/>
          </a:xfrm>
          <a:prstGeom prst="rect">
            <a:avLst/>
          </a:prstGeom>
          <a:noFill/>
        </p:spPr>
        <p:txBody>
          <a:bodyPr wrap="square" rtlCol="0">
            <a:spAutoFit/>
          </a:bodyPr>
          <a:lstStyle/>
          <a:p>
            <a:pPr>
              <a:lnSpc>
                <a:spcPct val="150000"/>
              </a:lnSpc>
            </a:pPr>
            <a:r>
              <a:rPr lang="pl-PL" sz="2400" b="1" dirty="0" smtClean="0">
                <a:latin typeface="Times New Roman" panose="02020603050405020304" pitchFamily="18" charset="0"/>
                <a:cs typeface="Times New Roman" panose="02020603050405020304" pitchFamily="18" charset="0"/>
              </a:rPr>
              <a:t>Wejście/Wyjście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pl-PL" sz="2400" i="1" dirty="0">
                <a:latin typeface="Times New Roman" panose="02020603050405020304" pitchFamily="18" charset="0"/>
                <a:cs typeface="Times New Roman" panose="02020603050405020304" pitchFamily="18" charset="0"/>
              </a:rPr>
              <a:t>ang. Input/</a:t>
            </a:r>
            <a:r>
              <a:rPr lang="pl-PL" sz="2400" i="1" dirty="0" err="1">
                <a:latin typeface="Times New Roman" panose="02020603050405020304" pitchFamily="18" charset="0"/>
                <a:cs typeface="Times New Roman" panose="02020603050405020304" pitchFamily="18" charset="0"/>
              </a:rPr>
              <a:t>Output</a:t>
            </a:r>
            <a:r>
              <a:rPr lang="pl-PL" sz="2400" i="1"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(I/O)), </a:t>
            </a:r>
            <a:r>
              <a:rPr lang="pl-PL" sz="2400" dirty="0" smtClean="0">
                <a:latin typeface="Times New Roman" panose="02020603050405020304" pitchFamily="18" charset="0"/>
                <a:cs typeface="Times New Roman" panose="02020603050405020304" pitchFamily="18" charset="0"/>
              </a:rPr>
              <a:t>zapewniające dostęp do świata zewnętrznego</a:t>
            </a:r>
            <a:r>
              <a:rPr lang="pl-PL"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23710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75763" y="901521"/>
            <a:ext cx="10277341" cy="4524315"/>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Należy zwrócić uwagę </a:t>
            </a:r>
            <a:r>
              <a:rPr lang="pl-PL" sz="2400" dirty="0">
                <a:latin typeface="Times New Roman" panose="02020603050405020304" pitchFamily="18" charset="0"/>
                <a:cs typeface="Times New Roman" panose="02020603050405020304" pitchFamily="18" charset="0"/>
              </a:rPr>
              <a:t>na fakt, </a:t>
            </a:r>
            <a:r>
              <a:rPr lang="pl-PL" sz="2400" dirty="0" smtClean="0">
                <a:latin typeface="Times New Roman" panose="02020603050405020304" pitchFamily="18" charset="0"/>
                <a:cs typeface="Times New Roman" panose="02020603050405020304" pitchFamily="18" charset="0"/>
              </a:rPr>
              <a:t>że </a:t>
            </a:r>
            <a:r>
              <a:rPr lang="pl-PL" sz="2400" dirty="0">
                <a:latin typeface="Times New Roman" panose="02020603050405020304" pitchFamily="18" charset="0"/>
                <a:cs typeface="Times New Roman" panose="02020603050405020304" pitchFamily="18" charset="0"/>
              </a:rPr>
              <a:t>wymienione </a:t>
            </a:r>
            <a:r>
              <a:rPr lang="pl-PL" sz="2400" dirty="0" smtClean="0">
                <a:latin typeface="Times New Roman" panose="02020603050405020304" pitchFamily="18" charset="0"/>
                <a:cs typeface="Times New Roman" panose="02020603050405020304" pitchFamily="18" charset="0"/>
              </a:rPr>
              <a:t>wyżej </a:t>
            </a:r>
            <a:r>
              <a:rPr lang="pl-PL" sz="2400" dirty="0">
                <a:latin typeface="Times New Roman" panose="02020603050405020304" pitchFamily="18" charset="0"/>
                <a:cs typeface="Times New Roman" panose="02020603050405020304" pitchFamily="18" charset="0"/>
              </a:rPr>
              <a:t>elementy </a:t>
            </a:r>
            <a:r>
              <a:rPr lang="pl-PL" sz="2400" dirty="0" smtClean="0">
                <a:latin typeface="Times New Roman" panose="02020603050405020304" pitchFamily="18" charset="0"/>
                <a:cs typeface="Times New Roman" panose="02020603050405020304" pitchFamily="18" charset="0"/>
              </a:rPr>
              <a:t>niekoniecznie muszą występować </a:t>
            </a:r>
            <a:r>
              <a:rPr lang="pl-PL" sz="2400" dirty="0">
                <a:latin typeface="Times New Roman" panose="02020603050405020304" pitchFamily="18" charset="0"/>
                <a:cs typeface="Times New Roman" panose="02020603050405020304" pitchFamily="18" charset="0"/>
              </a:rPr>
              <a:t>jako osobne </a:t>
            </a:r>
            <a:r>
              <a:rPr lang="pl-PL" sz="2400" dirty="0" smtClean="0">
                <a:latin typeface="Times New Roman" panose="02020603050405020304" pitchFamily="18" charset="0"/>
                <a:cs typeface="Times New Roman" panose="02020603050405020304" pitchFamily="18" charset="0"/>
              </a:rPr>
              <a:t>urządzenia</a:t>
            </a:r>
            <a:r>
              <a:rPr lang="pl-PL" sz="2400" dirty="0">
                <a:latin typeface="Times New Roman" panose="02020603050405020304" pitchFamily="18" charset="0"/>
                <a:cs typeface="Times New Roman" panose="02020603050405020304" pitchFamily="18" charset="0"/>
              </a:rPr>
              <a:t>. Dla </a:t>
            </a:r>
            <a:r>
              <a:rPr lang="pl-PL" sz="2400" dirty="0" smtClean="0">
                <a:latin typeface="Times New Roman" panose="02020603050405020304" pitchFamily="18" charset="0"/>
                <a:cs typeface="Times New Roman" panose="02020603050405020304" pitchFamily="18" charset="0"/>
              </a:rPr>
              <a:t>przykładu mikroprocesory jednoukładowe zawierają większość </a:t>
            </a:r>
            <a:r>
              <a:rPr lang="pl-PL" sz="2400" dirty="0">
                <a:latin typeface="Times New Roman" panose="02020603050405020304" pitchFamily="18" charset="0"/>
                <a:cs typeface="Times New Roman" panose="02020603050405020304" pitchFamily="18" charset="0"/>
              </a:rPr>
              <a:t>z tych elementów w sobie tj</a:t>
            </a:r>
            <a:r>
              <a:rPr lang="pl-PL" sz="2400" dirty="0" smtClean="0">
                <a:latin typeface="Times New Roman" panose="02020603050405020304" pitchFamily="18" charset="0"/>
                <a:cs typeface="Times New Roman" panose="02020603050405020304" pitchFamily="18" charset="0"/>
              </a:rPr>
              <a:t>. zamknięte </a:t>
            </a:r>
            <a:r>
              <a:rPr lang="pl-PL" sz="2400" dirty="0">
                <a:latin typeface="Times New Roman" panose="02020603050405020304" pitchFamily="18" charset="0"/>
                <a:cs typeface="Times New Roman" panose="02020603050405020304" pitchFamily="18" charset="0"/>
              </a:rPr>
              <a:t>w jednej obudowie </a:t>
            </a:r>
            <a:r>
              <a:rPr lang="pl-PL" sz="2400" dirty="0" smtClean="0">
                <a:latin typeface="Times New Roman" panose="02020603050405020304" pitchFamily="18" charset="0"/>
                <a:cs typeface="Times New Roman" panose="02020603050405020304" pitchFamily="18" charset="0"/>
              </a:rPr>
              <a:t>układu </a:t>
            </a:r>
            <a:r>
              <a:rPr lang="pl-PL" sz="2400" dirty="0">
                <a:latin typeface="Times New Roman" panose="02020603050405020304" pitchFamily="18" charset="0"/>
                <a:cs typeface="Times New Roman" panose="02020603050405020304" pitchFamily="18" charset="0"/>
              </a:rPr>
              <a:t>scalonego. Przeznaczenie tego </a:t>
            </a:r>
            <a:r>
              <a:rPr lang="pl-PL" sz="2400" dirty="0" smtClean="0">
                <a:latin typeface="Times New Roman" panose="02020603050405020304" pitchFamily="18" charset="0"/>
                <a:cs typeface="Times New Roman" panose="02020603050405020304" pitchFamily="18" charset="0"/>
              </a:rPr>
              <a:t>typu układów </a:t>
            </a:r>
            <a:r>
              <a:rPr lang="pl-PL" sz="2400" dirty="0">
                <a:latin typeface="Times New Roman" panose="02020603050405020304" pitchFamily="18" charset="0"/>
                <a:cs typeface="Times New Roman" panose="02020603050405020304" pitchFamily="18" charset="0"/>
              </a:rPr>
              <a:t>to wszelkiego rodzaju sterowniki np. pralki czy maszyny szwalniczej</a:t>
            </a:r>
            <a:r>
              <a:rPr lang="pl-PL" sz="2400" dirty="0" smtClean="0">
                <a:latin typeface="Times New Roman" panose="02020603050405020304" pitchFamily="18" charset="0"/>
                <a:cs typeface="Times New Roman" panose="02020603050405020304" pitchFamily="18" charset="0"/>
              </a:rPr>
              <a:t>.</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W tych zastosowaniach twórcom </a:t>
            </a:r>
            <a:r>
              <a:rPr lang="pl-PL" sz="2400" dirty="0" smtClean="0">
                <a:latin typeface="Times New Roman" panose="02020603050405020304" pitchFamily="18" charset="0"/>
                <a:cs typeface="Times New Roman" panose="02020603050405020304" pitchFamily="18" charset="0"/>
              </a:rPr>
              <a:t>często zależy </a:t>
            </a:r>
            <a:r>
              <a:rPr lang="pl-PL" sz="2400" dirty="0">
                <a:latin typeface="Times New Roman" panose="02020603050405020304" pitchFamily="18" charset="0"/>
                <a:cs typeface="Times New Roman" panose="02020603050405020304" pitchFamily="18" charset="0"/>
              </a:rPr>
              <a:t>na niewielkich </a:t>
            </a:r>
            <a:r>
              <a:rPr lang="pl-PL" sz="2400" dirty="0" smtClean="0">
                <a:latin typeface="Times New Roman" panose="02020603050405020304" pitchFamily="18" charset="0"/>
                <a:cs typeface="Times New Roman" panose="02020603050405020304" pitchFamily="18" charset="0"/>
              </a:rPr>
              <a:t>gabarytach i zwartości układu</a:t>
            </a:r>
            <a:r>
              <a:rPr lang="pl-PL"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589203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37127" y="1545465"/>
            <a:ext cx="10238704" cy="3416320"/>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Komputer </a:t>
            </a:r>
            <a:r>
              <a:rPr lang="pl-PL" sz="2400" dirty="0" smtClean="0">
                <a:latin typeface="Times New Roman" panose="02020603050405020304" pitchFamily="18" charset="0"/>
                <a:cs typeface="Times New Roman" panose="02020603050405020304" pitchFamily="18" charset="0"/>
              </a:rPr>
              <a:t>złożony </a:t>
            </a:r>
            <a:r>
              <a:rPr lang="pl-PL" sz="2400" dirty="0">
                <a:latin typeface="Times New Roman" panose="02020603050405020304" pitchFamily="18" charset="0"/>
                <a:cs typeface="Times New Roman" panose="02020603050405020304" pitchFamily="18" charset="0"/>
              </a:rPr>
              <a:t>z </a:t>
            </a:r>
            <a:r>
              <a:rPr lang="pl-PL" sz="2400" dirty="0" smtClean="0">
                <a:latin typeface="Times New Roman" panose="02020603050405020304" pitchFamily="18" charset="0"/>
                <a:cs typeface="Times New Roman" panose="02020603050405020304" pitchFamily="18" charset="0"/>
              </a:rPr>
              <a:t>pamięci</a:t>
            </a:r>
            <a:r>
              <a:rPr lang="pl-PL" sz="2400" dirty="0">
                <a:latin typeface="Times New Roman" panose="02020603050405020304" pitchFamily="18" charset="0"/>
                <a:cs typeface="Times New Roman" panose="02020603050405020304" pitchFamily="18" charset="0"/>
              </a:rPr>
              <a:t>, procesora i </a:t>
            </a:r>
            <a:r>
              <a:rPr lang="pl-PL" sz="2400" dirty="0" smtClean="0">
                <a:latin typeface="Times New Roman" panose="02020603050405020304" pitchFamily="18" charset="0"/>
                <a:cs typeface="Times New Roman" panose="02020603050405020304" pitchFamily="18" charset="0"/>
              </a:rPr>
              <a:t>układów wejścia/wyjścia będzie prawidłowo funkcjonował </a:t>
            </a:r>
            <a:r>
              <a:rPr lang="pl-PL" sz="2400" dirty="0">
                <a:latin typeface="Times New Roman" panose="02020603050405020304" pitchFamily="18" charset="0"/>
                <a:cs typeface="Times New Roman" panose="02020603050405020304" pitchFamily="18" charset="0"/>
              </a:rPr>
              <a:t>o ile, </a:t>
            </a:r>
            <a:r>
              <a:rPr lang="pl-PL" sz="2400" dirty="0" smtClean="0">
                <a:latin typeface="Times New Roman" panose="02020603050405020304" pitchFamily="18" charset="0"/>
                <a:cs typeface="Times New Roman" panose="02020603050405020304" pitchFamily="18" charset="0"/>
              </a:rPr>
              <a:t>coś </a:t>
            </a:r>
            <a:r>
              <a:rPr lang="pl-PL" sz="2400" dirty="0">
                <a:latin typeface="Times New Roman" panose="02020603050405020304" pitchFamily="18" charset="0"/>
                <a:cs typeface="Times New Roman" panose="02020603050405020304" pitchFamily="18" charset="0"/>
              </a:rPr>
              <a:t>nada mu rytm pracy, tym </a:t>
            </a:r>
            <a:r>
              <a:rPr lang="pl-PL" sz="2400" dirty="0" smtClean="0">
                <a:latin typeface="Times New Roman" panose="02020603050405020304" pitchFamily="18" charset="0"/>
                <a:cs typeface="Times New Roman" panose="02020603050405020304" pitchFamily="18" charset="0"/>
              </a:rPr>
              <a:t>elementem będzie </a:t>
            </a:r>
            <a:r>
              <a:rPr lang="pl-PL" sz="2400" b="1" dirty="0">
                <a:latin typeface="Times New Roman" panose="02020603050405020304" pitchFamily="18" charset="0"/>
                <a:cs typeface="Times New Roman" panose="02020603050405020304" pitchFamily="18" charset="0"/>
              </a:rPr>
              <a:t>zegar systemowy</a:t>
            </a:r>
            <a:r>
              <a:rPr lang="pl-PL" sz="2400" dirty="0">
                <a:latin typeface="Times New Roman" panose="02020603050405020304" pitchFamily="18" charset="0"/>
                <a:cs typeface="Times New Roman" panose="02020603050405020304" pitchFamily="18" charset="0"/>
              </a:rPr>
              <a:t>. Przy czym nie </a:t>
            </a:r>
            <a:r>
              <a:rPr lang="pl-PL" sz="2400" dirty="0" smtClean="0">
                <a:latin typeface="Times New Roman" panose="02020603050405020304" pitchFamily="18" charset="0"/>
                <a:cs typeface="Times New Roman" panose="02020603050405020304" pitchFamily="18" charset="0"/>
              </a:rPr>
              <a:t>wyróżnia się </a:t>
            </a:r>
            <a:r>
              <a:rPr lang="pl-PL" sz="2400" dirty="0">
                <a:latin typeface="Times New Roman" panose="02020603050405020304" pitchFamily="18" charset="0"/>
                <a:cs typeface="Times New Roman" panose="02020603050405020304" pitchFamily="18" charset="0"/>
              </a:rPr>
              <a:t>zwykle </a:t>
            </a:r>
            <a:r>
              <a:rPr lang="pl-PL" sz="2400" dirty="0" smtClean="0">
                <a:latin typeface="Times New Roman" panose="02020603050405020304" pitchFamily="18" charset="0"/>
                <a:cs typeface="Times New Roman" panose="02020603050405020304" pitchFamily="18" charset="0"/>
              </a:rPr>
              <a:t>tego elementu </a:t>
            </a:r>
            <a:r>
              <a:rPr lang="pl-PL" sz="2400" dirty="0">
                <a:latin typeface="Times New Roman" panose="02020603050405020304" pitchFamily="18" charset="0"/>
                <a:cs typeface="Times New Roman" panose="02020603050405020304" pitchFamily="18" charset="0"/>
              </a:rPr>
              <a:t>jako </a:t>
            </a:r>
            <a:r>
              <a:rPr lang="pl-PL" sz="2400" dirty="0" smtClean="0">
                <a:latin typeface="Times New Roman" panose="02020603050405020304" pitchFamily="18" charset="0"/>
                <a:cs typeface="Times New Roman" panose="02020603050405020304" pitchFamily="18" charset="0"/>
              </a:rPr>
              <a:t>czegoś </a:t>
            </a:r>
            <a:r>
              <a:rPr lang="pl-PL" sz="2400" dirty="0">
                <a:latin typeface="Times New Roman" panose="02020603050405020304" pitchFamily="18" charset="0"/>
                <a:cs typeface="Times New Roman" panose="02020603050405020304" pitchFamily="18" charset="0"/>
              </a:rPr>
              <a:t>osobnego, </a:t>
            </a:r>
            <a:r>
              <a:rPr lang="pl-PL" sz="2400" dirty="0" smtClean="0">
                <a:latin typeface="Times New Roman" panose="02020603050405020304" pitchFamily="18" charset="0"/>
                <a:cs typeface="Times New Roman" panose="02020603050405020304" pitchFamily="18" charset="0"/>
              </a:rPr>
              <a:t>zakłada się, że </a:t>
            </a:r>
            <a:r>
              <a:rPr lang="pl-PL" sz="2400" dirty="0">
                <a:latin typeface="Times New Roman" panose="02020603050405020304" pitchFamily="18" charset="0"/>
                <a:cs typeface="Times New Roman" panose="02020603050405020304" pitchFamily="18" charset="0"/>
              </a:rPr>
              <a:t>jest on </a:t>
            </a:r>
            <a:r>
              <a:rPr lang="pl-PL" sz="2400" dirty="0" smtClean="0">
                <a:latin typeface="Times New Roman" panose="02020603050405020304" pitchFamily="18" charset="0"/>
                <a:cs typeface="Times New Roman" panose="02020603050405020304" pitchFamily="18" charset="0"/>
              </a:rPr>
              <a:t>niezbędny </a:t>
            </a:r>
            <a:r>
              <a:rPr lang="pl-PL" sz="2400" dirty="0">
                <a:latin typeface="Times New Roman" panose="02020603050405020304" pitchFamily="18" charset="0"/>
                <a:cs typeface="Times New Roman" panose="02020603050405020304" pitchFamily="18" charset="0"/>
              </a:rPr>
              <a:t>i </a:t>
            </a:r>
            <a:r>
              <a:rPr lang="pl-PL" sz="2400" dirty="0" smtClean="0">
                <a:latin typeface="Times New Roman" panose="02020603050405020304" pitchFamily="18" charset="0"/>
                <a:cs typeface="Times New Roman" panose="02020603050405020304" pitchFamily="18" charset="0"/>
              </a:rPr>
              <a:t>pomija się </a:t>
            </a:r>
            <a:r>
              <a:rPr lang="pl-PL" sz="2400" dirty="0">
                <a:latin typeface="Times New Roman" panose="02020603050405020304" pitchFamily="18" charset="0"/>
                <a:cs typeface="Times New Roman" panose="02020603050405020304" pitchFamily="18" charset="0"/>
              </a:rPr>
              <a:t>przy omawianiu uproszczonej architektury. Schematyczna ilustracja </a:t>
            </a:r>
            <a:r>
              <a:rPr lang="pl-PL" sz="2400" dirty="0" smtClean="0">
                <a:latin typeface="Times New Roman" panose="02020603050405020304" pitchFamily="18" charset="0"/>
                <a:cs typeface="Times New Roman" panose="02020603050405020304" pitchFamily="18" charset="0"/>
              </a:rPr>
              <a:t>architektury pokazana </a:t>
            </a:r>
            <a:r>
              <a:rPr lang="pl-PL" sz="2400" dirty="0">
                <a:latin typeface="Times New Roman" panose="02020603050405020304" pitchFamily="18" charset="0"/>
                <a:cs typeface="Times New Roman" panose="02020603050405020304" pitchFamily="18" charset="0"/>
              </a:rPr>
              <a:t>jest na </a:t>
            </a:r>
            <a:r>
              <a:rPr lang="pl-PL" sz="2400" dirty="0" smtClean="0">
                <a:latin typeface="Times New Roman" panose="02020603050405020304" pitchFamily="18" charset="0"/>
                <a:cs typeface="Times New Roman" panose="02020603050405020304" pitchFamily="18" charset="0"/>
              </a:rPr>
              <a:t>rysunku.</a:t>
            </a: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551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159098" y="1841679"/>
            <a:ext cx="10161431" cy="3903954"/>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Jednostka </a:t>
            </a:r>
            <a:r>
              <a:rPr lang="pl-PL" sz="2400" i="1" dirty="0" smtClean="0">
                <a:latin typeface="Times New Roman" panose="02020603050405020304" pitchFamily="18" charset="0"/>
                <a:cs typeface="Times New Roman" panose="02020603050405020304" pitchFamily="18" charset="0"/>
              </a:rPr>
              <a:t>sterująca </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Główne </a:t>
            </a:r>
            <a:r>
              <a:rPr lang="pl-PL" sz="2400" dirty="0">
                <a:latin typeface="Times New Roman" panose="02020603050405020304" pitchFamily="18" charset="0"/>
                <a:cs typeface="Times New Roman" panose="02020603050405020304" pitchFamily="18" charset="0"/>
              </a:rPr>
              <a:t>zespoły </a:t>
            </a:r>
            <a:r>
              <a:rPr lang="pl-PL" sz="2400" dirty="0" smtClean="0">
                <a:latin typeface="Times New Roman" panose="02020603050405020304" pitchFamily="18" charset="0"/>
                <a:cs typeface="Times New Roman" panose="02020603050405020304" pitchFamily="18" charset="0"/>
              </a:rPr>
              <a:t>to: </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a:t>
            </a:r>
            <a:r>
              <a:rPr lang="pl-PL" sz="2400" dirty="0">
                <a:latin typeface="Times New Roman" panose="02020603050405020304" pitchFamily="18" charset="0"/>
                <a:cs typeface="Times New Roman" panose="02020603050405020304" pitchFamily="18" charset="0"/>
              </a:rPr>
              <a:t>sterowania, </a:t>
            </a: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zespół </a:t>
            </a:r>
            <a:r>
              <a:rPr lang="pl-PL" sz="2400" dirty="0">
                <a:latin typeface="Times New Roman" panose="02020603050405020304" pitchFamily="18" charset="0"/>
                <a:cs typeface="Times New Roman" panose="02020603050405020304" pitchFamily="18" charset="0"/>
              </a:rPr>
              <a:t>szeregowania </a:t>
            </a:r>
            <a:r>
              <a:rPr lang="pl-PL" sz="2400" dirty="0" smtClean="0">
                <a:latin typeface="Times New Roman" panose="02020603050405020304" pitchFamily="18" charset="0"/>
                <a:cs typeface="Times New Roman" panose="02020603050405020304" pitchFamily="18" charset="0"/>
              </a:rPr>
              <a:t>mikrorozkazów, </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rejestry</a:t>
            </a:r>
            <a:r>
              <a:rPr lang="pl-PL" sz="2400" dirty="0">
                <a:latin typeface="Times New Roman" panose="02020603050405020304" pitchFamily="18" charset="0"/>
                <a:cs typeface="Times New Roman" panose="02020603050405020304" pitchFamily="18" charset="0"/>
              </a:rPr>
              <a:t>.</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836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1876004" y="2021983"/>
            <a:ext cx="9363144" cy="2562613"/>
          </a:xfrm>
          <a:prstGeom prst="rect">
            <a:avLst/>
          </a:prstGeom>
        </p:spPr>
      </p:pic>
    </p:spTree>
    <p:extLst>
      <p:ext uri="{BB962C8B-B14F-4D97-AF65-F5344CB8AC3E}">
        <p14:creationId xmlns:p14="http://schemas.microsoft.com/office/powerpoint/2010/main" val="12164913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31065" y="184057"/>
            <a:ext cx="10354614" cy="6740307"/>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Wymienione elementy </a:t>
            </a:r>
            <a:r>
              <a:rPr lang="pl-PL" sz="2400" dirty="0" smtClean="0">
                <a:latin typeface="Times New Roman" panose="02020603050405020304" pitchFamily="18" charset="0"/>
                <a:cs typeface="Times New Roman" panose="02020603050405020304" pitchFamily="18" charset="0"/>
              </a:rPr>
              <a:t>składowe muszę komunikować się </a:t>
            </a:r>
            <a:r>
              <a:rPr lang="pl-PL" sz="2400" dirty="0">
                <a:latin typeface="Times New Roman" panose="02020603050405020304" pitchFamily="18" charset="0"/>
                <a:cs typeface="Times New Roman" panose="02020603050405020304" pitchFamily="18" charset="0"/>
              </a:rPr>
              <a:t>ze </a:t>
            </a:r>
            <a:r>
              <a:rPr lang="pl-PL" sz="2400" dirty="0" smtClean="0">
                <a:latin typeface="Times New Roman" panose="02020603050405020304" pitchFamily="18" charset="0"/>
                <a:cs typeface="Times New Roman" panose="02020603050405020304" pitchFamily="18" charset="0"/>
              </a:rPr>
              <a:t>sobą. Komunikacja ta </a:t>
            </a:r>
            <a:r>
              <a:rPr lang="pl-PL" sz="2400" dirty="0">
                <a:latin typeface="Times New Roman" panose="02020603050405020304" pitchFamily="18" charset="0"/>
                <a:cs typeface="Times New Roman" panose="02020603050405020304" pitchFamily="18" charset="0"/>
              </a:rPr>
              <a:t>odbywa </a:t>
            </a:r>
            <a:r>
              <a:rPr lang="pl-PL" sz="2400" dirty="0" smtClean="0">
                <a:latin typeface="Times New Roman" panose="02020603050405020304" pitchFamily="18" charset="0"/>
                <a:cs typeface="Times New Roman" panose="02020603050405020304" pitchFamily="18" charset="0"/>
              </a:rPr>
              <a:t>się </a:t>
            </a:r>
            <a:r>
              <a:rPr lang="pl-PL" sz="2400" dirty="0">
                <a:latin typeface="Times New Roman" panose="02020603050405020304" pitchFamily="18" charset="0"/>
                <a:cs typeface="Times New Roman" panose="02020603050405020304" pitchFamily="18" charset="0"/>
              </a:rPr>
              <a:t>poprzez magistrale systemowe. </a:t>
            </a:r>
            <a:r>
              <a:rPr lang="pl-PL" sz="2400" dirty="0" smtClean="0">
                <a:latin typeface="Times New Roman" panose="02020603050405020304" pitchFamily="18" charset="0"/>
                <a:cs typeface="Times New Roman" panose="02020603050405020304" pitchFamily="18" charset="0"/>
              </a:rPr>
              <a:t>Najprościej mówiąc magistrale </a:t>
            </a:r>
            <a:r>
              <a:rPr lang="pl-PL" sz="2400" dirty="0">
                <a:latin typeface="Times New Roman" panose="02020603050405020304" pitchFamily="18" charset="0"/>
                <a:cs typeface="Times New Roman" panose="02020603050405020304" pitchFamily="18" charset="0"/>
              </a:rPr>
              <a:t>te </a:t>
            </a:r>
            <a:r>
              <a:rPr lang="pl-PL" sz="2400" dirty="0" smtClean="0">
                <a:latin typeface="Times New Roman" panose="02020603050405020304" pitchFamily="18" charset="0"/>
                <a:cs typeface="Times New Roman" panose="02020603050405020304" pitchFamily="18" charset="0"/>
              </a:rPr>
              <a:t>są </a:t>
            </a:r>
            <a:r>
              <a:rPr lang="pl-PL" sz="2400" dirty="0">
                <a:latin typeface="Times New Roman" panose="02020603050405020304" pitchFamily="18" charset="0"/>
                <a:cs typeface="Times New Roman" panose="02020603050405020304" pitchFamily="18" charset="0"/>
              </a:rPr>
              <a:t>rodzajem </a:t>
            </a:r>
            <a:r>
              <a:rPr lang="pl-PL" sz="2400" dirty="0" smtClean="0">
                <a:latin typeface="Times New Roman" panose="02020603050405020304" pitchFamily="18" charset="0"/>
                <a:cs typeface="Times New Roman" panose="02020603050405020304" pitchFamily="18" charset="0"/>
              </a:rPr>
              <a:t>kanałów </a:t>
            </a:r>
            <a:r>
              <a:rPr lang="pl-PL" sz="2400" dirty="0">
                <a:latin typeface="Times New Roman" panose="02020603050405020304" pitchFamily="18" charset="0"/>
                <a:cs typeface="Times New Roman" panose="02020603050405020304" pitchFamily="18" charset="0"/>
              </a:rPr>
              <a:t>przez które </a:t>
            </a:r>
            <a:r>
              <a:rPr lang="pl-PL" sz="2400" dirty="0" smtClean="0">
                <a:latin typeface="Times New Roman" panose="02020603050405020304" pitchFamily="18" charset="0"/>
                <a:cs typeface="Times New Roman" panose="02020603050405020304" pitchFamily="18" charset="0"/>
              </a:rPr>
              <a:t>płynie </a:t>
            </a:r>
            <a:r>
              <a:rPr lang="pl-PL" sz="2400" dirty="0">
                <a:latin typeface="Times New Roman" panose="02020603050405020304" pitchFamily="18" charset="0"/>
                <a:cs typeface="Times New Roman" panose="02020603050405020304" pitchFamily="18" charset="0"/>
              </a:rPr>
              <a:t>informacja, w </a:t>
            </a:r>
            <a:r>
              <a:rPr lang="pl-PL" sz="2400" dirty="0" smtClean="0">
                <a:latin typeface="Times New Roman" panose="02020603050405020304" pitchFamily="18" charset="0"/>
                <a:cs typeface="Times New Roman" panose="02020603050405020304" pitchFamily="18" charset="0"/>
              </a:rPr>
              <a:t>jedną </a:t>
            </a:r>
            <a:r>
              <a:rPr lang="pl-PL" sz="2400" dirty="0">
                <a:latin typeface="Times New Roman" panose="02020603050405020304" pitchFamily="18" charset="0"/>
                <a:cs typeface="Times New Roman" panose="02020603050405020304" pitchFamily="18" charset="0"/>
              </a:rPr>
              <a:t>lub w </a:t>
            </a:r>
            <a:r>
              <a:rPr lang="pl-PL" sz="2400" dirty="0" smtClean="0">
                <a:latin typeface="Times New Roman" panose="02020603050405020304" pitchFamily="18" charset="0"/>
                <a:cs typeface="Times New Roman" panose="02020603050405020304" pitchFamily="18" charset="0"/>
              </a:rPr>
              <a:t>drugą stronę. Kanały </a:t>
            </a:r>
            <a:r>
              <a:rPr lang="pl-PL" sz="2400" dirty="0">
                <a:latin typeface="Times New Roman" panose="02020603050405020304" pitchFamily="18" charset="0"/>
                <a:cs typeface="Times New Roman" panose="02020603050405020304" pitchFamily="18" charset="0"/>
              </a:rPr>
              <a:t>te </a:t>
            </a:r>
            <a:r>
              <a:rPr lang="pl-PL" sz="2400" dirty="0" smtClean="0">
                <a:latin typeface="Times New Roman" panose="02020603050405020304" pitchFamily="18" charset="0"/>
                <a:cs typeface="Times New Roman" panose="02020603050405020304" pitchFamily="18" charset="0"/>
              </a:rPr>
              <a:t>składają się </a:t>
            </a:r>
            <a:r>
              <a:rPr lang="pl-PL" sz="2400" dirty="0">
                <a:latin typeface="Times New Roman" panose="02020603050405020304" pitchFamily="18" charset="0"/>
                <a:cs typeface="Times New Roman" panose="02020603050405020304" pitchFamily="18" charset="0"/>
              </a:rPr>
              <a:t>z kilku, kilkunastu, czy </a:t>
            </a:r>
            <a:r>
              <a:rPr lang="pl-PL" sz="2400" dirty="0" smtClean="0">
                <a:latin typeface="Times New Roman" panose="02020603050405020304" pitchFamily="18" charset="0"/>
                <a:cs typeface="Times New Roman" panose="02020603050405020304" pitchFamily="18" charset="0"/>
              </a:rPr>
              <a:t>kilkudziesięciu </a:t>
            </a:r>
            <a:r>
              <a:rPr lang="pl-PL" sz="2400" dirty="0">
                <a:latin typeface="Times New Roman" panose="02020603050405020304" pitchFamily="18" charset="0"/>
                <a:cs typeface="Times New Roman" panose="02020603050405020304" pitchFamily="18" charset="0"/>
              </a:rPr>
              <a:t>przewodników </a:t>
            </a:r>
            <a:r>
              <a:rPr lang="pl-PL" sz="2400" dirty="0" smtClean="0">
                <a:latin typeface="Times New Roman" panose="02020603050405020304" pitchFamily="18" charset="0"/>
                <a:cs typeface="Times New Roman" panose="02020603050405020304" pitchFamily="18" charset="0"/>
              </a:rPr>
              <a:t>elektrycznych (Mogę </a:t>
            </a:r>
            <a:r>
              <a:rPr lang="pl-PL" sz="2400" dirty="0">
                <a:latin typeface="Times New Roman" panose="02020603050405020304" pitchFamily="18" charset="0"/>
                <a:cs typeface="Times New Roman" panose="02020603050405020304" pitchFamily="18" charset="0"/>
              </a:rPr>
              <a:t>nimi </a:t>
            </a:r>
            <a:r>
              <a:rPr lang="pl-PL" sz="2400" dirty="0" smtClean="0">
                <a:latin typeface="Times New Roman" panose="02020603050405020304" pitchFamily="18" charset="0"/>
                <a:cs typeface="Times New Roman" panose="02020603050405020304" pitchFamily="18" charset="0"/>
              </a:rPr>
              <a:t>być ścieżki </a:t>
            </a:r>
            <a:r>
              <a:rPr lang="pl-PL" sz="2400" dirty="0">
                <a:latin typeface="Times New Roman" panose="02020603050405020304" pitchFamily="18" charset="0"/>
                <a:cs typeface="Times New Roman" panose="02020603050405020304" pitchFamily="18" charset="0"/>
              </a:rPr>
              <a:t>drukowane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linijki miedzi na specjalnym </a:t>
            </a:r>
            <a:r>
              <a:rPr lang="pl-PL" sz="2400" dirty="0" smtClean="0">
                <a:latin typeface="Times New Roman" panose="02020603050405020304" pitchFamily="18" charset="0"/>
                <a:cs typeface="Times New Roman" panose="02020603050405020304" pitchFamily="18" charset="0"/>
              </a:rPr>
              <a:t>podkładzie </a:t>
            </a:r>
            <a:r>
              <a:rPr lang="pl-PL" sz="2400" dirty="0">
                <a:latin typeface="Times New Roman" panose="02020603050405020304" pitchFamily="18" charset="0"/>
                <a:cs typeface="Times New Roman" panose="02020603050405020304" pitchFamily="18" charset="0"/>
              </a:rPr>
              <a:t>na </a:t>
            </a:r>
            <a:r>
              <a:rPr lang="pl-PL" sz="2400" dirty="0" smtClean="0">
                <a:latin typeface="Times New Roman" panose="02020603050405020304" pitchFamily="18" charset="0"/>
                <a:cs typeface="Times New Roman" panose="02020603050405020304" pitchFamily="18" charset="0"/>
              </a:rPr>
              <a:t>którym </a:t>
            </a:r>
            <a:r>
              <a:rPr lang="pl-PL" sz="2400" dirty="0">
                <a:latin typeface="Times New Roman" panose="02020603050405020304" pitchFamily="18" charset="0"/>
                <a:cs typeface="Times New Roman" panose="02020603050405020304" pitchFamily="18" charset="0"/>
              </a:rPr>
              <a:t>montuje </a:t>
            </a:r>
            <a:r>
              <a:rPr lang="pl-PL" sz="2400" dirty="0" smtClean="0">
                <a:latin typeface="Times New Roman" panose="02020603050405020304" pitchFamily="18" charset="0"/>
                <a:cs typeface="Times New Roman" panose="02020603050405020304" pitchFamily="18" charset="0"/>
              </a:rPr>
              <a:t>się układy </a:t>
            </a:r>
            <a:r>
              <a:rPr lang="pl-PL" sz="2400" dirty="0">
                <a:latin typeface="Times New Roman" panose="02020603050405020304" pitchFamily="18" charset="0"/>
                <a:cs typeface="Times New Roman" panose="02020603050405020304" pitchFamily="18" charset="0"/>
              </a:rPr>
              <a:t>scalone lub inne elementy, a </a:t>
            </a:r>
            <a:r>
              <a:rPr lang="pl-PL" sz="2400" dirty="0" smtClean="0">
                <a:latin typeface="Times New Roman" panose="02020603050405020304" pitchFamily="18" charset="0"/>
                <a:cs typeface="Times New Roman" panose="02020603050405020304" pitchFamily="18" charset="0"/>
              </a:rPr>
              <a:t>mogę </a:t>
            </a:r>
            <a:r>
              <a:rPr lang="pl-PL" sz="2400" dirty="0">
                <a:latin typeface="Times New Roman" panose="02020603050405020304" pitchFamily="18" charset="0"/>
                <a:cs typeface="Times New Roman" panose="02020603050405020304" pitchFamily="18" charset="0"/>
              </a:rPr>
              <a:t>to </a:t>
            </a:r>
            <a:r>
              <a:rPr lang="pl-PL" sz="2400" dirty="0" smtClean="0">
                <a:latin typeface="Times New Roman" panose="02020603050405020304" pitchFamily="18" charset="0"/>
                <a:cs typeface="Times New Roman" panose="02020603050405020304" pitchFamily="18" charset="0"/>
              </a:rPr>
              <a:t>być </a:t>
            </a:r>
            <a:r>
              <a:rPr lang="pl-PL" sz="2400" dirty="0">
                <a:latin typeface="Times New Roman" panose="02020603050405020304" pitchFamily="18" charset="0"/>
                <a:cs typeface="Times New Roman" panose="02020603050405020304" pitchFamily="18" charset="0"/>
              </a:rPr>
              <a:t>odpowiednie </a:t>
            </a:r>
            <a:r>
              <a:rPr lang="pl-PL" sz="2400" dirty="0" smtClean="0">
                <a:latin typeface="Times New Roman" panose="02020603050405020304" pitchFamily="18" charset="0"/>
                <a:cs typeface="Times New Roman" panose="02020603050405020304" pitchFamily="18" charset="0"/>
              </a:rPr>
              <a:t>struktury w </a:t>
            </a:r>
            <a:r>
              <a:rPr lang="pl-PL" sz="2400" dirty="0">
                <a:latin typeface="Times New Roman" panose="02020603050405020304" pitchFamily="18" charset="0"/>
                <a:cs typeface="Times New Roman" panose="02020603050405020304" pitchFamily="18" charset="0"/>
              </a:rPr>
              <a:t>krzemie </a:t>
            </a:r>
            <a:r>
              <a:rPr lang="pl-PL" sz="2400" dirty="0" smtClean="0">
                <a:latin typeface="Times New Roman" panose="02020603050405020304" pitchFamily="18" charset="0"/>
                <a:cs typeface="Times New Roman" panose="02020603050405020304" pitchFamily="18" charset="0"/>
              </a:rPr>
              <a:t>wewnątrz układu scalonego). </a:t>
            </a:r>
            <a:r>
              <a:rPr lang="pl-PL" sz="2400" dirty="0">
                <a:latin typeface="Times New Roman" panose="02020603050405020304" pitchFamily="18" charset="0"/>
                <a:cs typeface="Times New Roman" panose="02020603050405020304" pitchFamily="18" charset="0"/>
              </a:rPr>
              <a:t>Zasadniczo </a:t>
            </a:r>
            <a:r>
              <a:rPr lang="pl-PL" sz="2400" dirty="0" smtClean="0">
                <a:latin typeface="Times New Roman" panose="02020603050405020304" pitchFamily="18" charset="0"/>
                <a:cs typeface="Times New Roman" panose="02020603050405020304" pitchFamily="18" charset="0"/>
              </a:rPr>
              <a:t>wyróżnia się </a:t>
            </a:r>
            <a:r>
              <a:rPr lang="pl-PL" sz="2400" dirty="0">
                <a:latin typeface="Times New Roman" panose="02020603050405020304" pitchFamily="18" charset="0"/>
                <a:cs typeface="Times New Roman" panose="02020603050405020304" pitchFamily="18" charset="0"/>
              </a:rPr>
              <a:t>trzy magistrale</a:t>
            </a:r>
            <a:r>
              <a:rPr lang="pl-PL" sz="2400" dirty="0" smtClean="0">
                <a:latin typeface="Times New Roman" panose="02020603050405020304" pitchFamily="18" charset="0"/>
                <a:cs typeface="Times New Roman" panose="02020603050405020304" pitchFamily="18" charset="0"/>
              </a:rPr>
              <a:t>, które zostały </a:t>
            </a:r>
            <a:r>
              <a:rPr lang="pl-PL" sz="2400" dirty="0">
                <a:latin typeface="Times New Roman" panose="02020603050405020304" pitchFamily="18" charset="0"/>
                <a:cs typeface="Times New Roman" panose="02020603050405020304" pitchFamily="18" charset="0"/>
              </a:rPr>
              <a:t>omówione </a:t>
            </a:r>
            <a:r>
              <a:rPr lang="pl-PL" sz="2400" dirty="0" smtClean="0">
                <a:latin typeface="Times New Roman" panose="02020603050405020304" pitchFamily="18" charset="0"/>
                <a:cs typeface="Times New Roman" panose="02020603050405020304" pitchFamily="18" charset="0"/>
              </a:rPr>
              <a:t>poniżej</a:t>
            </a:r>
            <a:r>
              <a:rPr lang="pl-PL" sz="2400" dirty="0">
                <a:latin typeface="Times New Roman" panose="02020603050405020304" pitchFamily="18" charset="0"/>
                <a:cs typeface="Times New Roman" panose="02020603050405020304" pitchFamily="18" charset="0"/>
              </a:rPr>
              <a:t>, przy niektórych z nich </a:t>
            </a:r>
            <a:r>
              <a:rPr lang="pl-PL" sz="2400" dirty="0" smtClean="0">
                <a:latin typeface="Times New Roman" panose="02020603050405020304" pitchFamily="18" charset="0"/>
                <a:cs typeface="Times New Roman" panose="02020603050405020304" pitchFamily="18" charset="0"/>
              </a:rPr>
              <a:t>ważną cechę charakterystyczną </a:t>
            </a:r>
            <a:r>
              <a:rPr lang="pl-PL" sz="2400" dirty="0">
                <a:latin typeface="Times New Roman" panose="02020603050405020304" pitchFamily="18" charset="0"/>
                <a:cs typeface="Times New Roman" panose="02020603050405020304" pitchFamily="18" charset="0"/>
              </a:rPr>
              <a:t>jest tzw. </a:t>
            </a:r>
            <a:r>
              <a:rPr lang="pl-PL" sz="2400" b="1" dirty="0" smtClean="0">
                <a:latin typeface="Times New Roman" panose="02020603050405020304" pitchFamily="18" charset="0"/>
                <a:cs typeface="Times New Roman" panose="02020603050405020304" pitchFamily="18" charset="0"/>
              </a:rPr>
              <a:t>szerokość </a:t>
            </a:r>
            <a:r>
              <a:rPr lang="pl-PL" sz="2400" b="1" dirty="0">
                <a:latin typeface="Times New Roman" panose="02020603050405020304" pitchFamily="18" charset="0"/>
                <a:cs typeface="Times New Roman" panose="02020603050405020304" pitchFamily="18" charset="0"/>
              </a:rPr>
              <a:t>magistrali</a:t>
            </a:r>
            <a:r>
              <a:rPr lang="pl-PL" sz="2400" dirty="0">
                <a:latin typeface="Times New Roman" panose="02020603050405020304" pitchFamily="18" charset="0"/>
                <a:cs typeface="Times New Roman" panose="02020603050405020304" pitchFamily="18" charset="0"/>
              </a:rPr>
              <a:t>, która mówi o </a:t>
            </a:r>
            <a:r>
              <a:rPr lang="pl-PL" sz="2400" dirty="0" smtClean="0">
                <a:latin typeface="Times New Roman" panose="02020603050405020304" pitchFamily="18" charset="0"/>
                <a:cs typeface="Times New Roman" panose="02020603050405020304" pitchFamily="18" charset="0"/>
              </a:rPr>
              <a:t>ilości bitów </a:t>
            </a:r>
            <a:r>
              <a:rPr lang="pl-PL" sz="2400" dirty="0">
                <a:latin typeface="Times New Roman" panose="02020603050405020304" pitchFamily="18" charset="0"/>
                <a:cs typeface="Times New Roman" panose="02020603050405020304" pitchFamily="18" charset="0"/>
              </a:rPr>
              <a:t>informacji, która </a:t>
            </a:r>
            <a:r>
              <a:rPr lang="pl-PL" sz="2400" dirty="0" smtClean="0">
                <a:latin typeface="Times New Roman" panose="02020603050405020304" pitchFamily="18" charset="0"/>
                <a:cs typeface="Times New Roman" panose="02020603050405020304" pitchFamily="18" charset="0"/>
              </a:rPr>
              <a:t>może zostać przesłana jednocześnie tę magistralę (</a:t>
            </a:r>
            <a:r>
              <a:rPr lang="pl-PL" sz="2400" dirty="0">
                <a:latin typeface="Times New Roman" panose="02020603050405020304" pitchFamily="18" charset="0"/>
                <a:cs typeface="Times New Roman" panose="02020603050405020304" pitchFamily="18" charset="0"/>
              </a:rPr>
              <a:t>Jest to nierozerwalnie </a:t>
            </a:r>
            <a:r>
              <a:rPr lang="pl-PL" sz="2400" dirty="0" smtClean="0">
                <a:latin typeface="Times New Roman" panose="02020603050405020304" pitchFamily="18" charset="0"/>
                <a:cs typeface="Times New Roman" panose="02020603050405020304" pitchFamily="18" charset="0"/>
              </a:rPr>
              <a:t>związane </a:t>
            </a:r>
            <a:r>
              <a:rPr lang="pl-PL" sz="2400" dirty="0">
                <a:latin typeface="Times New Roman" panose="02020603050405020304" pitchFamily="18" charset="0"/>
                <a:cs typeface="Times New Roman" panose="02020603050405020304" pitchFamily="18" charset="0"/>
              </a:rPr>
              <a:t>z </a:t>
            </a:r>
            <a:r>
              <a:rPr lang="pl-PL" sz="2400" dirty="0" smtClean="0">
                <a:latin typeface="Times New Roman" panose="02020603050405020304" pitchFamily="18" charset="0"/>
                <a:cs typeface="Times New Roman" panose="02020603050405020304" pitchFamily="18" charset="0"/>
              </a:rPr>
              <a:t>ilością fizycznych połączeń - jedno połączenie może na </a:t>
            </a:r>
            <a:r>
              <a:rPr lang="pl-PL" sz="2400" dirty="0">
                <a:latin typeface="Times New Roman" panose="02020603050405020304" pitchFamily="18" charset="0"/>
                <a:cs typeface="Times New Roman" panose="02020603050405020304" pitchFamily="18" charset="0"/>
              </a:rPr>
              <a:t>raz </a:t>
            </a:r>
            <a:r>
              <a:rPr lang="pl-PL" sz="2400" dirty="0" smtClean="0">
                <a:latin typeface="Times New Roman" panose="02020603050405020304" pitchFamily="18" charset="0"/>
                <a:cs typeface="Times New Roman" panose="02020603050405020304" pitchFamily="18" charset="0"/>
              </a:rPr>
              <a:t>przesłać </a:t>
            </a:r>
            <a:r>
              <a:rPr lang="pl-PL" sz="2400" dirty="0">
                <a:latin typeface="Times New Roman" panose="02020603050405020304" pitchFamily="18" charset="0"/>
                <a:cs typeface="Times New Roman" panose="02020603050405020304" pitchFamily="18" charset="0"/>
              </a:rPr>
              <a:t>jeden bit informacji</a:t>
            </a:r>
            <a:r>
              <a:rPr lang="pl-PL" sz="2400" dirty="0" smtClean="0">
                <a:latin typeface="Times New Roman" panose="02020603050405020304" pitchFamily="18" charset="0"/>
                <a:cs typeface="Times New Roman" panose="02020603050405020304" pitchFamily="18" charset="0"/>
              </a:rPr>
              <a:t>)</a:t>
            </a: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195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901521" y="2112137"/>
            <a:ext cx="10753859" cy="2795958"/>
          </a:xfrm>
          <a:prstGeom prst="rect">
            <a:avLst/>
          </a:prstGeom>
        </p:spPr>
        <p:txBody>
          <a:bodyPr wrap="square">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Magistrala danych </a:t>
            </a:r>
            <a:r>
              <a:rPr lang="pl-PL" sz="2400" dirty="0" smtClean="0">
                <a:latin typeface="Times New Roman" panose="02020603050405020304" pitchFamily="18" charset="0"/>
                <a:cs typeface="Times New Roman" panose="02020603050405020304" pitchFamily="18" charset="0"/>
              </a:rPr>
              <a:t>- (</a:t>
            </a:r>
            <a:r>
              <a:rPr lang="pl-PL" sz="2400" i="1" dirty="0">
                <a:latin typeface="Times New Roman" panose="02020603050405020304" pitchFamily="18" charset="0"/>
                <a:cs typeface="Times New Roman" panose="02020603050405020304" pitchFamily="18" charset="0"/>
              </a:rPr>
              <a:t>ang. Data Bus</a:t>
            </a:r>
            <a:r>
              <a:rPr lang="pl-PL" sz="2400" dirty="0">
                <a:latin typeface="Times New Roman" panose="02020603050405020304" pitchFamily="18" charset="0"/>
                <a:cs typeface="Times New Roman" panose="02020603050405020304" pitchFamily="18" charset="0"/>
              </a:rPr>
              <a:t>) jest </a:t>
            </a:r>
            <a:r>
              <a:rPr lang="pl-PL" sz="2400" dirty="0" smtClean="0">
                <a:latin typeface="Times New Roman" panose="02020603050405020304" pitchFamily="18" charset="0"/>
                <a:cs typeface="Times New Roman" panose="02020603050405020304" pitchFamily="18" charset="0"/>
              </a:rPr>
              <a:t>kanałem </a:t>
            </a:r>
            <a:r>
              <a:rPr lang="pl-PL" sz="2400" dirty="0">
                <a:latin typeface="Times New Roman" panose="02020603050405020304" pitchFamily="18" charset="0"/>
                <a:cs typeface="Times New Roman" panose="02020603050405020304" pitchFamily="18" charset="0"/>
              </a:rPr>
              <a:t>przez który </a:t>
            </a:r>
            <a:r>
              <a:rPr lang="pl-PL" sz="2400" dirty="0" smtClean="0">
                <a:latin typeface="Times New Roman" panose="02020603050405020304" pitchFamily="18" charset="0"/>
                <a:cs typeface="Times New Roman" panose="02020603050405020304" pitchFamily="18" charset="0"/>
              </a:rPr>
              <a:t>płyną w </a:t>
            </a:r>
            <a:r>
              <a:rPr lang="pl-PL" sz="2400" dirty="0">
                <a:latin typeface="Times New Roman" panose="02020603050405020304" pitchFamily="18" charset="0"/>
                <a:cs typeface="Times New Roman" panose="02020603050405020304" pitchFamily="18" charset="0"/>
              </a:rPr>
              <a:t>obie strony dane, zatem zapewnia </a:t>
            </a:r>
            <a:r>
              <a:rPr lang="pl-PL" sz="2400" dirty="0" err="1" smtClean="0">
                <a:latin typeface="Times New Roman" panose="02020603050405020304" pitchFamily="18" charset="0"/>
                <a:cs typeface="Times New Roman" panose="02020603050405020304" pitchFamily="18" charset="0"/>
              </a:rPr>
              <a:t>przesył</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do i z procesora, do i </a:t>
            </a:r>
            <a:r>
              <a:rPr lang="pl-PL" sz="2400" dirty="0" smtClean="0">
                <a:latin typeface="Times New Roman" panose="02020603050405020304" pitchFamily="18" charset="0"/>
                <a:cs typeface="Times New Roman" panose="02020603050405020304" pitchFamily="18" charset="0"/>
              </a:rPr>
              <a:t>z pamięci itd. Oczywiście </a:t>
            </a:r>
            <a:r>
              <a:rPr lang="pl-PL" sz="2400" dirty="0">
                <a:latin typeface="Times New Roman" panose="02020603050405020304" pitchFamily="18" charset="0"/>
                <a:cs typeface="Times New Roman" panose="02020603050405020304" pitchFamily="18" charset="0"/>
              </a:rPr>
              <a:t>nie jest to proces jednoczesny, zatem np. najpierw </a:t>
            </a:r>
            <a:r>
              <a:rPr lang="pl-PL" sz="2400" dirty="0" smtClean="0">
                <a:latin typeface="Times New Roman" panose="02020603050405020304" pitchFamily="18" charset="0"/>
                <a:cs typeface="Times New Roman" panose="02020603050405020304" pitchFamily="18" charset="0"/>
              </a:rPr>
              <a:t>się </a:t>
            </a:r>
            <a:r>
              <a:rPr lang="pl-PL" sz="2400" dirty="0">
                <a:latin typeface="Times New Roman" panose="02020603050405020304" pitchFamily="18" charset="0"/>
                <a:cs typeface="Times New Roman" panose="02020603050405020304" pitchFamily="18" charset="0"/>
              </a:rPr>
              <a:t>pobiera </a:t>
            </a:r>
            <a:r>
              <a:rPr lang="pl-PL" sz="2400" dirty="0" smtClean="0">
                <a:latin typeface="Times New Roman" panose="02020603050405020304" pitchFamily="18" charset="0"/>
                <a:cs typeface="Times New Roman" panose="02020603050405020304" pitchFamily="18" charset="0"/>
              </a:rPr>
              <a:t>dane, po </a:t>
            </a:r>
            <a:r>
              <a:rPr lang="pl-PL" sz="2400" dirty="0">
                <a:latin typeface="Times New Roman" panose="02020603050405020304" pitchFamily="18" charset="0"/>
                <a:cs typeface="Times New Roman" panose="02020603050405020304" pitchFamily="18" charset="0"/>
              </a:rPr>
              <a:t>czym je </a:t>
            </a:r>
            <a:r>
              <a:rPr lang="pl-PL" sz="2400" dirty="0" smtClean="0">
                <a:latin typeface="Times New Roman" panose="02020603050405020304" pitchFamily="18" charset="0"/>
                <a:cs typeface="Times New Roman" panose="02020603050405020304" pitchFamily="18" charset="0"/>
              </a:rPr>
              <a:t>wysyła. </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Magistrala </a:t>
            </a:r>
            <a:r>
              <a:rPr lang="pl-PL" sz="2400" dirty="0">
                <a:latin typeface="Times New Roman" panose="02020603050405020304" pitchFamily="18" charset="0"/>
                <a:cs typeface="Times New Roman" panose="02020603050405020304" pitchFamily="18" charset="0"/>
              </a:rPr>
              <a:t>danych ma </a:t>
            </a:r>
            <a:r>
              <a:rPr lang="pl-PL" sz="2400" dirty="0" smtClean="0">
                <a:latin typeface="Times New Roman" panose="02020603050405020304" pitchFamily="18" charset="0"/>
                <a:cs typeface="Times New Roman" panose="02020603050405020304" pitchFamily="18" charset="0"/>
              </a:rPr>
              <a:t>pewną szerokość, </a:t>
            </a:r>
            <a:r>
              <a:rPr lang="pl-PL" sz="2400" dirty="0">
                <a:latin typeface="Times New Roman" panose="02020603050405020304" pitchFamily="18" charset="0"/>
                <a:cs typeface="Times New Roman" panose="02020603050405020304" pitchFamily="18" charset="0"/>
              </a:rPr>
              <a:t>zwykle 8, 16</a:t>
            </a:r>
            <a:r>
              <a:rPr lang="pl-PL" sz="2400" dirty="0" smtClean="0">
                <a:latin typeface="Times New Roman" panose="02020603050405020304" pitchFamily="18" charset="0"/>
                <a:cs typeface="Times New Roman" panose="02020603050405020304" pitchFamily="18" charset="0"/>
              </a:rPr>
              <a:t>, 32</a:t>
            </a:r>
            <a:r>
              <a:rPr lang="pl-PL" sz="2400" dirty="0">
                <a:latin typeface="Times New Roman" panose="02020603050405020304" pitchFamily="18" charset="0"/>
                <a:cs typeface="Times New Roman" panose="02020603050405020304" pitchFamily="18" charset="0"/>
              </a:rPr>
              <a:t>, lub 64 bity.</a:t>
            </a:r>
          </a:p>
        </p:txBody>
      </p:sp>
    </p:spTree>
    <p:extLst>
      <p:ext uri="{BB962C8B-B14F-4D97-AF65-F5344CB8AC3E}">
        <p14:creationId xmlns:p14="http://schemas.microsoft.com/office/powerpoint/2010/main" val="3428641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17431" y="1120462"/>
            <a:ext cx="10045521" cy="4524315"/>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Magistrala adresowa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pl-PL" sz="2400" i="1" dirty="0">
                <a:latin typeface="Times New Roman" panose="02020603050405020304" pitchFamily="18" charset="0"/>
                <a:cs typeface="Times New Roman" panose="02020603050405020304" pitchFamily="18" charset="0"/>
              </a:rPr>
              <a:t>ang. </a:t>
            </a:r>
            <a:r>
              <a:rPr lang="pl-PL" sz="2400" i="1" dirty="0" err="1">
                <a:latin typeface="Times New Roman" panose="02020603050405020304" pitchFamily="18" charset="0"/>
                <a:cs typeface="Times New Roman" panose="02020603050405020304" pitchFamily="18" charset="0"/>
              </a:rPr>
              <a:t>Address</a:t>
            </a:r>
            <a:r>
              <a:rPr lang="pl-PL" sz="2400" i="1" dirty="0">
                <a:latin typeface="Times New Roman" panose="02020603050405020304" pitchFamily="18" charset="0"/>
                <a:cs typeface="Times New Roman" panose="02020603050405020304" pitchFamily="18" charset="0"/>
              </a:rPr>
              <a:t> Bus</a:t>
            </a:r>
            <a:r>
              <a:rPr lang="pl-PL" sz="2400" dirty="0">
                <a:latin typeface="Times New Roman" panose="02020603050405020304" pitchFamily="18" charset="0"/>
                <a:cs typeface="Times New Roman" panose="02020603050405020304" pitchFamily="18" charset="0"/>
              </a:rPr>
              <a:t>) dostarcza informacji o </a:t>
            </a:r>
            <a:r>
              <a:rPr lang="pl-PL" sz="2400" dirty="0" smtClean="0">
                <a:latin typeface="Times New Roman" panose="02020603050405020304" pitchFamily="18" charset="0"/>
                <a:cs typeface="Times New Roman" panose="02020603050405020304" pitchFamily="18" charset="0"/>
              </a:rPr>
              <a:t>adresach pod </a:t>
            </a:r>
            <a:r>
              <a:rPr lang="pl-PL" sz="2400" dirty="0">
                <a:latin typeface="Times New Roman" panose="02020603050405020304" pitchFamily="18" charset="0"/>
                <a:cs typeface="Times New Roman" panose="02020603050405020304" pitchFamily="18" charset="0"/>
              </a:rPr>
              <a:t>które </a:t>
            </a:r>
            <a:r>
              <a:rPr lang="pl-PL" sz="2400" dirty="0" smtClean="0">
                <a:latin typeface="Times New Roman" panose="02020603050405020304" pitchFamily="18" charset="0"/>
                <a:cs typeface="Times New Roman" panose="02020603050405020304" pitchFamily="18" charset="0"/>
              </a:rPr>
              <a:t>maję trać </a:t>
            </a:r>
            <a:r>
              <a:rPr lang="pl-PL" sz="2400" dirty="0">
                <a:latin typeface="Times New Roman" panose="02020603050405020304" pitchFamily="18" charset="0"/>
                <a:cs typeface="Times New Roman" panose="02020603050405020304" pitchFamily="18" charset="0"/>
              </a:rPr>
              <a:t>dane, lub spod których </a:t>
            </a:r>
            <a:r>
              <a:rPr lang="pl-PL" sz="2400" dirty="0" smtClean="0">
                <a:latin typeface="Times New Roman" panose="02020603050405020304" pitchFamily="18" charset="0"/>
                <a:cs typeface="Times New Roman" panose="02020603050405020304" pitchFamily="18" charset="0"/>
              </a:rPr>
              <a:t>maję zostać odczytane (</a:t>
            </a:r>
            <a:r>
              <a:rPr lang="pl-PL" sz="2400" dirty="0">
                <a:latin typeface="Times New Roman" panose="02020603050405020304" pitchFamily="18" charset="0"/>
                <a:cs typeface="Times New Roman" panose="02020603050405020304" pitchFamily="18" charset="0"/>
              </a:rPr>
              <a:t>Spotyka </a:t>
            </a:r>
            <a:r>
              <a:rPr lang="pl-PL" sz="2400" dirty="0" smtClean="0">
                <a:latin typeface="Times New Roman" panose="02020603050405020304" pitchFamily="18" charset="0"/>
                <a:cs typeface="Times New Roman" panose="02020603050405020304" pitchFamily="18" charset="0"/>
              </a:rPr>
              <a:t>się również określenie </a:t>
            </a:r>
            <a:r>
              <a:rPr lang="pl-PL" sz="2400" i="1" dirty="0">
                <a:latin typeface="Times New Roman" panose="02020603050405020304" pitchFamily="18" charset="0"/>
                <a:cs typeface="Times New Roman" panose="02020603050405020304" pitchFamily="18" charset="0"/>
              </a:rPr>
              <a:t>wystawienie adresu </a:t>
            </a:r>
            <a:r>
              <a:rPr lang="pl-PL" sz="2400" dirty="0" smtClean="0">
                <a:latin typeface="Times New Roman" panose="02020603050405020304" pitchFamily="18" charset="0"/>
                <a:cs typeface="Times New Roman" panose="02020603050405020304" pitchFamily="18" charset="0"/>
              </a:rPr>
              <a:t>określające </a:t>
            </a:r>
            <a:r>
              <a:rPr lang="pl-PL" sz="2400" dirty="0">
                <a:latin typeface="Times New Roman" panose="02020603050405020304" pitchFamily="18" charset="0"/>
                <a:cs typeface="Times New Roman" panose="02020603050405020304" pitchFamily="18" charset="0"/>
              </a:rPr>
              <a:t>proces adresowania.</a:t>
            </a:r>
            <a:r>
              <a:rPr lang="pl-PL" sz="2400" dirty="0" smtClean="0">
                <a:latin typeface="Times New Roman" panose="02020603050405020304" pitchFamily="18" charset="0"/>
                <a:cs typeface="Times New Roman" panose="02020603050405020304" pitchFamily="18" charset="0"/>
              </a:rPr>
              <a:t>). Szerokość </a:t>
            </a:r>
            <a:r>
              <a:rPr lang="pl-PL" sz="2400" dirty="0">
                <a:latin typeface="Times New Roman" panose="02020603050405020304" pitchFamily="18" charset="0"/>
                <a:cs typeface="Times New Roman" panose="02020603050405020304" pitchFamily="18" charset="0"/>
              </a:rPr>
              <a:t>magistrali adresowej jest bardzo </a:t>
            </a:r>
            <a:r>
              <a:rPr lang="pl-PL" sz="2400" dirty="0" smtClean="0">
                <a:latin typeface="Times New Roman" panose="02020603050405020304" pitchFamily="18" charset="0"/>
                <a:cs typeface="Times New Roman" panose="02020603050405020304" pitchFamily="18" charset="0"/>
              </a:rPr>
              <a:t>ważna</a:t>
            </a:r>
            <a:r>
              <a:rPr lang="pl-PL" sz="2400" dirty="0">
                <a:latin typeface="Times New Roman" panose="02020603050405020304" pitchFamily="18" charset="0"/>
                <a:cs typeface="Times New Roman" panose="02020603050405020304" pitchFamily="18" charset="0"/>
              </a:rPr>
              <a:t>, mówi </a:t>
            </a:r>
            <a:r>
              <a:rPr lang="pl-PL" sz="2400" dirty="0" smtClean="0">
                <a:latin typeface="Times New Roman" panose="02020603050405020304" pitchFamily="18" charset="0"/>
                <a:cs typeface="Times New Roman" panose="02020603050405020304" pitchFamily="18" charset="0"/>
              </a:rPr>
              <a:t>ona o </a:t>
            </a:r>
            <a:r>
              <a:rPr lang="pl-PL" sz="2400" dirty="0">
                <a:latin typeface="Times New Roman" panose="02020603050405020304" pitchFamily="18" charset="0"/>
                <a:cs typeface="Times New Roman" panose="02020603050405020304" pitchFamily="18" charset="0"/>
              </a:rPr>
              <a:t>tym </a:t>
            </a:r>
            <a:r>
              <a:rPr lang="pl-PL" sz="2400" dirty="0" smtClean="0">
                <a:latin typeface="Times New Roman" panose="02020603050405020304" pitchFamily="18" charset="0"/>
                <a:cs typeface="Times New Roman" panose="02020603050405020304" pitchFamily="18" charset="0"/>
              </a:rPr>
              <a:t>jaką przestrzeń adresową możemy obsłużyć </a:t>
            </a:r>
            <a:r>
              <a:rPr lang="pl-PL" sz="2400" dirty="0">
                <a:latin typeface="Times New Roman" panose="02020603050405020304" pitchFamily="18" charset="0"/>
                <a:cs typeface="Times New Roman" panose="02020603050405020304" pitchFamily="18" charset="0"/>
              </a:rPr>
              <a:t>przy pomocy </a:t>
            </a:r>
            <a:r>
              <a:rPr lang="pl-PL" sz="2400" dirty="0" smtClean="0">
                <a:latin typeface="Times New Roman" panose="02020603050405020304" pitchFamily="18" charset="0"/>
                <a:cs typeface="Times New Roman" panose="02020603050405020304" pitchFamily="18" charset="0"/>
              </a:rPr>
              <a:t>tego procesora</a:t>
            </a:r>
            <a:r>
              <a:rPr lang="pl-PL" sz="2400" dirty="0">
                <a:latin typeface="Times New Roman" panose="02020603050405020304" pitchFamily="18" charset="0"/>
                <a:cs typeface="Times New Roman" panose="02020603050405020304" pitchFamily="18" charset="0"/>
              </a:rPr>
              <a:t>. </a:t>
            </a:r>
            <a:endParaRPr lang="pl-PL" sz="2400" dirty="0" smtClean="0">
              <a:latin typeface="Times New Roman" panose="02020603050405020304" pitchFamily="18" charset="0"/>
              <a:cs typeface="Times New Roman" panose="02020603050405020304" pitchFamily="18" charset="0"/>
            </a:endParaRP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Przypomnijmy</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że 2^10 </a:t>
            </a:r>
            <a:r>
              <a:rPr lang="pl-PL" sz="2400" dirty="0">
                <a:latin typeface="Times New Roman" panose="02020603050405020304" pitchFamily="18" charset="0"/>
                <a:cs typeface="Times New Roman" panose="02020603050405020304" pitchFamily="18" charset="0"/>
              </a:rPr>
              <a:t>= 1024, zatem na 10-cio bitowej </a:t>
            </a:r>
            <a:r>
              <a:rPr lang="pl-PL" sz="2400" dirty="0" smtClean="0">
                <a:latin typeface="Times New Roman" panose="02020603050405020304" pitchFamily="18" charset="0"/>
                <a:cs typeface="Times New Roman" panose="02020603050405020304" pitchFamily="18" charset="0"/>
              </a:rPr>
              <a:t>magistrali adresowej możemy wyznaczyć </a:t>
            </a:r>
            <a:r>
              <a:rPr lang="pl-PL" sz="2400" dirty="0">
                <a:latin typeface="Times New Roman" panose="02020603050405020304" pitchFamily="18" charset="0"/>
                <a:cs typeface="Times New Roman" panose="02020603050405020304" pitchFamily="18" charset="0"/>
              </a:rPr>
              <a:t>adresy zaledwie 1024 </a:t>
            </a:r>
            <a:r>
              <a:rPr lang="pl-PL" sz="2400" dirty="0" smtClean="0">
                <a:latin typeface="Times New Roman" panose="02020603050405020304" pitchFamily="18" charset="0"/>
                <a:cs typeface="Times New Roman" panose="02020603050405020304" pitchFamily="18" charset="0"/>
              </a:rPr>
              <a:t>komórek pamięci</a:t>
            </a:r>
            <a:r>
              <a:rPr lang="pl-PL"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535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46974" y="1532586"/>
            <a:ext cx="10058400" cy="3416320"/>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Magistrala </a:t>
            </a:r>
            <a:r>
              <a:rPr lang="pl-PL" sz="2400" b="1" dirty="0" smtClean="0">
                <a:latin typeface="Times New Roman" panose="02020603050405020304" pitchFamily="18" charset="0"/>
                <a:cs typeface="Times New Roman" panose="02020603050405020304" pitchFamily="18" charset="0"/>
              </a:rPr>
              <a:t>sterująca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pl-PL" sz="2400" i="1" dirty="0">
                <a:latin typeface="Times New Roman" panose="02020603050405020304" pitchFamily="18" charset="0"/>
                <a:cs typeface="Times New Roman" panose="02020603050405020304" pitchFamily="18" charset="0"/>
              </a:rPr>
              <a:t>ang. System Bus</a:t>
            </a:r>
            <a:r>
              <a:rPr lang="pl-PL" sz="2400" dirty="0">
                <a:latin typeface="Times New Roman" panose="02020603050405020304" pitchFamily="18" charset="0"/>
                <a:cs typeface="Times New Roman" panose="02020603050405020304" pitchFamily="18" charset="0"/>
              </a:rPr>
              <a:t>) jest </a:t>
            </a:r>
            <a:r>
              <a:rPr lang="pl-PL" sz="2400" dirty="0" smtClean="0">
                <a:latin typeface="Times New Roman" panose="02020603050405020304" pitchFamily="18" charset="0"/>
                <a:cs typeface="Times New Roman" panose="02020603050405020304" pitchFamily="18" charset="0"/>
              </a:rPr>
              <a:t>kanałem </a:t>
            </a:r>
            <a:r>
              <a:rPr lang="pl-PL" sz="2400" dirty="0">
                <a:latin typeface="Times New Roman" panose="02020603050405020304" pitchFamily="18" charset="0"/>
                <a:cs typeface="Times New Roman" panose="02020603050405020304" pitchFamily="18" charset="0"/>
              </a:rPr>
              <a:t>do </a:t>
            </a:r>
            <a:r>
              <a:rPr lang="pl-PL" sz="2400" dirty="0" smtClean="0">
                <a:latin typeface="Times New Roman" panose="02020603050405020304" pitchFamily="18" charset="0"/>
                <a:cs typeface="Times New Roman" panose="02020603050405020304" pitchFamily="18" charset="0"/>
              </a:rPr>
              <a:t>przesyłania informacji </a:t>
            </a:r>
            <a:r>
              <a:rPr lang="pl-PL" sz="2400" dirty="0">
                <a:latin typeface="Times New Roman" panose="02020603050405020304" pitchFamily="18" charset="0"/>
                <a:cs typeface="Times New Roman" panose="02020603050405020304" pitchFamily="18" charset="0"/>
              </a:rPr>
              <a:t>o stanie systemu, </a:t>
            </a:r>
            <a:r>
              <a:rPr lang="pl-PL" sz="2400" dirty="0" err="1">
                <a:latin typeface="Times New Roman" panose="02020603050405020304" pitchFamily="18" charset="0"/>
                <a:cs typeface="Times New Roman" panose="02020603050405020304" pitchFamily="18" charset="0"/>
              </a:rPr>
              <a:t>zachowaniach</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urządzeń zewnętrznych itp</a:t>
            </a:r>
            <a:r>
              <a:rPr lang="pl-PL" sz="2400" dirty="0">
                <a:latin typeface="Times New Roman" panose="02020603050405020304" pitchFamily="18" charset="0"/>
                <a:cs typeface="Times New Roman" panose="02020603050405020304" pitchFamily="18" charset="0"/>
              </a:rPr>
              <a:t>. </a:t>
            </a:r>
            <a:endParaRPr lang="pl-PL" sz="2400" dirty="0" smtClean="0">
              <a:latin typeface="Times New Roman" panose="02020603050405020304" pitchFamily="18" charset="0"/>
              <a:cs typeface="Times New Roman" panose="02020603050405020304" pitchFamily="18" charset="0"/>
            </a:endParaRP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Szerokością </a:t>
            </a:r>
            <a:r>
              <a:rPr lang="pl-PL" sz="2400" dirty="0">
                <a:latin typeface="Times New Roman" panose="02020603050405020304" pitchFamily="18" charset="0"/>
                <a:cs typeface="Times New Roman" panose="02020603050405020304" pitchFamily="18" charset="0"/>
              </a:rPr>
              <a:t>tej magistrali </a:t>
            </a:r>
            <a:r>
              <a:rPr lang="pl-PL" sz="2400" dirty="0" smtClean="0">
                <a:latin typeface="Times New Roman" panose="02020603050405020304" pitchFamily="18" charset="0"/>
                <a:cs typeface="Times New Roman" panose="02020603050405020304" pitchFamily="18" charset="0"/>
              </a:rPr>
              <a:t>interesuję się wyłącznie </a:t>
            </a:r>
            <a:r>
              <a:rPr lang="pl-PL" sz="2400" dirty="0">
                <a:latin typeface="Times New Roman" panose="02020603050405020304" pitchFamily="18" charset="0"/>
                <a:cs typeface="Times New Roman" panose="02020603050405020304" pitchFamily="18" charset="0"/>
              </a:rPr>
              <a:t>producenci </a:t>
            </a:r>
            <a:r>
              <a:rPr lang="pl-PL" sz="2400" dirty="0" smtClean="0">
                <a:latin typeface="Times New Roman" panose="02020603050405020304" pitchFamily="18" charset="0"/>
                <a:cs typeface="Times New Roman" panose="02020603050405020304" pitchFamily="18" charset="0"/>
              </a:rPr>
              <a:t>płyt głównych </a:t>
            </a:r>
            <a:r>
              <a:rPr lang="pl-PL" sz="2400" dirty="0">
                <a:latin typeface="Times New Roman" panose="02020603050405020304" pitchFamily="18" charset="0"/>
                <a:cs typeface="Times New Roman" panose="02020603050405020304" pitchFamily="18" charset="0"/>
              </a:rPr>
              <a:t>i </a:t>
            </a:r>
            <a:r>
              <a:rPr lang="pl-PL" sz="2400" dirty="0" smtClean="0">
                <a:latin typeface="Times New Roman" panose="02020603050405020304" pitchFamily="18" charset="0"/>
                <a:cs typeface="Times New Roman" panose="02020603050405020304" pitchFamily="18" charset="0"/>
              </a:rPr>
              <a:t>układów towarzyszących</a:t>
            </a:r>
            <a:r>
              <a:rPr lang="pl-PL" sz="2400" dirty="0">
                <a:latin typeface="Times New Roman" panose="02020603050405020304" pitchFamily="18" charset="0"/>
                <a:cs typeface="Times New Roman" panose="02020603050405020304" pitchFamily="18" charset="0"/>
              </a:rPr>
              <a:t>, dla </a:t>
            </a:r>
            <a:r>
              <a:rPr lang="pl-PL" sz="2400" dirty="0" smtClean="0">
                <a:latin typeface="Times New Roman" panose="02020603050405020304" pitchFamily="18" charset="0"/>
                <a:cs typeface="Times New Roman" panose="02020603050405020304" pitchFamily="18" charset="0"/>
              </a:rPr>
              <a:t>przeciętnego użytkownika nie ma </a:t>
            </a:r>
            <a:r>
              <a:rPr lang="pl-PL" sz="2400" dirty="0">
                <a:latin typeface="Times New Roman" panose="02020603050405020304" pitchFamily="18" charset="0"/>
                <a:cs typeface="Times New Roman" panose="02020603050405020304" pitchFamily="18" charset="0"/>
              </a:rPr>
              <a:t>to najmniejszego znaczenia.</a:t>
            </a:r>
          </a:p>
        </p:txBody>
      </p:sp>
    </p:spTree>
    <p:extLst>
      <p:ext uri="{BB962C8B-B14F-4D97-AF65-F5344CB8AC3E}">
        <p14:creationId xmlns:p14="http://schemas.microsoft.com/office/powerpoint/2010/main" val="2175974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53037" y="940158"/>
            <a:ext cx="9697791" cy="3903954"/>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Powiedzieliśmy</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że </a:t>
            </a:r>
            <a:r>
              <a:rPr lang="pl-PL" sz="2400" dirty="0">
                <a:latin typeface="Times New Roman" panose="02020603050405020304" pitchFamily="18" charset="0"/>
                <a:cs typeface="Times New Roman" panose="02020603050405020304" pitchFamily="18" charset="0"/>
              </a:rPr>
              <a:t>procesor jest tym najistotniejszym czynnikiem </a:t>
            </a:r>
            <a:r>
              <a:rPr lang="pl-PL" sz="2400" dirty="0" smtClean="0">
                <a:latin typeface="Times New Roman" panose="02020603050405020304" pitchFamily="18" charset="0"/>
                <a:cs typeface="Times New Roman" panose="02020603050405020304" pitchFamily="18" charset="0"/>
              </a:rPr>
              <a:t>mającym wpływ </a:t>
            </a:r>
            <a:r>
              <a:rPr lang="pl-PL" sz="2400" dirty="0">
                <a:latin typeface="Times New Roman" panose="02020603050405020304" pitchFamily="18" charset="0"/>
                <a:cs typeface="Times New Roman" panose="02020603050405020304" pitchFamily="18" charset="0"/>
              </a:rPr>
              <a:t>na </a:t>
            </a:r>
            <a:r>
              <a:rPr lang="pl-PL" sz="2400" dirty="0" smtClean="0">
                <a:latin typeface="Times New Roman" panose="02020603050405020304" pitchFamily="18" charset="0"/>
                <a:cs typeface="Times New Roman" panose="02020603050405020304" pitchFamily="18" charset="0"/>
              </a:rPr>
              <a:t>wydajność </a:t>
            </a:r>
            <a:r>
              <a:rPr lang="pl-PL" sz="2400" dirty="0">
                <a:latin typeface="Times New Roman" panose="02020603050405020304" pitchFamily="18" charset="0"/>
                <a:cs typeface="Times New Roman" panose="02020603050405020304" pitchFamily="18" charset="0"/>
              </a:rPr>
              <a:t>systemu, jednak </a:t>
            </a:r>
            <a:r>
              <a:rPr lang="pl-PL" sz="2400" dirty="0" smtClean="0">
                <a:latin typeface="Times New Roman" panose="02020603050405020304" pitchFamily="18" charset="0"/>
                <a:cs typeface="Times New Roman" panose="02020603050405020304" pitchFamily="18" charset="0"/>
              </a:rPr>
              <a:t>pamięć </a:t>
            </a:r>
            <a:r>
              <a:rPr lang="pl-PL" sz="2400" dirty="0">
                <a:latin typeface="Times New Roman" panose="02020603050405020304" pitchFamily="18" charset="0"/>
                <a:cs typeface="Times New Roman" panose="02020603050405020304" pitchFamily="18" charset="0"/>
              </a:rPr>
              <a:t>ma </a:t>
            </a:r>
            <a:r>
              <a:rPr lang="pl-PL" sz="2400" dirty="0" smtClean="0">
                <a:latin typeface="Times New Roman" panose="02020603050405020304" pitchFamily="18" charset="0"/>
                <a:cs typeface="Times New Roman" panose="02020603050405020304" pitchFamily="18" charset="0"/>
              </a:rPr>
              <a:t>również ogromny wpływ </a:t>
            </a:r>
            <a:r>
              <a:rPr lang="pl-PL" sz="2400" dirty="0">
                <a:latin typeface="Times New Roman" panose="02020603050405020304" pitchFamily="18" charset="0"/>
                <a:cs typeface="Times New Roman" panose="02020603050405020304" pitchFamily="18" charset="0"/>
              </a:rPr>
              <a:t>na </a:t>
            </a:r>
            <a:r>
              <a:rPr lang="pl-PL" sz="2400" dirty="0" smtClean="0">
                <a:latin typeface="Times New Roman" panose="02020603050405020304" pitchFamily="18" charset="0"/>
                <a:cs typeface="Times New Roman" panose="02020603050405020304" pitchFamily="18" charset="0"/>
              </a:rPr>
              <a:t>sprawność całego układu</a:t>
            </a:r>
            <a:r>
              <a:rPr lang="pl-PL" sz="2400" dirty="0">
                <a:latin typeface="Times New Roman" panose="02020603050405020304" pitchFamily="18" charset="0"/>
                <a:cs typeface="Times New Roman" panose="02020603050405020304" pitchFamily="18" charset="0"/>
              </a:rPr>
              <a:t>. Obecnie dysponujemy bardzo </a:t>
            </a:r>
            <a:r>
              <a:rPr lang="pl-PL" sz="2400" dirty="0" smtClean="0">
                <a:latin typeface="Times New Roman" panose="02020603050405020304" pitchFamily="18" charset="0"/>
                <a:cs typeface="Times New Roman" panose="02020603050405020304" pitchFamily="18" charset="0"/>
              </a:rPr>
              <a:t>szeroką gamą pamięci </a:t>
            </a:r>
            <a:r>
              <a:rPr lang="pl-PL" sz="2400" dirty="0">
                <a:latin typeface="Times New Roman" panose="02020603050405020304" pitchFamily="18" charset="0"/>
                <a:cs typeface="Times New Roman" panose="02020603050405020304" pitchFamily="18" charset="0"/>
              </a:rPr>
              <a:t>o </a:t>
            </a:r>
            <a:r>
              <a:rPr lang="pl-PL" sz="2400" dirty="0" smtClean="0">
                <a:latin typeface="Times New Roman" panose="02020603050405020304" pitchFamily="18" charset="0"/>
                <a:cs typeface="Times New Roman" panose="02020603050405020304" pitchFamily="18" charset="0"/>
              </a:rPr>
              <a:t>dostępie </a:t>
            </a:r>
            <a:r>
              <a:rPr lang="pl-PL" sz="2400" dirty="0">
                <a:latin typeface="Times New Roman" panose="02020603050405020304" pitchFamily="18" charset="0"/>
                <a:cs typeface="Times New Roman" panose="02020603050405020304" pitchFamily="18" charset="0"/>
              </a:rPr>
              <a:t>swobodnym zwanych </a:t>
            </a:r>
            <a:r>
              <a:rPr lang="pl-PL" sz="2400" dirty="0" smtClean="0">
                <a:latin typeface="Times New Roman" panose="02020603050405020304" pitchFamily="18" charset="0"/>
                <a:cs typeface="Times New Roman" panose="02020603050405020304" pitchFamily="18" charset="0"/>
              </a:rPr>
              <a:t>też pamięciami </a:t>
            </a:r>
            <a:r>
              <a:rPr lang="pl-PL" sz="2400" dirty="0">
                <a:latin typeface="Times New Roman" panose="02020603050405020304" pitchFamily="18" charset="0"/>
                <a:cs typeface="Times New Roman" panose="02020603050405020304" pitchFamily="18" charset="0"/>
              </a:rPr>
              <a:t>RAM (</a:t>
            </a:r>
            <a:r>
              <a:rPr lang="pl-PL" sz="2400" i="1" dirty="0">
                <a:latin typeface="Times New Roman" panose="02020603050405020304" pitchFamily="18" charset="0"/>
                <a:cs typeface="Times New Roman" panose="02020603050405020304" pitchFamily="18" charset="0"/>
              </a:rPr>
              <a:t>ang</a:t>
            </a:r>
            <a:r>
              <a:rPr lang="pl-PL" sz="2400" i="1" dirty="0" smtClean="0">
                <a:latin typeface="Times New Roman" panose="02020603050405020304" pitchFamily="18" charset="0"/>
                <a:cs typeface="Times New Roman" panose="02020603050405020304" pitchFamily="18" charset="0"/>
              </a:rPr>
              <a:t>. </a:t>
            </a:r>
            <a:r>
              <a:rPr lang="pl-PL" sz="2400" i="1" dirty="0" err="1">
                <a:latin typeface="Times New Roman" panose="02020603050405020304" pitchFamily="18" charset="0"/>
                <a:cs typeface="Times New Roman" panose="02020603050405020304" pitchFamily="18" charset="0"/>
              </a:rPr>
              <a:t>Random</a:t>
            </a:r>
            <a:r>
              <a:rPr lang="pl-PL" sz="2400" i="1" dirty="0">
                <a:latin typeface="Times New Roman" panose="02020603050405020304" pitchFamily="18" charset="0"/>
                <a:cs typeface="Times New Roman" panose="02020603050405020304" pitchFamily="18" charset="0"/>
              </a:rPr>
              <a:t> Access Memory</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mając </a:t>
            </a:r>
            <a:r>
              <a:rPr lang="pl-PL" sz="2400" dirty="0">
                <a:latin typeface="Times New Roman" panose="02020603050405020304" pitchFamily="18" charset="0"/>
                <a:cs typeface="Times New Roman" panose="02020603050405020304" pitchFamily="18" charset="0"/>
              </a:rPr>
              <a:t>tym samym </a:t>
            </a:r>
            <a:r>
              <a:rPr lang="pl-PL" sz="2400" dirty="0" smtClean="0">
                <a:latin typeface="Times New Roman" panose="02020603050405020304" pitchFamily="18" charset="0"/>
                <a:cs typeface="Times New Roman" panose="02020603050405020304" pitchFamily="18" charset="0"/>
              </a:rPr>
              <a:t>duże możliwości </a:t>
            </a:r>
            <a:r>
              <a:rPr lang="pl-PL" sz="2400" dirty="0">
                <a:latin typeface="Times New Roman" panose="02020603050405020304" pitchFamily="18" charset="0"/>
                <a:cs typeface="Times New Roman" panose="02020603050405020304" pitchFamily="18" charset="0"/>
              </a:rPr>
              <a:t>wyboru </a:t>
            </a:r>
            <a:r>
              <a:rPr lang="pl-PL" sz="2400" dirty="0" smtClean="0">
                <a:latin typeface="Times New Roman" panose="02020603050405020304" pitchFamily="18" charset="0"/>
                <a:cs typeface="Times New Roman" panose="02020603050405020304" pitchFamily="18" charset="0"/>
              </a:rPr>
              <a:t>przy projektowaniu </a:t>
            </a:r>
            <a:r>
              <a:rPr lang="pl-PL" sz="2400" dirty="0">
                <a:latin typeface="Times New Roman" panose="02020603050405020304" pitchFamily="18" charset="0"/>
                <a:cs typeface="Times New Roman" panose="02020603050405020304" pitchFamily="18" charset="0"/>
              </a:rPr>
              <a:t>komputera </a:t>
            </a:r>
            <a:r>
              <a:rPr lang="pl-PL" sz="2400" dirty="0" smtClean="0">
                <a:latin typeface="Times New Roman" panose="02020603050405020304" pitchFamily="18" charset="0"/>
                <a:cs typeface="Times New Roman" panose="02020603050405020304" pitchFamily="18" charset="0"/>
              </a:rPr>
              <a:t>zależnie </a:t>
            </a:r>
            <a:r>
              <a:rPr lang="pl-PL" sz="2400" dirty="0">
                <a:latin typeface="Times New Roman" panose="02020603050405020304" pitchFamily="18" charset="0"/>
                <a:cs typeface="Times New Roman" panose="02020603050405020304" pitchFamily="18" charset="0"/>
              </a:rPr>
              <a:t>od potrzeb i </a:t>
            </a:r>
            <a:r>
              <a:rPr lang="pl-PL" sz="2400" dirty="0" smtClean="0">
                <a:latin typeface="Times New Roman" panose="02020603050405020304" pitchFamily="18" charset="0"/>
                <a:cs typeface="Times New Roman" panose="02020603050405020304" pitchFamily="18" charset="0"/>
              </a:rPr>
              <a:t>dostępnych środków finansowych.</a:t>
            </a: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8450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01521" y="1481071"/>
            <a:ext cx="10200068" cy="3785652"/>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W celu lepszej ilustracji tego faktu, dokonamy porównania pamięci RAM z innymi nośnikami informacji, które nie muszę występować jako podstawowy składnik komputera. </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Najłatwiej pogrupować pamięci wszelkiego typu przypisując każdej z nich odpowiednie miejsce w piramidzie na rysunku.</a:t>
            </a:r>
          </a:p>
          <a:p>
            <a:pPr algn="just"/>
            <a:endParaRPr lang="pl-PL" sz="2400" dirty="0"/>
          </a:p>
        </p:txBody>
      </p:sp>
    </p:spTree>
    <p:extLst>
      <p:ext uri="{BB962C8B-B14F-4D97-AF65-F5344CB8AC3E}">
        <p14:creationId xmlns:p14="http://schemas.microsoft.com/office/powerpoint/2010/main" val="209892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1491157" y="579549"/>
            <a:ext cx="7290893" cy="4511563"/>
          </a:xfrm>
          <a:prstGeom prst="rect">
            <a:avLst/>
          </a:prstGeom>
        </p:spPr>
      </p:pic>
      <p:sp>
        <p:nvSpPr>
          <p:cNvPr id="3" name="pole tekstowe 2"/>
          <p:cNvSpPr txBox="1"/>
          <p:nvPr/>
        </p:nvSpPr>
        <p:spPr>
          <a:xfrm>
            <a:off x="1171977" y="5091112"/>
            <a:ext cx="8371268" cy="646331"/>
          </a:xfrm>
          <a:prstGeom prst="rect">
            <a:avLst/>
          </a:prstGeom>
          <a:noFill/>
        </p:spPr>
        <p:txBody>
          <a:bodyPr wrap="square" rtlCol="0">
            <a:spAutoFit/>
          </a:bodyPr>
          <a:lstStyle/>
          <a:p>
            <a:r>
              <a:rPr lang="pl-PL" dirty="0" smtClean="0">
                <a:latin typeface="Times New Roman" panose="02020603050405020304" pitchFamily="18" charset="0"/>
                <a:cs typeface="Times New Roman" panose="02020603050405020304" pitchFamily="18" charset="0"/>
              </a:rPr>
              <a:t>Rysunek. Zależności kosztów pamięci, ich pojemności i czasu dostępu</a:t>
            </a:r>
          </a:p>
          <a:p>
            <a:endParaRPr lang="pl-PL" dirty="0"/>
          </a:p>
        </p:txBody>
      </p:sp>
    </p:spTree>
    <p:extLst>
      <p:ext uri="{BB962C8B-B14F-4D97-AF65-F5344CB8AC3E}">
        <p14:creationId xmlns:p14="http://schemas.microsoft.com/office/powerpoint/2010/main" val="26256989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40157" y="2434108"/>
            <a:ext cx="10522039" cy="1695144"/>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Prezentowana piramida jest pewnym rodzajem uproszczenia, nie należy jej traktować zbyt dosłownie. Okazuje się np. że równie ważnym czynnikiem wpływającym na cenę poza pojemnością jest technologia wykonania</a:t>
            </a:r>
            <a:endParaRPr lang="pl-PL" sz="2400" dirty="0"/>
          </a:p>
        </p:txBody>
      </p:sp>
    </p:spTree>
    <p:extLst>
      <p:ext uri="{BB962C8B-B14F-4D97-AF65-F5344CB8AC3E}">
        <p14:creationId xmlns:p14="http://schemas.microsoft.com/office/powerpoint/2010/main" val="12710331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75764" y="1249251"/>
            <a:ext cx="10496281" cy="397031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W </a:t>
            </a:r>
            <a:r>
              <a:rPr lang="pl-PL" sz="2400" dirty="0" smtClean="0">
                <a:latin typeface="Times New Roman" panose="02020603050405020304" pitchFamily="18" charset="0"/>
                <a:cs typeface="Times New Roman" panose="02020603050405020304" pitchFamily="18" charset="0"/>
              </a:rPr>
              <a:t>zależności </a:t>
            </a:r>
            <a:r>
              <a:rPr lang="pl-PL" sz="2400" dirty="0">
                <a:latin typeface="Times New Roman" panose="02020603050405020304" pitchFamily="18" charset="0"/>
                <a:cs typeface="Times New Roman" panose="02020603050405020304" pitchFamily="18" charset="0"/>
              </a:rPr>
              <a:t>od kierunku </a:t>
            </a:r>
            <a:r>
              <a:rPr lang="pl-PL" sz="2400" dirty="0" smtClean="0">
                <a:latin typeface="Times New Roman" panose="02020603050405020304" pitchFamily="18" charset="0"/>
                <a:cs typeface="Times New Roman" panose="02020603050405020304" pitchFamily="18" charset="0"/>
              </a:rPr>
              <a:t>przeglądania </a:t>
            </a:r>
            <a:r>
              <a:rPr lang="pl-PL" sz="2400" dirty="0">
                <a:latin typeface="Times New Roman" panose="02020603050405020304" pitchFamily="18" charset="0"/>
                <a:cs typeface="Times New Roman" panose="02020603050405020304" pitchFamily="18" charset="0"/>
              </a:rPr>
              <a:t>tej piramidy </a:t>
            </a:r>
            <a:r>
              <a:rPr lang="pl-PL" sz="2400" dirty="0" smtClean="0">
                <a:latin typeface="Times New Roman" panose="02020603050405020304" pitchFamily="18" charset="0"/>
                <a:cs typeface="Times New Roman" panose="02020603050405020304" pitchFamily="18" charset="0"/>
              </a:rPr>
              <a:t>możemy pamięci </a:t>
            </a:r>
            <a:r>
              <a:rPr lang="pl-PL" sz="2400" dirty="0" err="1" smtClean="0">
                <a:latin typeface="Times New Roman" panose="02020603050405020304" pitchFamily="18" charset="0"/>
                <a:cs typeface="Times New Roman" panose="02020603050405020304" pitchFamily="18" charset="0"/>
              </a:rPr>
              <a:t>klasykować</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ze </a:t>
            </a:r>
            <a:r>
              <a:rPr lang="pl-PL" sz="2400" dirty="0" smtClean="0">
                <a:latin typeface="Times New Roman" panose="02020603050405020304" pitchFamily="18" charset="0"/>
                <a:cs typeface="Times New Roman" panose="02020603050405020304" pitchFamily="18" charset="0"/>
              </a:rPr>
              <a:t>względu </a:t>
            </a:r>
            <a:r>
              <a:rPr lang="pl-PL" sz="2400" dirty="0">
                <a:latin typeface="Times New Roman" panose="02020603050405020304" pitchFamily="18" charset="0"/>
                <a:cs typeface="Times New Roman" panose="02020603050405020304" pitchFamily="18" charset="0"/>
              </a:rPr>
              <a:t>na:</a:t>
            </a:r>
          </a:p>
          <a:p>
            <a:pPr algn="just">
              <a:lnSpc>
                <a:spcPct val="150000"/>
              </a:lnSpc>
            </a:pPr>
            <a:endParaRPr lang="pl-PL" sz="2400" b="1" dirty="0" smtClean="0">
              <a:latin typeface="Times New Roman" panose="02020603050405020304" pitchFamily="18" charset="0"/>
              <a:cs typeface="Times New Roman" panose="02020603050405020304" pitchFamily="18" charset="0"/>
            </a:endParaRPr>
          </a:p>
          <a:p>
            <a:pPr algn="just">
              <a:lnSpc>
                <a:spcPct val="150000"/>
              </a:lnSpc>
            </a:pPr>
            <a:r>
              <a:rPr lang="pl-PL" sz="2400" b="1" dirty="0" smtClean="0">
                <a:latin typeface="Times New Roman" panose="02020603050405020304" pitchFamily="18" charset="0"/>
                <a:cs typeface="Times New Roman" panose="02020603050405020304" pitchFamily="18" charset="0"/>
              </a:rPr>
              <a:t>czas dostępu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jest to czas jaki musi </a:t>
            </a:r>
            <a:r>
              <a:rPr lang="pl-PL" sz="2400" dirty="0" smtClean="0">
                <a:latin typeface="Times New Roman" panose="02020603050405020304" pitchFamily="18" charset="0"/>
                <a:cs typeface="Times New Roman" panose="02020603050405020304" pitchFamily="18" charset="0"/>
              </a:rPr>
              <a:t>upłynąć </a:t>
            </a:r>
            <a:r>
              <a:rPr lang="pl-PL" sz="2400" dirty="0">
                <a:latin typeface="Times New Roman" panose="02020603050405020304" pitchFamily="18" charset="0"/>
                <a:cs typeface="Times New Roman" panose="02020603050405020304" pitchFamily="18" charset="0"/>
              </a:rPr>
              <a:t>od momenty </a:t>
            </a:r>
            <a:r>
              <a:rPr lang="pl-PL" sz="2400" dirty="0" smtClean="0">
                <a:latin typeface="Times New Roman" panose="02020603050405020304" pitchFamily="18" charset="0"/>
                <a:cs typeface="Times New Roman" panose="02020603050405020304" pitchFamily="18" charset="0"/>
              </a:rPr>
              <a:t>wystawienia żądania </a:t>
            </a:r>
            <a:r>
              <a:rPr lang="pl-PL" sz="2400" dirty="0">
                <a:latin typeface="Times New Roman" panose="02020603050405020304" pitchFamily="18" charset="0"/>
                <a:cs typeface="Times New Roman" panose="02020603050405020304" pitchFamily="18" charset="0"/>
              </a:rPr>
              <a:t>odczytu danej o zadanym adresie do momentu jej uzyskania</a:t>
            </a:r>
            <a:r>
              <a:rPr lang="pl-PL" sz="2400" dirty="0" smtClean="0">
                <a:latin typeface="Times New Roman" panose="02020603050405020304" pitchFamily="18" charset="0"/>
                <a:cs typeface="Times New Roman" panose="02020603050405020304" pitchFamily="18" charset="0"/>
              </a:rPr>
              <a:t>, dla przykładu </a:t>
            </a:r>
            <a:r>
              <a:rPr lang="pl-PL" sz="2400" dirty="0">
                <a:latin typeface="Times New Roman" panose="02020603050405020304" pitchFamily="18" charset="0"/>
                <a:cs typeface="Times New Roman" panose="02020603050405020304" pitchFamily="18" charset="0"/>
              </a:rPr>
              <a:t>przy </a:t>
            </a:r>
            <a:r>
              <a:rPr lang="pl-PL" sz="2400" dirty="0" smtClean="0">
                <a:latin typeface="Times New Roman" panose="02020603050405020304" pitchFamily="18" charset="0"/>
                <a:cs typeface="Times New Roman" panose="02020603050405020304" pitchFamily="18" charset="0"/>
              </a:rPr>
              <a:t>pamięci </a:t>
            </a:r>
            <a:r>
              <a:rPr lang="pl-PL" sz="2400" dirty="0">
                <a:latin typeface="Times New Roman" panose="02020603050405020304" pitchFamily="18" charset="0"/>
                <a:cs typeface="Times New Roman" panose="02020603050405020304" pitchFamily="18" charset="0"/>
              </a:rPr>
              <a:t>RAM </a:t>
            </a:r>
            <a:r>
              <a:rPr lang="pl-PL" sz="2400" dirty="0" smtClean="0">
                <a:latin typeface="Times New Roman" panose="02020603050405020304" pitchFamily="18" charset="0"/>
                <a:cs typeface="Times New Roman" panose="02020603050405020304" pitchFamily="18" charset="0"/>
              </a:rPr>
              <a:t>będzie </a:t>
            </a:r>
            <a:r>
              <a:rPr lang="pl-PL" sz="2400" dirty="0">
                <a:latin typeface="Times New Roman" panose="02020603050405020304" pitchFamily="18" charset="0"/>
                <a:cs typeface="Times New Roman" panose="02020603050405020304" pitchFamily="18" charset="0"/>
              </a:rPr>
              <a:t>to 10 nanosekund, a </a:t>
            </a:r>
            <a:r>
              <a:rPr lang="pl-PL" sz="2400" dirty="0" smtClean="0">
                <a:latin typeface="Times New Roman" panose="02020603050405020304" pitchFamily="18" charset="0"/>
                <a:cs typeface="Times New Roman" panose="02020603050405020304" pitchFamily="18" charset="0"/>
              </a:rPr>
              <a:t>dla twardego </a:t>
            </a:r>
            <a:r>
              <a:rPr lang="pl-PL" sz="2400" dirty="0">
                <a:latin typeface="Times New Roman" panose="02020603050405020304" pitchFamily="18" charset="0"/>
                <a:cs typeface="Times New Roman" panose="02020603050405020304" pitchFamily="18" charset="0"/>
              </a:rPr>
              <a:t>dysku nawet 10 milisekund,</a:t>
            </a:r>
          </a:p>
          <a:p>
            <a:pPr algn="just">
              <a:lnSpc>
                <a:spcPct val="150000"/>
              </a:lnSpc>
            </a:pPr>
            <a:endParaRPr lang="pl-PL"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06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53036" y="2228045"/>
            <a:ext cx="10547798" cy="279595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System jest rozpatrywany zarówno z punktu widzenia architektury (to znaczy atrybutów systemu widzialnych dla programującego w języku maszynowym), jak i organizacji (to znaczy jednostek operacyjnych i ich połączeń tworzących architekturę).</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9635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82580" y="399245"/>
            <a:ext cx="10097037" cy="6555641"/>
          </a:xfrm>
          <a:prstGeom prst="rect">
            <a:avLst/>
          </a:prstGeom>
          <a:noFill/>
        </p:spPr>
        <p:txBody>
          <a:bodyPr wrap="square" rtlCol="0">
            <a:spAutoFit/>
          </a:bodyPr>
          <a:lstStyle/>
          <a:p>
            <a:pPr algn="just">
              <a:lnSpc>
                <a:spcPct val="150000"/>
              </a:lnSpc>
            </a:pPr>
            <a:r>
              <a:rPr lang="pl-PL" sz="2400" b="1" dirty="0" smtClean="0">
                <a:latin typeface="Times New Roman" panose="02020603050405020304" pitchFamily="18" charset="0"/>
                <a:cs typeface="Times New Roman" panose="02020603050405020304" pitchFamily="18" charset="0"/>
              </a:rPr>
              <a:t>cenę </a:t>
            </a:r>
            <a:r>
              <a:rPr lang="pl-PL" sz="2400" dirty="0" smtClean="0">
                <a:latin typeface="Times New Roman" panose="02020603050405020304" pitchFamily="18" charset="0"/>
                <a:cs typeface="Times New Roman" panose="02020603050405020304" pitchFamily="18" charset="0"/>
              </a:rPr>
              <a:t>- zwykle im większa gęstość zapisu tym wyższa cena, poprzez gęstość zapisu będziemy rozumieli tutaj stosunek pojemności do gabarytów nośnika informacji (Stąd też dysk twardy o tej samej pojemności do komputera biurowego, będzie miał niższą cenę niż do notebooka, gdzie jego wielkość musi być znacznie mniejsza.). Jednak zależy to mocno od technologii i tak dla przykładu pamięć RAM jest dużo droższa od płyty CD-R a nawet CD-R/W.</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b="1" dirty="0" smtClean="0">
                <a:latin typeface="Times New Roman" panose="02020603050405020304" pitchFamily="18" charset="0"/>
                <a:cs typeface="Times New Roman" panose="02020603050405020304" pitchFamily="18" charset="0"/>
              </a:rPr>
              <a:t>pojemność </a:t>
            </a:r>
            <a:r>
              <a:rPr lang="pl-PL" sz="2400" dirty="0" smtClean="0">
                <a:latin typeface="Times New Roman" panose="02020603050405020304" pitchFamily="18" charset="0"/>
                <a:cs typeface="Times New Roman" panose="02020603050405020304" pitchFamily="18" charset="0"/>
              </a:rPr>
              <a:t>-na samej górze są pamięci najszybsze, ale jednocześnie małe gdyż bardzo kosztowne; na dole pamięci najwolniejsze, ale o bardzo dużej pojemności a przez to tanie (koszt rozpatrywany jest w przeliczeniu na pewną ustaloną jednostkę pojemności, na przykład bajt czy kilobajt).</a:t>
            </a:r>
          </a:p>
          <a:p>
            <a:endParaRPr lang="pl-PL" sz="2400" dirty="0"/>
          </a:p>
        </p:txBody>
      </p:sp>
    </p:spTree>
    <p:extLst>
      <p:ext uri="{BB962C8B-B14F-4D97-AF65-F5344CB8AC3E}">
        <p14:creationId xmlns:p14="http://schemas.microsoft.com/office/powerpoint/2010/main" val="7811761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82580" y="566670"/>
            <a:ext cx="10367493" cy="5632311"/>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Stosując </a:t>
            </a:r>
            <a:r>
              <a:rPr lang="pl-PL" sz="2400" dirty="0">
                <a:latin typeface="Times New Roman" panose="02020603050405020304" pitchFamily="18" charset="0"/>
                <a:cs typeface="Times New Roman" panose="02020603050405020304" pitchFamily="18" charset="0"/>
              </a:rPr>
              <a:t>kryteria </a:t>
            </a:r>
            <a:r>
              <a:rPr lang="pl-PL" sz="2400" dirty="0" smtClean="0">
                <a:latin typeface="Times New Roman" panose="02020603050405020304" pitchFamily="18" charset="0"/>
                <a:cs typeface="Times New Roman" panose="02020603050405020304" pitchFamily="18" charset="0"/>
              </a:rPr>
              <a:t>odwołujące się </a:t>
            </a:r>
            <a:r>
              <a:rPr lang="pl-PL" sz="2400" dirty="0">
                <a:latin typeface="Times New Roman" panose="02020603050405020304" pitchFamily="18" charset="0"/>
                <a:cs typeface="Times New Roman" panose="02020603050405020304" pitchFamily="18" charset="0"/>
              </a:rPr>
              <a:t>do </a:t>
            </a:r>
            <a:r>
              <a:rPr lang="pl-PL" sz="2400" dirty="0" smtClean="0">
                <a:latin typeface="Times New Roman" panose="02020603050405020304" pitchFamily="18" charset="0"/>
                <a:cs typeface="Times New Roman" panose="02020603050405020304" pitchFamily="18" charset="0"/>
              </a:rPr>
              <a:t>fizycznej </a:t>
            </a:r>
            <a:r>
              <a:rPr lang="pl-PL" sz="2400" dirty="0">
                <a:latin typeface="Times New Roman" panose="02020603050405020304" pitchFamily="18" charset="0"/>
                <a:cs typeface="Times New Roman" panose="02020603050405020304" pitchFamily="18" charset="0"/>
              </a:rPr>
              <a:t>natury </a:t>
            </a:r>
            <a:r>
              <a:rPr lang="pl-PL" sz="2400" dirty="0" smtClean="0">
                <a:latin typeface="Times New Roman" panose="02020603050405020304" pitchFamily="18" charset="0"/>
                <a:cs typeface="Times New Roman" panose="02020603050405020304" pitchFamily="18" charset="0"/>
              </a:rPr>
              <a:t>pamięci można </a:t>
            </a:r>
            <a:r>
              <a:rPr lang="pl-PL" sz="2400" dirty="0">
                <a:latin typeface="Times New Roman" panose="02020603050405020304" pitchFamily="18" charset="0"/>
                <a:cs typeface="Times New Roman" panose="02020603050405020304" pitchFamily="18" charset="0"/>
              </a:rPr>
              <a:t>je </a:t>
            </a:r>
            <a:r>
              <a:rPr lang="pl-PL" sz="2400" dirty="0" smtClean="0">
                <a:latin typeface="Times New Roman" panose="02020603050405020304" pitchFamily="18" charset="0"/>
                <a:cs typeface="Times New Roman" panose="02020603050405020304" pitchFamily="18" charset="0"/>
              </a:rPr>
              <a:t>także pogrupować </a:t>
            </a:r>
            <a:r>
              <a:rPr lang="pl-PL" sz="2400" dirty="0">
                <a:latin typeface="Times New Roman" panose="02020603050405020304" pitchFamily="18" charset="0"/>
                <a:cs typeface="Times New Roman" panose="02020603050405020304" pitchFamily="18" charset="0"/>
              </a:rPr>
              <a:t>ze </a:t>
            </a:r>
            <a:r>
              <a:rPr lang="pl-PL" sz="2400" dirty="0" smtClean="0">
                <a:latin typeface="Times New Roman" panose="02020603050405020304" pitchFamily="18" charset="0"/>
                <a:cs typeface="Times New Roman" panose="02020603050405020304" pitchFamily="18" charset="0"/>
              </a:rPr>
              <a:t>względu </a:t>
            </a:r>
            <a:r>
              <a:rPr lang="pl-PL" sz="2400" dirty="0">
                <a:latin typeface="Times New Roman" panose="02020603050405020304" pitchFamily="18" charset="0"/>
                <a:cs typeface="Times New Roman" panose="02020603050405020304" pitchFamily="18" charset="0"/>
              </a:rPr>
              <a:t>na</a:t>
            </a:r>
            <a:r>
              <a:rPr lang="pl-PL" sz="2400" dirty="0" smtClean="0">
                <a:latin typeface="Times New Roman" panose="02020603050405020304" pitchFamily="18" charset="0"/>
                <a:cs typeface="Times New Roman" panose="02020603050405020304" pitchFamily="18" charset="0"/>
              </a:rPr>
              <a:t>:</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b="1" dirty="0" smtClean="0">
                <a:latin typeface="Times New Roman" panose="02020603050405020304" pitchFamily="18" charset="0"/>
                <a:cs typeface="Times New Roman" panose="02020603050405020304" pitchFamily="18" charset="0"/>
              </a:rPr>
              <a:t>lokalizację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czyli </a:t>
            </a:r>
            <a:r>
              <a:rPr lang="pl-PL" sz="2400" dirty="0" smtClean="0">
                <a:latin typeface="Times New Roman" panose="02020603050405020304" pitchFamily="18" charset="0"/>
                <a:cs typeface="Times New Roman" panose="02020603050405020304" pitchFamily="18" charset="0"/>
              </a:rPr>
              <a:t>położenie </a:t>
            </a:r>
            <a:r>
              <a:rPr lang="pl-PL" sz="2400" dirty="0">
                <a:latin typeface="Times New Roman" panose="02020603050405020304" pitchFamily="18" charset="0"/>
                <a:cs typeface="Times New Roman" panose="02020603050405020304" pitchFamily="18" charset="0"/>
              </a:rPr>
              <a:t>w komputerze, </a:t>
            </a:r>
            <a:r>
              <a:rPr lang="pl-PL" sz="2400" dirty="0" smtClean="0">
                <a:latin typeface="Times New Roman" panose="02020603050405020304" pitchFamily="18" charset="0"/>
                <a:cs typeface="Times New Roman" panose="02020603050405020304" pitchFamily="18" charset="0"/>
              </a:rPr>
              <a:t>przykładowo</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wewnątrz procesora (pamięć podręczna - </a:t>
            </a:r>
            <a:r>
              <a:rPr lang="pl-PL" sz="2400" dirty="0">
                <a:latin typeface="Times New Roman" panose="02020603050405020304" pitchFamily="18" charset="0"/>
                <a:cs typeface="Times New Roman" panose="02020603050405020304" pitchFamily="18" charset="0"/>
              </a:rPr>
              <a:t>cache), </a:t>
            </a:r>
            <a:r>
              <a:rPr lang="pl-PL" sz="2400" dirty="0" smtClean="0">
                <a:latin typeface="Times New Roman" panose="02020603050405020304" pitchFamily="18" charset="0"/>
                <a:cs typeface="Times New Roman" panose="02020603050405020304" pitchFamily="18" charset="0"/>
              </a:rPr>
              <a:t>wewnątrz </a:t>
            </a:r>
            <a:r>
              <a:rPr lang="pl-PL" sz="2400" dirty="0">
                <a:latin typeface="Times New Roman" panose="02020603050405020304" pitchFamily="18" charset="0"/>
                <a:cs typeface="Times New Roman" panose="02020603050405020304" pitchFamily="18" charset="0"/>
              </a:rPr>
              <a:t>komputera (</a:t>
            </a:r>
            <a:r>
              <a:rPr lang="pl-PL" sz="2400" dirty="0" smtClean="0">
                <a:latin typeface="Times New Roman" panose="02020603050405020304" pitchFamily="18" charset="0"/>
                <a:cs typeface="Times New Roman" panose="02020603050405020304" pitchFamily="18" charset="0"/>
              </a:rPr>
              <a:t>pamięć RAM</a:t>
            </a:r>
            <a:r>
              <a:rPr lang="pl-PL" sz="2400" dirty="0">
                <a:latin typeface="Times New Roman" panose="02020603050405020304" pitchFamily="18" charset="0"/>
                <a:cs typeface="Times New Roman" panose="02020603050405020304" pitchFamily="18" charset="0"/>
              </a:rPr>
              <a:t>, ROM), </a:t>
            </a:r>
            <a:r>
              <a:rPr lang="pl-PL" sz="2400" dirty="0" smtClean="0">
                <a:latin typeface="Times New Roman" panose="02020603050405020304" pitchFamily="18" charset="0"/>
                <a:cs typeface="Times New Roman" panose="02020603050405020304" pitchFamily="18" charset="0"/>
              </a:rPr>
              <a:t>zewnętrzna </a:t>
            </a:r>
            <a:r>
              <a:rPr lang="pl-PL" sz="2400" dirty="0">
                <a:latin typeface="Times New Roman" panose="02020603050405020304" pitchFamily="18" charset="0"/>
                <a:cs typeface="Times New Roman" panose="02020603050405020304" pitchFamily="18" charset="0"/>
              </a:rPr>
              <a:t>(wszelkiego typu inne </a:t>
            </a:r>
            <a:r>
              <a:rPr lang="pl-PL" sz="2400" dirty="0" smtClean="0">
                <a:latin typeface="Times New Roman" panose="02020603050405020304" pitchFamily="18" charset="0"/>
                <a:cs typeface="Times New Roman" panose="02020603050405020304" pitchFamily="18" charset="0"/>
              </a:rPr>
              <a:t>nośniki </a:t>
            </a:r>
            <a:r>
              <a:rPr lang="pl-PL" sz="2400" dirty="0">
                <a:latin typeface="Times New Roman" panose="02020603050405020304" pitchFamily="18" charset="0"/>
                <a:cs typeface="Times New Roman" panose="02020603050405020304" pitchFamily="18" charset="0"/>
              </a:rPr>
              <a:t>w tym dyskietki</a:t>
            </a:r>
            <a:r>
              <a:rPr lang="pl-PL" sz="2400" dirty="0" smtClean="0">
                <a:latin typeface="Times New Roman" panose="02020603050405020304" pitchFamily="18" charset="0"/>
                <a:cs typeface="Times New Roman" panose="02020603050405020304" pitchFamily="18" charset="0"/>
              </a:rPr>
              <a:t>);</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b="1" dirty="0" smtClean="0">
                <a:latin typeface="Times New Roman" panose="02020603050405020304" pitchFamily="18" charset="0"/>
                <a:cs typeface="Times New Roman" panose="02020603050405020304" pitchFamily="18" charset="0"/>
              </a:rPr>
              <a:t>wydajność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na </a:t>
            </a:r>
            <a:r>
              <a:rPr lang="pl-PL" sz="2400" dirty="0" smtClean="0">
                <a:latin typeface="Times New Roman" panose="02020603050405020304" pitchFamily="18" charset="0"/>
                <a:cs typeface="Times New Roman" panose="02020603050405020304" pitchFamily="18" charset="0"/>
              </a:rPr>
              <a:t>ogólną wydajność wpływ będę miały następujące </a:t>
            </a:r>
            <a:r>
              <a:rPr lang="pl-PL" sz="2400" dirty="0">
                <a:latin typeface="Times New Roman" panose="02020603050405020304" pitchFamily="18" charset="0"/>
                <a:cs typeface="Times New Roman" panose="02020603050405020304" pitchFamily="18" charset="0"/>
              </a:rPr>
              <a:t>czynniki</a:t>
            </a:r>
            <a:r>
              <a:rPr lang="pl-PL" sz="2400" dirty="0" smtClean="0">
                <a:latin typeface="Times New Roman" panose="02020603050405020304" pitchFamily="18" charset="0"/>
                <a:cs typeface="Times New Roman" panose="02020603050405020304" pitchFamily="18" charset="0"/>
              </a:rPr>
              <a:t>: czas dostępu</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szybkość </a:t>
            </a:r>
            <a:r>
              <a:rPr lang="pl-PL" sz="2400" dirty="0">
                <a:latin typeface="Times New Roman" panose="02020603050405020304" pitchFamily="18" charset="0"/>
                <a:cs typeface="Times New Roman" panose="02020603050405020304" pitchFamily="18" charset="0"/>
              </a:rPr>
              <a:t>transmisji, </a:t>
            </a:r>
            <a:r>
              <a:rPr lang="pl-PL" sz="2400" dirty="0" smtClean="0">
                <a:latin typeface="Times New Roman" panose="02020603050405020304" pitchFamily="18" charset="0"/>
                <a:cs typeface="Times New Roman" panose="02020603050405020304" pitchFamily="18" charset="0"/>
              </a:rPr>
              <a:t>długość </a:t>
            </a:r>
            <a:r>
              <a:rPr lang="pl-PL" sz="2400" dirty="0">
                <a:latin typeface="Times New Roman" panose="02020603050405020304" pitchFamily="18" charset="0"/>
                <a:cs typeface="Times New Roman" panose="02020603050405020304" pitchFamily="18" charset="0"/>
              </a:rPr>
              <a:t>cyklu </a:t>
            </a:r>
            <a:r>
              <a:rPr lang="pl-PL" sz="2400" dirty="0" smtClean="0">
                <a:latin typeface="Times New Roman" panose="02020603050405020304" pitchFamily="18" charset="0"/>
                <a:cs typeface="Times New Roman" panose="02020603050405020304" pitchFamily="18" charset="0"/>
              </a:rPr>
              <a:t>dostępu;</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4811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27279" y="772732"/>
            <a:ext cx="9813701" cy="4893647"/>
          </a:xfrm>
          <a:prstGeom prst="rect">
            <a:avLst/>
          </a:prstGeom>
          <a:noFill/>
        </p:spPr>
        <p:txBody>
          <a:bodyPr wrap="square" rtlCol="0">
            <a:spAutoFit/>
          </a:bodyPr>
          <a:lstStyle/>
          <a:p>
            <a:pPr algn="just">
              <a:lnSpc>
                <a:spcPct val="150000"/>
              </a:lnSpc>
            </a:pPr>
            <a:r>
              <a:rPr lang="pl-PL" sz="2400" b="1" dirty="0" smtClean="0">
                <a:latin typeface="Times New Roman" panose="02020603050405020304" pitchFamily="18" charset="0"/>
                <a:cs typeface="Times New Roman" panose="02020603050405020304" pitchFamily="18" charset="0"/>
              </a:rPr>
              <a:t>trwałość przechowywanej informacji </a:t>
            </a:r>
            <a:r>
              <a:rPr lang="pl-PL" sz="2400" dirty="0" smtClean="0">
                <a:latin typeface="Times New Roman" panose="02020603050405020304" pitchFamily="18" charset="0"/>
                <a:cs typeface="Times New Roman" panose="02020603050405020304" pitchFamily="18" charset="0"/>
              </a:rPr>
              <a:t>- pamięć ulotna np. RAM jej zawartość ginie po odcięciu zasilania, nieulotna np. dysk twardy, wymazywalna np. płyta CD-RW, niewymazywalna np. płyta CD-R;</a:t>
            </a:r>
          </a:p>
          <a:p>
            <a:pPr algn="just">
              <a:lnSpc>
                <a:spcPct val="150000"/>
              </a:lnSpc>
            </a:pPr>
            <a:endParaRPr lang="pl-PL" sz="2400" b="1" dirty="0" smtClean="0">
              <a:latin typeface="Times New Roman" panose="02020603050405020304" pitchFamily="18" charset="0"/>
              <a:cs typeface="Times New Roman" panose="02020603050405020304" pitchFamily="18" charset="0"/>
            </a:endParaRPr>
          </a:p>
          <a:p>
            <a:pPr algn="just">
              <a:lnSpc>
                <a:spcPct val="150000"/>
              </a:lnSpc>
            </a:pPr>
            <a:r>
              <a:rPr lang="pl-PL" sz="2400" b="1" dirty="0" smtClean="0">
                <a:latin typeface="Times New Roman" panose="02020603050405020304" pitchFamily="18" charset="0"/>
                <a:cs typeface="Times New Roman" panose="02020603050405020304" pitchFamily="18" charset="0"/>
              </a:rPr>
              <a:t>charakter fizycznego zapisu </a:t>
            </a:r>
            <a:r>
              <a:rPr lang="pl-PL" sz="2400" dirty="0" smtClean="0">
                <a:latin typeface="Times New Roman" panose="02020603050405020304" pitchFamily="18" charset="0"/>
                <a:cs typeface="Times New Roman" panose="02020603050405020304" pitchFamily="18" charset="0"/>
              </a:rPr>
              <a:t>-półprzewodnikowe, magnetyczne, optyczne;</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b="1" dirty="0" smtClean="0">
                <a:latin typeface="Times New Roman" panose="02020603050405020304" pitchFamily="18" charset="0"/>
                <a:cs typeface="Times New Roman" panose="02020603050405020304" pitchFamily="18" charset="0"/>
              </a:rPr>
              <a:t>sposób dostępu </a:t>
            </a:r>
            <a:r>
              <a:rPr lang="pl-PL" sz="2400" dirty="0" smtClean="0">
                <a:latin typeface="Times New Roman" panose="02020603050405020304" pitchFamily="18" charset="0"/>
                <a:cs typeface="Times New Roman" panose="02020603050405020304" pitchFamily="18" charset="0"/>
              </a:rPr>
              <a:t>- sekwencyjny np. pamięci taśmowe, bezpośredni, swobodny</a:t>
            </a:r>
          </a:p>
          <a:p>
            <a:pPr algn="just">
              <a:lnSpc>
                <a:spcPct val="150000"/>
              </a:lnSpc>
            </a:pPr>
            <a:r>
              <a:rPr lang="pl-PL" sz="2400" dirty="0" smtClean="0">
                <a:latin typeface="Times New Roman" panose="02020603050405020304" pitchFamily="18" charset="0"/>
                <a:cs typeface="Times New Roman" panose="02020603050405020304" pitchFamily="18" charset="0"/>
              </a:rPr>
              <a:t>np. RAM.</a:t>
            </a:r>
          </a:p>
          <a:p>
            <a:endParaRPr lang="pl-PL" sz="2400" dirty="0"/>
          </a:p>
        </p:txBody>
      </p:sp>
    </p:spTree>
    <p:extLst>
      <p:ext uri="{BB962C8B-B14F-4D97-AF65-F5344CB8AC3E}">
        <p14:creationId xmlns:p14="http://schemas.microsoft.com/office/powerpoint/2010/main" val="25105456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88642" y="1906073"/>
            <a:ext cx="10290220" cy="2862322"/>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 </a:t>
            </a:r>
            <a:r>
              <a:rPr lang="pl-PL" sz="2400" dirty="0" smtClean="0">
                <a:latin typeface="Times New Roman" panose="02020603050405020304" pitchFamily="18" charset="0"/>
                <a:cs typeface="Times New Roman" panose="02020603050405020304" pitchFamily="18" charset="0"/>
              </a:rPr>
              <a:t>ogół </a:t>
            </a:r>
            <a:r>
              <a:rPr lang="pl-PL" sz="2400" dirty="0">
                <a:latin typeface="Times New Roman" panose="02020603050405020304" pitchFamily="18" charset="0"/>
                <a:cs typeface="Times New Roman" panose="02020603050405020304" pitchFamily="18" charset="0"/>
              </a:rPr>
              <a:t>w systemie stosuje </a:t>
            </a:r>
            <a:r>
              <a:rPr lang="pl-PL" sz="2400" dirty="0" smtClean="0">
                <a:latin typeface="Times New Roman" panose="02020603050405020304" pitchFamily="18" charset="0"/>
                <a:cs typeface="Times New Roman" panose="02020603050405020304" pitchFamily="18" charset="0"/>
              </a:rPr>
              <a:t>się </a:t>
            </a:r>
            <a:r>
              <a:rPr lang="pl-PL" sz="2400" dirty="0">
                <a:latin typeface="Times New Roman" panose="02020603050405020304" pitchFamily="18" charset="0"/>
                <a:cs typeface="Times New Roman" panose="02020603050405020304" pitchFamily="18" charset="0"/>
              </a:rPr>
              <a:t>kilka </a:t>
            </a:r>
            <a:r>
              <a:rPr lang="pl-PL" sz="2400" dirty="0" smtClean="0">
                <a:latin typeface="Times New Roman" panose="02020603050405020304" pitchFamily="18" charset="0"/>
                <a:cs typeface="Times New Roman" panose="02020603050405020304" pitchFamily="18" charset="0"/>
              </a:rPr>
              <a:t>różnych </a:t>
            </a:r>
            <a:r>
              <a:rPr lang="pl-PL" sz="2400" dirty="0">
                <a:latin typeface="Times New Roman" panose="02020603050405020304" pitchFamily="18" charset="0"/>
                <a:cs typeface="Times New Roman" panose="02020603050405020304" pitchFamily="18" charset="0"/>
              </a:rPr>
              <a:t>rodzajów </a:t>
            </a:r>
            <a:r>
              <a:rPr lang="pl-PL" sz="2400" dirty="0" smtClean="0">
                <a:latin typeface="Times New Roman" panose="02020603050405020304" pitchFamily="18" charset="0"/>
                <a:cs typeface="Times New Roman" panose="02020603050405020304" pitchFamily="18" charset="0"/>
              </a:rPr>
              <a:t>pamięci </a:t>
            </a:r>
            <a:r>
              <a:rPr lang="pl-PL" sz="2400" dirty="0">
                <a:latin typeface="Times New Roman" panose="02020603050405020304" pitchFamily="18" charset="0"/>
                <a:cs typeface="Times New Roman" panose="02020603050405020304" pitchFamily="18" charset="0"/>
              </a:rPr>
              <a:t>co </a:t>
            </a:r>
            <a:r>
              <a:rPr lang="pl-PL" sz="2400" dirty="0" smtClean="0">
                <a:latin typeface="Times New Roman" panose="02020603050405020304" pitchFamily="18" charset="0"/>
                <a:cs typeface="Times New Roman" panose="02020603050405020304" pitchFamily="18" charset="0"/>
              </a:rPr>
              <a:t>podyktowane jest </a:t>
            </a:r>
            <a:r>
              <a:rPr lang="pl-PL" sz="2400" dirty="0">
                <a:latin typeface="Times New Roman" panose="02020603050405020304" pitchFamily="18" charset="0"/>
                <a:cs typeface="Times New Roman" panose="02020603050405020304" pitchFamily="18" charset="0"/>
              </a:rPr>
              <a:t>poszukiwaniem kompromisu </a:t>
            </a:r>
            <a:r>
              <a:rPr lang="pl-PL" sz="2400" dirty="0" smtClean="0">
                <a:latin typeface="Times New Roman" panose="02020603050405020304" pitchFamily="18" charset="0"/>
                <a:cs typeface="Times New Roman" panose="02020603050405020304" pitchFamily="18" charset="0"/>
              </a:rPr>
              <a:t>pomiędzy </a:t>
            </a:r>
            <a:r>
              <a:rPr lang="pl-PL" sz="2400" dirty="0">
                <a:latin typeface="Times New Roman" panose="02020603050405020304" pitchFamily="18" charset="0"/>
                <a:cs typeface="Times New Roman" panose="02020603050405020304" pitchFamily="18" charset="0"/>
              </a:rPr>
              <a:t>kosztem, </a:t>
            </a:r>
            <a:r>
              <a:rPr lang="pl-PL" sz="2400" dirty="0" smtClean="0">
                <a:latin typeface="Times New Roman" panose="02020603050405020304" pitchFamily="18" charset="0"/>
                <a:cs typeface="Times New Roman" panose="02020603050405020304" pitchFamily="18" charset="0"/>
              </a:rPr>
              <a:t>wydajnością </a:t>
            </a:r>
            <a:r>
              <a:rPr lang="pl-PL" sz="2400" dirty="0">
                <a:latin typeface="Times New Roman" panose="02020603050405020304" pitchFamily="18" charset="0"/>
                <a:cs typeface="Times New Roman" panose="02020603050405020304" pitchFamily="18" charset="0"/>
              </a:rPr>
              <a:t>i </a:t>
            </a:r>
            <a:r>
              <a:rPr lang="pl-PL" sz="2400" dirty="0" smtClean="0">
                <a:latin typeface="Times New Roman" panose="02020603050405020304" pitchFamily="18" charset="0"/>
                <a:cs typeface="Times New Roman" panose="02020603050405020304" pitchFamily="18" charset="0"/>
              </a:rPr>
              <a:t>możliwościami</a:t>
            </a:r>
            <a:r>
              <a:rPr lang="pl-PL" sz="2400" dirty="0">
                <a:latin typeface="Times New Roman" panose="02020603050405020304" pitchFamily="18" charset="0"/>
                <a:cs typeface="Times New Roman" panose="02020603050405020304" pitchFamily="18" charset="0"/>
              </a:rPr>
              <a:t>. Najwydajniejsze </a:t>
            </a:r>
            <a:r>
              <a:rPr lang="pl-PL" sz="2400" dirty="0" smtClean="0">
                <a:latin typeface="Times New Roman" panose="02020603050405020304" pitchFamily="18" charset="0"/>
                <a:cs typeface="Times New Roman" panose="02020603050405020304" pitchFamily="18" charset="0"/>
              </a:rPr>
              <a:t>pamięci są </a:t>
            </a:r>
            <a:r>
              <a:rPr lang="pl-PL" sz="2400" dirty="0">
                <a:latin typeface="Times New Roman" panose="02020603050405020304" pitchFamily="18" charset="0"/>
                <a:cs typeface="Times New Roman" panose="02020603050405020304" pitchFamily="18" charset="0"/>
              </a:rPr>
              <a:t>bowiem </a:t>
            </a:r>
            <a:r>
              <a:rPr lang="pl-PL" sz="2400" dirty="0" smtClean="0">
                <a:latin typeface="Times New Roman" panose="02020603050405020304" pitchFamily="18" charset="0"/>
                <a:cs typeface="Times New Roman" panose="02020603050405020304" pitchFamily="18" charset="0"/>
              </a:rPr>
              <a:t>jednocześnie najdroższe</a:t>
            </a:r>
            <a:r>
              <a:rPr lang="pl-PL" sz="2400" dirty="0">
                <a:latin typeface="Times New Roman" panose="02020603050405020304" pitchFamily="18" charset="0"/>
                <a:cs typeface="Times New Roman" panose="02020603050405020304" pitchFamily="18" charset="0"/>
              </a:rPr>
              <a:t>, dlatego ogranicza </a:t>
            </a:r>
            <a:r>
              <a:rPr lang="pl-PL" sz="2400" dirty="0" smtClean="0">
                <a:latin typeface="Times New Roman" panose="02020603050405020304" pitchFamily="18" charset="0"/>
                <a:cs typeface="Times New Roman" panose="02020603050405020304" pitchFamily="18" charset="0"/>
              </a:rPr>
              <a:t>się </a:t>
            </a:r>
            <a:r>
              <a:rPr lang="pl-PL" sz="2400" dirty="0">
                <a:latin typeface="Times New Roman" panose="02020603050405020304" pitchFamily="18" charset="0"/>
                <a:cs typeface="Times New Roman" panose="02020603050405020304" pitchFamily="18" charset="0"/>
              </a:rPr>
              <a:t>ich rozmiar </a:t>
            </a:r>
            <a:r>
              <a:rPr lang="pl-PL" sz="2400" dirty="0" smtClean="0">
                <a:latin typeface="Times New Roman" panose="02020603050405020304" pitchFamily="18" charset="0"/>
                <a:cs typeface="Times New Roman" panose="02020603050405020304" pitchFamily="18" charset="0"/>
              </a:rPr>
              <a:t>przechowując </a:t>
            </a:r>
            <a:r>
              <a:rPr lang="pl-PL" sz="2400" dirty="0">
                <a:latin typeface="Times New Roman" panose="02020603050405020304" pitchFamily="18" charset="0"/>
                <a:cs typeface="Times New Roman" panose="02020603050405020304" pitchFamily="18" charset="0"/>
              </a:rPr>
              <a:t>dane </a:t>
            </a:r>
            <a:r>
              <a:rPr lang="pl-PL" sz="2400" dirty="0" smtClean="0">
                <a:latin typeface="Times New Roman" panose="02020603050405020304" pitchFamily="18" charset="0"/>
                <a:cs typeface="Times New Roman" panose="02020603050405020304" pitchFamily="18" charset="0"/>
              </a:rPr>
              <a:t>wykorzystując wolniejsze pamięci</a:t>
            </a:r>
            <a:r>
              <a:rPr lang="pl-PL" sz="2400" dirty="0">
                <a:latin typeface="Times New Roman" panose="02020603050405020304" pitchFamily="18" charset="0"/>
                <a:cs typeface="Times New Roman" panose="02020603050405020304" pitchFamily="18" charset="0"/>
              </a:rPr>
              <a:t>, ale o </a:t>
            </a:r>
            <a:r>
              <a:rPr lang="pl-PL" sz="2400" dirty="0" smtClean="0">
                <a:latin typeface="Times New Roman" panose="02020603050405020304" pitchFamily="18" charset="0"/>
                <a:cs typeface="Times New Roman" panose="02020603050405020304" pitchFamily="18" charset="0"/>
              </a:rPr>
              <a:t>dużo większej pojemności </a:t>
            </a:r>
            <a:r>
              <a:rPr lang="pl-PL" sz="2400" dirty="0">
                <a:latin typeface="Times New Roman" panose="02020603050405020304" pitchFamily="18" charset="0"/>
                <a:cs typeface="Times New Roman" panose="02020603050405020304" pitchFamily="18" charset="0"/>
              </a:rPr>
              <a:t>i mniejszym koszcie.</a:t>
            </a:r>
          </a:p>
        </p:txBody>
      </p:sp>
    </p:spTree>
    <p:extLst>
      <p:ext uri="{BB962C8B-B14F-4D97-AF65-F5344CB8AC3E}">
        <p14:creationId xmlns:p14="http://schemas.microsoft.com/office/powerpoint/2010/main" val="1383156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40158" y="1146220"/>
            <a:ext cx="10032642" cy="4524315"/>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Patrząc </a:t>
            </a:r>
            <a:r>
              <a:rPr lang="pl-PL" sz="2400" dirty="0">
                <a:latin typeface="Times New Roman" panose="02020603050405020304" pitchFamily="18" charset="0"/>
                <a:cs typeface="Times New Roman" panose="02020603050405020304" pitchFamily="18" charset="0"/>
              </a:rPr>
              <a:t>na </a:t>
            </a:r>
            <a:r>
              <a:rPr lang="pl-PL" sz="2400" dirty="0" smtClean="0">
                <a:latin typeface="Times New Roman" panose="02020603050405020304" pitchFamily="18" charset="0"/>
                <a:cs typeface="Times New Roman" panose="02020603050405020304" pitchFamily="18" charset="0"/>
              </a:rPr>
              <a:t>piramidę </a:t>
            </a:r>
            <a:r>
              <a:rPr lang="pl-PL" sz="2400" dirty="0">
                <a:latin typeface="Times New Roman" panose="02020603050405020304" pitchFamily="18" charset="0"/>
                <a:cs typeface="Times New Roman" panose="02020603050405020304" pitchFamily="18" charset="0"/>
              </a:rPr>
              <a:t>widzimy, </a:t>
            </a:r>
            <a:r>
              <a:rPr lang="pl-PL" sz="2400" dirty="0" smtClean="0">
                <a:latin typeface="Times New Roman" panose="02020603050405020304" pitchFamily="18" charset="0"/>
                <a:cs typeface="Times New Roman" panose="02020603050405020304" pitchFamily="18" charset="0"/>
              </a:rPr>
              <a:t>że pamięci stanowiące </a:t>
            </a:r>
            <a:r>
              <a:rPr lang="pl-PL" sz="2400" dirty="0">
                <a:latin typeface="Times New Roman" panose="02020603050405020304" pitchFamily="18" charset="0"/>
                <a:cs typeface="Times New Roman" panose="02020603050405020304" pitchFamily="18" charset="0"/>
              </a:rPr>
              <a:t>podstawowy </a:t>
            </a:r>
            <a:r>
              <a:rPr lang="pl-PL" sz="2400" dirty="0" smtClean="0">
                <a:latin typeface="Times New Roman" panose="02020603050405020304" pitchFamily="18" charset="0"/>
                <a:cs typeface="Times New Roman" panose="02020603050405020304" pitchFamily="18" charset="0"/>
              </a:rPr>
              <a:t>składnik architektury </a:t>
            </a:r>
            <a:r>
              <a:rPr lang="pl-PL" sz="2400" dirty="0">
                <a:latin typeface="Times New Roman" panose="02020603050405020304" pitchFamily="18" charset="0"/>
                <a:cs typeface="Times New Roman" panose="02020603050405020304" pitchFamily="18" charset="0"/>
              </a:rPr>
              <a:t>komputera, czyli </a:t>
            </a:r>
            <a:r>
              <a:rPr lang="pl-PL" sz="2400" dirty="0" smtClean="0">
                <a:latin typeface="Times New Roman" panose="02020603050405020304" pitchFamily="18" charset="0"/>
                <a:cs typeface="Times New Roman" panose="02020603050405020304" pitchFamily="18" charset="0"/>
              </a:rPr>
              <a:t>pamięci </a:t>
            </a:r>
            <a:r>
              <a:rPr lang="pl-PL" sz="2400" dirty="0">
                <a:latin typeface="Times New Roman" panose="02020603050405020304" pitchFamily="18" charset="0"/>
                <a:cs typeface="Times New Roman" panose="02020603050405020304" pitchFamily="18" charset="0"/>
              </a:rPr>
              <a:t>o </a:t>
            </a:r>
            <a:r>
              <a:rPr lang="pl-PL" sz="2400" dirty="0" smtClean="0">
                <a:latin typeface="Times New Roman" panose="02020603050405020304" pitchFamily="18" charset="0"/>
                <a:cs typeface="Times New Roman" panose="02020603050405020304" pitchFamily="18" charset="0"/>
              </a:rPr>
              <a:t>dostępie </a:t>
            </a:r>
            <a:r>
              <a:rPr lang="pl-PL" sz="2400" dirty="0">
                <a:latin typeface="Times New Roman" panose="02020603050405020304" pitchFamily="18" charset="0"/>
                <a:cs typeface="Times New Roman" panose="02020603050405020304" pitchFamily="18" charset="0"/>
              </a:rPr>
              <a:t>swobodnym </a:t>
            </a:r>
            <a:r>
              <a:rPr lang="pl-PL" sz="2400" dirty="0" smtClean="0">
                <a:latin typeface="Times New Roman" panose="02020603050405020304" pitchFamily="18" charset="0"/>
                <a:cs typeface="Times New Roman" panose="02020603050405020304" pitchFamily="18" charset="0"/>
              </a:rPr>
              <a:t>są zwykle </a:t>
            </a:r>
            <a:r>
              <a:rPr lang="pl-PL" sz="2400" dirty="0">
                <a:latin typeface="Times New Roman" panose="02020603050405020304" pitchFamily="18" charset="0"/>
                <a:cs typeface="Times New Roman" panose="02020603050405020304" pitchFamily="18" charset="0"/>
              </a:rPr>
              <a:t>stosunkowo </a:t>
            </a:r>
            <a:r>
              <a:rPr lang="pl-PL" sz="2400" dirty="0" smtClean="0">
                <a:latin typeface="Times New Roman" panose="02020603050405020304" pitchFamily="18" charset="0"/>
                <a:cs typeface="Times New Roman" panose="02020603050405020304" pitchFamily="18" charset="0"/>
              </a:rPr>
              <a:t>małe </a:t>
            </a:r>
            <a:r>
              <a:rPr lang="pl-PL" sz="2400" dirty="0">
                <a:latin typeface="Times New Roman" panose="02020603050405020304" pitchFamily="18" charset="0"/>
                <a:cs typeface="Times New Roman" panose="02020603050405020304" pitchFamily="18" charset="0"/>
              </a:rPr>
              <a:t>i bardzo drogie, </a:t>
            </a:r>
            <a:r>
              <a:rPr lang="pl-PL" sz="2400" dirty="0" smtClean="0">
                <a:latin typeface="Times New Roman" panose="02020603050405020304" pitchFamily="18" charset="0"/>
                <a:cs typeface="Times New Roman" panose="02020603050405020304" pitchFamily="18" charset="0"/>
              </a:rPr>
              <a:t>zwłaszcza </a:t>
            </a:r>
            <a:r>
              <a:rPr lang="pl-PL" sz="2400" dirty="0">
                <a:latin typeface="Times New Roman" panose="02020603050405020304" pitchFamily="18" charset="0"/>
                <a:cs typeface="Times New Roman" panose="02020603050405020304" pitchFamily="18" charset="0"/>
              </a:rPr>
              <a:t>dotyczy to </a:t>
            </a:r>
            <a:r>
              <a:rPr lang="pl-PL" sz="2400" dirty="0" smtClean="0">
                <a:latin typeface="Times New Roman" panose="02020603050405020304" pitchFamily="18" charset="0"/>
                <a:cs typeface="Times New Roman" panose="02020603050405020304" pitchFamily="18" charset="0"/>
              </a:rPr>
              <a:t>pamięci podręcznych</a:t>
            </a:r>
            <a:r>
              <a:rPr lang="pl-PL" sz="2400" dirty="0">
                <a:latin typeface="Times New Roman" panose="02020603050405020304" pitchFamily="18" charset="0"/>
                <a:cs typeface="Times New Roman" panose="02020603050405020304" pitchFamily="18" charset="0"/>
              </a:rPr>
              <a:t>.</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W </a:t>
            </a:r>
            <a:r>
              <a:rPr lang="pl-PL" sz="2400" dirty="0">
                <a:latin typeface="Times New Roman" panose="02020603050405020304" pitchFamily="18" charset="0"/>
                <a:cs typeface="Times New Roman" panose="02020603050405020304" pitchFamily="18" charset="0"/>
              </a:rPr>
              <a:t>chwili obecnej jednak nawet w zakresie </a:t>
            </a:r>
            <a:r>
              <a:rPr lang="pl-PL" sz="2400" dirty="0" smtClean="0">
                <a:latin typeface="Times New Roman" panose="02020603050405020304" pitchFamily="18" charset="0"/>
                <a:cs typeface="Times New Roman" panose="02020603050405020304" pitchFamily="18" charset="0"/>
              </a:rPr>
              <a:t>pamięci </a:t>
            </a:r>
            <a:r>
              <a:rPr lang="pl-PL" sz="2400" dirty="0">
                <a:latin typeface="Times New Roman" panose="02020603050405020304" pitchFamily="18" charset="0"/>
                <a:cs typeface="Times New Roman" panose="02020603050405020304" pitchFamily="18" charset="0"/>
              </a:rPr>
              <a:t>o </a:t>
            </a:r>
            <a:r>
              <a:rPr lang="pl-PL" sz="2400" dirty="0" smtClean="0">
                <a:latin typeface="Times New Roman" panose="02020603050405020304" pitchFamily="18" charset="0"/>
                <a:cs typeface="Times New Roman" panose="02020603050405020304" pitchFamily="18" charset="0"/>
              </a:rPr>
              <a:t>dostępie swobodnym mamy </a:t>
            </a:r>
            <a:r>
              <a:rPr lang="pl-PL" sz="2400" dirty="0">
                <a:latin typeface="Times New Roman" panose="02020603050405020304" pitchFamily="18" charset="0"/>
                <a:cs typeface="Times New Roman" panose="02020603050405020304" pitchFamily="18" charset="0"/>
              </a:rPr>
              <a:t>bardzo szeroki wybór technologii </a:t>
            </a:r>
            <a:r>
              <a:rPr lang="pl-PL" sz="2400" dirty="0" smtClean="0">
                <a:latin typeface="Times New Roman" panose="02020603050405020304" pitchFamily="18" charset="0"/>
                <a:cs typeface="Times New Roman" panose="02020603050405020304" pitchFamily="18" charset="0"/>
              </a:rPr>
              <a:t>zwłaszcza</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że </a:t>
            </a:r>
            <a:r>
              <a:rPr lang="pl-PL" sz="2400" dirty="0">
                <a:latin typeface="Times New Roman" panose="02020603050405020304" pitchFamily="18" charset="0"/>
                <a:cs typeface="Times New Roman" panose="02020603050405020304" pitchFamily="18" charset="0"/>
              </a:rPr>
              <a:t>nawet w </a:t>
            </a:r>
            <a:r>
              <a:rPr lang="pl-PL" sz="2400" dirty="0" smtClean="0">
                <a:latin typeface="Times New Roman" panose="02020603050405020304" pitchFamily="18" charset="0"/>
                <a:cs typeface="Times New Roman" panose="02020603050405020304" pitchFamily="18" charset="0"/>
              </a:rPr>
              <a:t>ramach jednej </a:t>
            </a:r>
            <a:r>
              <a:rPr lang="pl-PL" sz="2400" dirty="0">
                <a:latin typeface="Times New Roman" panose="02020603050405020304" pitchFamily="18" charset="0"/>
                <a:cs typeface="Times New Roman" panose="02020603050405020304" pitchFamily="18" charset="0"/>
              </a:rPr>
              <a:t>z nich istnieje </a:t>
            </a:r>
            <a:r>
              <a:rPr lang="pl-PL" sz="2400" dirty="0" smtClean="0">
                <a:latin typeface="Times New Roman" panose="02020603050405020304" pitchFamily="18" charset="0"/>
                <a:cs typeface="Times New Roman" panose="02020603050405020304" pitchFamily="18" charset="0"/>
              </a:rPr>
              <a:t>możliwość </a:t>
            </a:r>
            <a:r>
              <a:rPr lang="pl-PL" sz="2400" dirty="0">
                <a:latin typeface="Times New Roman" panose="02020603050405020304" pitchFamily="18" charset="0"/>
                <a:cs typeface="Times New Roman" panose="02020603050405020304" pitchFamily="18" charset="0"/>
              </a:rPr>
              <a:t>zakupu </a:t>
            </a:r>
            <a:r>
              <a:rPr lang="pl-PL" sz="2400" dirty="0" smtClean="0">
                <a:latin typeface="Times New Roman" panose="02020603050405020304" pitchFamily="18" charset="0"/>
                <a:cs typeface="Times New Roman" panose="02020603050405020304" pitchFamily="18" charset="0"/>
              </a:rPr>
              <a:t>pamięci </a:t>
            </a:r>
            <a:r>
              <a:rPr lang="pl-PL" sz="2400" dirty="0">
                <a:latin typeface="Times New Roman" panose="02020603050405020304" pitchFamily="18" charset="0"/>
                <a:cs typeface="Times New Roman" panose="02020603050405020304" pitchFamily="18" charset="0"/>
              </a:rPr>
              <a:t>taktowanych </a:t>
            </a:r>
            <a:r>
              <a:rPr lang="pl-PL" sz="2400" dirty="0" smtClean="0">
                <a:latin typeface="Times New Roman" panose="02020603050405020304" pitchFamily="18" charset="0"/>
                <a:cs typeface="Times New Roman" panose="02020603050405020304" pitchFamily="18" charset="0"/>
              </a:rPr>
              <a:t>różnymi częstotliwościami</a:t>
            </a:r>
            <a:r>
              <a:rPr lang="pl-PL"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2064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14400" y="824248"/>
            <a:ext cx="10045521" cy="5632311"/>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Ostatnim elementem podstawowej architektury komputera </a:t>
            </a:r>
            <a:r>
              <a:rPr lang="pl-PL" sz="2400" dirty="0" smtClean="0">
                <a:latin typeface="Times New Roman" panose="02020603050405020304" pitchFamily="18" charset="0"/>
                <a:cs typeface="Times New Roman" panose="02020603050405020304" pitchFamily="18" charset="0"/>
              </a:rPr>
              <a:t>są układy (urządzenia</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wejścia/wyjścia</a:t>
            </a:r>
            <a:r>
              <a:rPr lang="pl-PL" sz="2400" dirty="0">
                <a:latin typeface="Times New Roman" panose="02020603050405020304" pitchFamily="18" charset="0"/>
                <a:cs typeface="Times New Roman" panose="02020603050405020304" pitchFamily="18" charset="0"/>
              </a:rPr>
              <a:t>. Nie </a:t>
            </a:r>
            <a:r>
              <a:rPr lang="pl-PL" sz="2400" dirty="0" smtClean="0">
                <a:latin typeface="Times New Roman" panose="02020603050405020304" pitchFamily="18" charset="0"/>
                <a:cs typeface="Times New Roman" panose="02020603050405020304" pitchFamily="18" charset="0"/>
              </a:rPr>
              <a:t>są </a:t>
            </a:r>
            <a:r>
              <a:rPr lang="pl-PL" sz="2400" dirty="0">
                <a:latin typeface="Times New Roman" panose="02020603050405020304" pitchFamily="18" charset="0"/>
                <a:cs typeface="Times New Roman" panose="02020603050405020304" pitchFamily="18" charset="0"/>
              </a:rPr>
              <a:t>one konieczne do </a:t>
            </a:r>
            <a:r>
              <a:rPr lang="pl-PL" sz="2400" dirty="0" smtClean="0">
                <a:latin typeface="Times New Roman" panose="02020603050405020304" pitchFamily="18" charset="0"/>
                <a:cs typeface="Times New Roman" panose="02020603050405020304" pitchFamily="18" charset="0"/>
              </a:rPr>
              <a:t>prawidłowego funkcjonowania systemu</a:t>
            </a:r>
            <a:r>
              <a:rPr lang="pl-PL" sz="2400" dirty="0">
                <a:latin typeface="Times New Roman" panose="02020603050405020304" pitchFamily="18" charset="0"/>
                <a:cs typeface="Times New Roman" panose="02020603050405020304" pitchFamily="18" charset="0"/>
              </a:rPr>
              <a:t>, ale </a:t>
            </a:r>
            <a:r>
              <a:rPr lang="pl-PL" sz="2400" dirty="0" smtClean="0">
                <a:latin typeface="Times New Roman" panose="02020603050405020304" pitchFamily="18" charset="0"/>
                <a:cs typeface="Times New Roman" panose="02020603050405020304" pitchFamily="18" charset="0"/>
              </a:rPr>
              <a:t>umożliwiają interakcję pomiędzy </a:t>
            </a:r>
            <a:r>
              <a:rPr lang="pl-PL" sz="2400" dirty="0">
                <a:latin typeface="Times New Roman" panose="02020603050405020304" pitchFamily="18" charset="0"/>
                <a:cs typeface="Times New Roman" panose="02020603050405020304" pitchFamily="18" charset="0"/>
              </a:rPr>
              <a:t>nim a otoczeniem</a:t>
            </a:r>
            <a:r>
              <a:rPr lang="pl-PL" sz="2400" dirty="0" smtClean="0">
                <a:latin typeface="Times New Roman" panose="02020603050405020304" pitchFamily="18" charset="0"/>
                <a:cs typeface="Times New Roman" panose="02020603050405020304" pitchFamily="18" charset="0"/>
              </a:rPr>
              <a:t>, które </a:t>
            </a:r>
            <a:r>
              <a:rPr lang="pl-PL" sz="2400" dirty="0">
                <a:latin typeface="Times New Roman" panose="02020603050405020304" pitchFamily="18" charset="0"/>
                <a:cs typeface="Times New Roman" panose="02020603050405020304" pitchFamily="18" charset="0"/>
              </a:rPr>
              <a:t>stanowi </a:t>
            </a:r>
            <a:r>
              <a:rPr lang="pl-PL" sz="2400" dirty="0" smtClean="0">
                <a:latin typeface="Times New Roman" panose="02020603050405020304" pitchFamily="18" charset="0"/>
                <a:cs typeface="Times New Roman" panose="02020603050405020304" pitchFamily="18" charset="0"/>
              </a:rPr>
              <a:t>źródło </a:t>
            </a:r>
            <a:r>
              <a:rPr lang="pl-PL" sz="2400" dirty="0">
                <a:latin typeface="Times New Roman" panose="02020603050405020304" pitchFamily="18" charset="0"/>
                <a:cs typeface="Times New Roman" panose="02020603050405020304" pitchFamily="18" charset="0"/>
              </a:rPr>
              <a:t>danych </a:t>
            </a:r>
            <a:r>
              <a:rPr lang="pl-PL" sz="2400" dirty="0" smtClean="0">
                <a:latin typeface="Times New Roman" panose="02020603050405020304" pitchFamily="18" charset="0"/>
                <a:cs typeface="Times New Roman" panose="02020603050405020304" pitchFamily="18" charset="0"/>
              </a:rPr>
              <a:t>podlegających przetworzeniu. </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Ze względu na ich dużą różnorodność </a:t>
            </a:r>
            <a:r>
              <a:rPr lang="pl-PL" sz="2400" dirty="0">
                <a:latin typeface="Times New Roman" panose="02020603050405020304" pitchFamily="18" charset="0"/>
                <a:cs typeface="Times New Roman" panose="02020603050405020304" pitchFamily="18" charset="0"/>
              </a:rPr>
              <a:t>a </a:t>
            </a:r>
            <a:r>
              <a:rPr lang="pl-PL" sz="2400" dirty="0" smtClean="0">
                <a:latin typeface="Times New Roman" panose="02020603050405020304" pitchFamily="18" charset="0"/>
                <a:cs typeface="Times New Roman" panose="02020603050405020304" pitchFamily="18" charset="0"/>
              </a:rPr>
              <a:t>także ścisłą zależność </a:t>
            </a:r>
            <a:r>
              <a:rPr lang="pl-PL" sz="2400" dirty="0">
                <a:latin typeface="Times New Roman" panose="02020603050405020304" pitchFamily="18" charset="0"/>
                <a:cs typeface="Times New Roman" panose="02020603050405020304" pitchFamily="18" charset="0"/>
              </a:rPr>
              <a:t>od </a:t>
            </a:r>
            <a:r>
              <a:rPr lang="pl-PL" sz="2400" dirty="0" smtClean="0">
                <a:latin typeface="Times New Roman" panose="02020603050405020304" pitchFamily="18" charset="0"/>
                <a:cs typeface="Times New Roman" panose="02020603050405020304" pitchFamily="18" charset="0"/>
              </a:rPr>
              <a:t>specyfiki rozwiązywanych zadań </a:t>
            </a:r>
            <a:r>
              <a:rPr lang="pl-PL" sz="2400" dirty="0">
                <a:latin typeface="Times New Roman" panose="02020603050405020304" pitchFamily="18" charset="0"/>
                <a:cs typeface="Times New Roman" panose="02020603050405020304" pitchFamily="18" charset="0"/>
              </a:rPr>
              <a:t>nie </a:t>
            </a:r>
            <a:r>
              <a:rPr lang="pl-PL" sz="2400" dirty="0" smtClean="0">
                <a:latin typeface="Times New Roman" panose="02020603050405020304" pitchFamily="18" charset="0"/>
                <a:cs typeface="Times New Roman" panose="02020603050405020304" pitchFamily="18" charset="0"/>
              </a:rPr>
              <a:t>będziemy </a:t>
            </a:r>
            <a:r>
              <a:rPr lang="pl-PL" sz="2400" dirty="0">
                <a:latin typeface="Times New Roman" panose="02020603050405020304" pitchFamily="18" charset="0"/>
                <a:cs typeface="Times New Roman" panose="02020603050405020304" pitchFamily="18" charset="0"/>
              </a:rPr>
              <a:t>ich tutaj </a:t>
            </a:r>
            <a:r>
              <a:rPr lang="pl-PL" sz="2400" dirty="0" smtClean="0">
                <a:latin typeface="Times New Roman" panose="02020603050405020304" pitchFamily="18" charset="0"/>
                <a:cs typeface="Times New Roman" panose="02020603050405020304" pitchFamily="18" charset="0"/>
              </a:rPr>
              <a:t>bliżej przedstawiać. Nadmieńmy </a:t>
            </a:r>
            <a:r>
              <a:rPr lang="pl-PL" sz="2400" dirty="0">
                <a:latin typeface="Times New Roman" panose="02020603050405020304" pitchFamily="18" charset="0"/>
                <a:cs typeface="Times New Roman" panose="02020603050405020304" pitchFamily="18" charset="0"/>
              </a:rPr>
              <a:t>tylko, </a:t>
            </a:r>
            <a:r>
              <a:rPr lang="pl-PL" sz="2400" dirty="0" smtClean="0">
                <a:latin typeface="Times New Roman" panose="02020603050405020304" pitchFamily="18" charset="0"/>
                <a:cs typeface="Times New Roman" panose="02020603050405020304" pitchFamily="18" charset="0"/>
              </a:rPr>
              <a:t>że w </a:t>
            </a:r>
            <a:r>
              <a:rPr lang="pl-PL" sz="2400" dirty="0">
                <a:latin typeface="Times New Roman" panose="02020603050405020304" pitchFamily="18" charset="0"/>
                <a:cs typeface="Times New Roman" panose="02020603050405020304" pitchFamily="18" charset="0"/>
              </a:rPr>
              <a:t>klasycznym komputerze osobistym </a:t>
            </a:r>
            <a:r>
              <a:rPr lang="pl-PL" sz="2400" dirty="0" smtClean="0">
                <a:latin typeface="Times New Roman" panose="02020603050405020304" pitchFamily="18" charset="0"/>
                <a:cs typeface="Times New Roman" panose="02020603050405020304" pitchFamily="18" charset="0"/>
              </a:rPr>
              <a:t>można mówić </a:t>
            </a:r>
            <a:r>
              <a:rPr lang="pl-PL" sz="2400" dirty="0">
                <a:latin typeface="Times New Roman" panose="02020603050405020304" pitchFamily="18" charset="0"/>
                <a:cs typeface="Times New Roman" panose="02020603050405020304" pitchFamily="18" charset="0"/>
              </a:rPr>
              <a:t>na takich </a:t>
            </a:r>
            <a:r>
              <a:rPr lang="pl-PL" sz="2400" dirty="0" smtClean="0">
                <a:latin typeface="Times New Roman" panose="02020603050405020304" pitchFamily="18" charset="0"/>
                <a:cs typeface="Times New Roman" panose="02020603050405020304" pitchFamily="18" charset="0"/>
              </a:rPr>
              <a:t>urządzeniach wejścia/wyjścia </a:t>
            </a:r>
            <a:r>
              <a:rPr lang="pl-PL" sz="2400" dirty="0">
                <a:latin typeface="Times New Roman" panose="02020603050405020304" pitchFamily="18" charset="0"/>
                <a:cs typeface="Times New Roman" panose="02020603050405020304" pitchFamily="18" charset="0"/>
              </a:rPr>
              <a:t>jak: port </a:t>
            </a:r>
            <a:r>
              <a:rPr lang="pl-PL" sz="2400" dirty="0" smtClean="0">
                <a:latin typeface="Times New Roman" panose="02020603050405020304" pitchFamily="18" charset="0"/>
                <a:cs typeface="Times New Roman" panose="02020603050405020304" pitchFamily="18" charset="0"/>
              </a:rPr>
              <a:t>równoległy</a:t>
            </a:r>
            <a:r>
              <a:rPr lang="pl-PL" sz="2400" dirty="0">
                <a:latin typeface="Times New Roman" panose="02020603050405020304" pitchFamily="18" charset="0"/>
                <a:cs typeface="Times New Roman" panose="02020603050405020304" pitchFamily="18" charset="0"/>
              </a:rPr>
              <a:t>, port szeregowy (zwykle </a:t>
            </a:r>
            <a:r>
              <a:rPr lang="pl-PL" sz="2400" dirty="0" smtClean="0">
                <a:latin typeface="Times New Roman" panose="02020603050405020304" pitchFamily="18" charset="0"/>
                <a:cs typeface="Times New Roman" panose="02020603050405020304" pitchFamily="18" charset="0"/>
              </a:rPr>
              <a:t>podłączana jest </a:t>
            </a:r>
            <a:r>
              <a:rPr lang="pl-PL" sz="2400" dirty="0">
                <a:latin typeface="Times New Roman" panose="02020603050405020304" pitchFamily="18" charset="0"/>
                <a:cs typeface="Times New Roman" panose="02020603050405020304" pitchFamily="18" charset="0"/>
              </a:rPr>
              <a:t>do niego mysz lub modem </a:t>
            </a:r>
            <a:r>
              <a:rPr lang="pl-PL" sz="2400" dirty="0" smtClean="0">
                <a:latin typeface="Times New Roman" panose="02020603050405020304" pitchFamily="18" charset="0"/>
                <a:cs typeface="Times New Roman" panose="02020603050405020304" pitchFamily="18" charset="0"/>
              </a:rPr>
              <a:t>zewnętrzny</a:t>
            </a:r>
            <a:r>
              <a:rPr lang="pl-PL"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232062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378039" y="2511380"/>
            <a:ext cx="8435662" cy="707886"/>
          </a:xfrm>
          <a:prstGeom prst="rect">
            <a:avLst/>
          </a:prstGeom>
          <a:noFill/>
        </p:spPr>
        <p:txBody>
          <a:bodyPr wrap="square" rtlCol="0">
            <a:spAutoFit/>
          </a:bodyPr>
          <a:lstStyle/>
          <a:p>
            <a:pPr algn="ctr"/>
            <a:r>
              <a:rPr lang="pl-PL" sz="4000" b="1" dirty="0">
                <a:latin typeface="Times New Roman" panose="02020603050405020304" pitchFamily="18" charset="0"/>
                <a:cs typeface="Times New Roman" panose="02020603050405020304" pitchFamily="18" charset="0"/>
              </a:rPr>
              <a:t>Procesor </a:t>
            </a:r>
            <a:r>
              <a:rPr lang="pl-PL" sz="4000" b="1" dirty="0" smtClean="0">
                <a:latin typeface="Times New Roman" panose="02020603050405020304" pitchFamily="18" charset="0"/>
                <a:cs typeface="Times New Roman" panose="02020603050405020304" pitchFamily="18" charset="0"/>
              </a:rPr>
              <a:t>- </a:t>
            </a:r>
            <a:r>
              <a:rPr lang="pl-PL" sz="4000" b="1" dirty="0">
                <a:latin typeface="Times New Roman" panose="02020603050405020304" pitchFamily="18" charset="0"/>
                <a:cs typeface="Times New Roman" panose="02020603050405020304" pitchFamily="18" charset="0"/>
              </a:rPr>
              <a:t>serce komputera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1546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50006" y="1571222"/>
            <a:ext cx="9633397" cy="3349956"/>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Architekturę </a:t>
            </a:r>
            <a:r>
              <a:rPr lang="pl-PL" sz="2400" dirty="0">
                <a:latin typeface="Times New Roman" panose="02020603050405020304" pitchFamily="18" charset="0"/>
                <a:cs typeface="Times New Roman" panose="02020603050405020304" pitchFamily="18" charset="0"/>
              </a:rPr>
              <a:t>procesora omówimy na </a:t>
            </a:r>
            <a:r>
              <a:rPr lang="pl-PL" sz="2400" dirty="0" smtClean="0">
                <a:latin typeface="Times New Roman" panose="02020603050405020304" pitchFamily="18" charset="0"/>
                <a:cs typeface="Times New Roman" panose="02020603050405020304" pitchFamily="18" charset="0"/>
              </a:rPr>
              <a:t>przykładzie układu </a:t>
            </a:r>
            <a:r>
              <a:rPr lang="pl-PL" sz="2400" dirty="0">
                <a:latin typeface="Times New Roman" panose="02020603050405020304" pitchFamily="18" charset="0"/>
                <a:cs typeface="Times New Roman" panose="02020603050405020304" pitchFamily="18" charset="0"/>
              </a:rPr>
              <a:t>Intel 8086, </a:t>
            </a:r>
            <a:r>
              <a:rPr lang="pl-PL" sz="2400" dirty="0" smtClean="0">
                <a:latin typeface="Times New Roman" panose="02020603050405020304" pitchFamily="18" charset="0"/>
                <a:cs typeface="Times New Roman" panose="02020603050405020304" pitchFamily="18" charset="0"/>
              </a:rPr>
              <a:t>przy czym </a:t>
            </a:r>
            <a:r>
              <a:rPr lang="pl-PL" sz="2400" dirty="0">
                <a:latin typeface="Times New Roman" panose="02020603050405020304" pitchFamily="18" charset="0"/>
                <a:cs typeface="Times New Roman" panose="02020603050405020304" pitchFamily="18" charset="0"/>
              </a:rPr>
              <a:t>zostanie ona uproszczona w sposób </a:t>
            </a:r>
            <a:r>
              <a:rPr lang="pl-PL" sz="2400" dirty="0" smtClean="0">
                <a:latin typeface="Times New Roman" panose="02020603050405020304" pitchFamily="18" charset="0"/>
                <a:cs typeface="Times New Roman" panose="02020603050405020304" pitchFamily="18" charset="0"/>
              </a:rPr>
              <a:t>wystarczający </a:t>
            </a:r>
            <a:r>
              <a:rPr lang="pl-PL" sz="2400" dirty="0">
                <a:latin typeface="Times New Roman" panose="02020603050405020304" pitchFamily="18" charset="0"/>
                <a:cs typeface="Times New Roman" panose="02020603050405020304" pitchFamily="18" charset="0"/>
              </a:rPr>
              <a:t>do omówienia </a:t>
            </a:r>
            <a:r>
              <a:rPr lang="pl-PL" sz="2400" dirty="0" smtClean="0">
                <a:latin typeface="Times New Roman" panose="02020603050405020304" pitchFamily="18" charset="0"/>
                <a:cs typeface="Times New Roman" panose="02020603050405020304" pitchFamily="18" charset="0"/>
              </a:rPr>
              <a:t>podstawowych cech</a:t>
            </a:r>
            <a:r>
              <a:rPr lang="pl-PL" sz="2400" dirty="0">
                <a:latin typeface="Times New Roman" panose="02020603050405020304" pitchFamily="18" charset="0"/>
                <a:cs typeface="Times New Roman" panose="02020603050405020304" pitchFamily="18" charset="0"/>
              </a:rPr>
              <a:t>. </a:t>
            </a:r>
            <a:endParaRPr lang="pl-PL" sz="2400" dirty="0" smtClean="0">
              <a:latin typeface="Times New Roman" panose="02020603050405020304" pitchFamily="18" charset="0"/>
              <a:cs typeface="Times New Roman" panose="02020603050405020304" pitchFamily="18" charset="0"/>
            </a:endParaRP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Schematyczna </a:t>
            </a:r>
            <a:r>
              <a:rPr lang="pl-PL" sz="2400" dirty="0">
                <a:latin typeface="Times New Roman" panose="02020603050405020304" pitchFamily="18" charset="0"/>
                <a:cs typeface="Times New Roman" panose="02020603050405020304" pitchFamily="18" charset="0"/>
              </a:rPr>
              <a:t>ilustracja </a:t>
            </a:r>
            <a:r>
              <a:rPr lang="pl-PL" sz="2400" dirty="0" smtClean="0">
                <a:latin typeface="Times New Roman" panose="02020603050405020304" pitchFamily="18" charset="0"/>
                <a:cs typeface="Times New Roman" panose="02020603050405020304" pitchFamily="18" charset="0"/>
              </a:rPr>
              <a:t>wnętrza </a:t>
            </a:r>
            <a:r>
              <a:rPr lang="pl-PL" sz="2400" dirty="0">
                <a:latin typeface="Times New Roman" panose="02020603050405020304" pitchFamily="18" charset="0"/>
                <a:cs typeface="Times New Roman" panose="02020603050405020304" pitchFamily="18" charset="0"/>
              </a:rPr>
              <a:t>procesora znajduje </a:t>
            </a:r>
            <a:r>
              <a:rPr lang="pl-PL" sz="2400" dirty="0" smtClean="0">
                <a:latin typeface="Times New Roman" panose="02020603050405020304" pitchFamily="18" charset="0"/>
                <a:cs typeface="Times New Roman" panose="02020603050405020304" pitchFamily="18" charset="0"/>
              </a:rPr>
              <a:t>się rysunku. </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03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1106760" y="540913"/>
            <a:ext cx="8485250" cy="4083810"/>
          </a:xfrm>
          <a:prstGeom prst="rect">
            <a:avLst/>
          </a:prstGeom>
        </p:spPr>
      </p:pic>
      <p:sp>
        <p:nvSpPr>
          <p:cNvPr id="3" name="pole tekstowe 2"/>
          <p:cNvSpPr txBox="1"/>
          <p:nvPr/>
        </p:nvSpPr>
        <p:spPr>
          <a:xfrm>
            <a:off x="1068946" y="5331854"/>
            <a:ext cx="8731877" cy="369332"/>
          </a:xfrm>
          <a:prstGeom prst="rect">
            <a:avLst/>
          </a:prstGeom>
          <a:noFill/>
        </p:spPr>
        <p:txBody>
          <a:bodyPr wrap="square" rtlCol="0">
            <a:spAutoFit/>
          </a:bodyPr>
          <a:lstStyle/>
          <a:p>
            <a:r>
              <a:rPr lang="pl-PL" dirty="0"/>
              <a:t>Rysunek 3.7: Architektura procesora Intel 8086.</a:t>
            </a:r>
          </a:p>
        </p:txBody>
      </p:sp>
    </p:spTree>
    <p:extLst>
      <p:ext uri="{BB962C8B-B14F-4D97-AF65-F5344CB8AC3E}">
        <p14:creationId xmlns:p14="http://schemas.microsoft.com/office/powerpoint/2010/main" val="5154392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81826" y="1416675"/>
            <a:ext cx="9826580" cy="3913059"/>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Zasadniczo w procesorze 8086 wyróżnia się dwa główne elementy:</a:t>
            </a:r>
          </a:p>
          <a:p>
            <a:pPr algn="just">
              <a:lnSpc>
                <a:spcPct val="150000"/>
              </a:lnSpc>
            </a:pPr>
            <a:r>
              <a:rPr lang="en-US" sz="2400" b="1" dirty="0" err="1" smtClean="0">
                <a:latin typeface="Times New Roman" panose="02020603050405020304" pitchFamily="18" charset="0"/>
                <a:cs typeface="Times New Roman" panose="02020603050405020304" pitchFamily="18" charset="0"/>
              </a:rPr>
              <a:t>układ</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wykonawczy</a:t>
            </a:r>
            <a:r>
              <a:rPr lang="en-US" sz="2400" b="1" dirty="0" smtClean="0">
                <a:latin typeface="Times New Roman" panose="02020603050405020304" pitchFamily="18" charset="0"/>
                <a:cs typeface="Times New Roman" panose="02020603050405020304" pitchFamily="18" charset="0"/>
              </a:rPr>
              <a:t> (EU) </a:t>
            </a:r>
            <a:r>
              <a:rPr lang="en-US" sz="2400" dirty="0" smtClean="0">
                <a:latin typeface="Times New Roman" panose="02020603050405020304" pitchFamily="18" charset="0"/>
                <a:cs typeface="Times New Roman" panose="02020603050405020304" pitchFamily="18" charset="0"/>
              </a:rPr>
              <a:t>(</a:t>
            </a:r>
            <a:r>
              <a:rPr lang="en-US" sz="2400" i="1" dirty="0" err="1" smtClean="0">
                <a:latin typeface="Times New Roman" panose="02020603050405020304" pitchFamily="18" charset="0"/>
                <a:cs typeface="Times New Roman" panose="02020603050405020304" pitchFamily="18" charset="0"/>
              </a:rPr>
              <a:t>ang.</a:t>
            </a:r>
            <a:r>
              <a:rPr lang="en-US" sz="2400" i="1" dirty="0" smtClean="0">
                <a:latin typeface="Times New Roman" panose="02020603050405020304" pitchFamily="18" charset="0"/>
                <a:cs typeface="Times New Roman" panose="02020603050405020304" pitchFamily="18" charset="0"/>
              </a:rPr>
              <a:t> Execution Unit</a:t>
            </a:r>
            <a:r>
              <a:rPr lang="en-US" sz="2400" dirty="0" smtClean="0">
                <a:latin typeface="Times New Roman" panose="02020603050405020304" pitchFamily="18" charset="0"/>
                <a:cs typeface="Times New Roman" panose="02020603050405020304" pitchFamily="18" charset="0"/>
              </a:rPr>
              <a:t>), </a:t>
            </a: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err="1" smtClean="0">
                <a:latin typeface="Times New Roman" panose="02020603050405020304" pitchFamily="18" charset="0"/>
                <a:cs typeface="Times New Roman" panose="02020603050405020304" pitchFamily="18" charset="0"/>
              </a:rPr>
              <a:t>oraz</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układ</a:t>
            </a:r>
            <a:r>
              <a:rPr lang="pl-PL" sz="2400" b="1" dirty="0" smtClean="0">
                <a:latin typeface="Times New Roman" panose="02020603050405020304" pitchFamily="18" charset="0"/>
                <a:cs typeface="Times New Roman" panose="02020603050405020304" pitchFamily="18" charset="0"/>
              </a:rPr>
              <a:t> sterowania magistrali (BUI) </a:t>
            </a:r>
            <a:r>
              <a:rPr lang="pl-PL" sz="2400" dirty="0" smtClean="0">
                <a:latin typeface="Times New Roman" panose="02020603050405020304" pitchFamily="18" charset="0"/>
                <a:cs typeface="Times New Roman" panose="02020603050405020304" pitchFamily="18" charset="0"/>
              </a:rPr>
              <a:t>(</a:t>
            </a:r>
            <a:r>
              <a:rPr lang="pl-PL" sz="2400" i="1" dirty="0" smtClean="0">
                <a:latin typeface="Times New Roman" panose="02020603050405020304" pitchFamily="18" charset="0"/>
                <a:cs typeface="Times New Roman" panose="02020603050405020304" pitchFamily="18" charset="0"/>
              </a:rPr>
              <a:t>Bus Interface Unit</a:t>
            </a:r>
            <a:r>
              <a:rPr lang="pl-PL" sz="2400" dirty="0" smtClean="0">
                <a:latin typeface="Times New Roman" panose="02020603050405020304" pitchFamily="18" charset="0"/>
                <a:cs typeface="Times New Roman" panose="02020603050405020304" pitchFamily="18" charset="0"/>
              </a:rPr>
              <a:t>).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Przy czym układ wykonawczy składa się z dalszych podjednostek, które spełniają następującą rolę:</a:t>
            </a:r>
          </a:p>
          <a:p>
            <a:pPr>
              <a:lnSpc>
                <a:spcPct val="150000"/>
              </a:lnSpc>
            </a:pPr>
            <a:endParaRPr lang="pl-PL" sz="2400" dirty="0"/>
          </a:p>
        </p:txBody>
      </p:sp>
    </p:spTree>
    <p:extLst>
      <p:ext uri="{BB962C8B-B14F-4D97-AF65-F5344CB8AC3E}">
        <p14:creationId xmlns:p14="http://schemas.microsoft.com/office/powerpoint/2010/main" val="3772344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94704" y="2820473"/>
            <a:ext cx="9697792" cy="707886"/>
          </a:xfrm>
          <a:prstGeom prst="rect">
            <a:avLst/>
          </a:prstGeom>
          <a:noFill/>
        </p:spPr>
        <p:txBody>
          <a:bodyPr wrap="square" rtlCol="0">
            <a:spAutoFit/>
          </a:bodyPr>
          <a:lstStyle/>
          <a:p>
            <a:pPr algn="ctr"/>
            <a:r>
              <a:rPr lang="pl-PL" sz="4000" b="1" dirty="0">
                <a:latin typeface="Times New Roman" panose="02020603050405020304" pitchFamily="18" charset="0"/>
                <a:cs typeface="Times New Roman" panose="02020603050405020304" pitchFamily="18" charset="0"/>
              </a:rPr>
              <a:t>ORGANIZACJA I ARCHITEKTURA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1837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72733" y="721217"/>
            <a:ext cx="10251583" cy="5565947"/>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Rejestry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komórki </a:t>
            </a:r>
            <a:r>
              <a:rPr lang="pl-PL" sz="2400" dirty="0" smtClean="0">
                <a:latin typeface="Times New Roman" panose="02020603050405020304" pitchFamily="18" charset="0"/>
                <a:cs typeface="Times New Roman" panose="02020603050405020304" pitchFamily="18" charset="0"/>
              </a:rPr>
              <a:t>pamięci wewnątrz </a:t>
            </a:r>
            <a:r>
              <a:rPr lang="pl-PL" sz="2400" dirty="0">
                <a:latin typeface="Times New Roman" panose="02020603050405020304" pitchFamily="18" charset="0"/>
                <a:cs typeface="Times New Roman" panose="02020603050405020304" pitchFamily="18" charset="0"/>
              </a:rPr>
              <a:t>procesora o specjalnym </a:t>
            </a:r>
            <a:r>
              <a:rPr lang="pl-PL" sz="2400" dirty="0" smtClean="0">
                <a:latin typeface="Times New Roman" panose="02020603050405020304" pitchFamily="18" charset="0"/>
                <a:cs typeface="Times New Roman" panose="02020603050405020304" pitchFamily="18" charset="0"/>
              </a:rPr>
              <a:t>przeznaczeniu.</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b="1" dirty="0">
                <a:latin typeface="Times New Roman" panose="02020603050405020304" pitchFamily="18" charset="0"/>
                <a:cs typeface="Times New Roman" panose="02020603050405020304" pitchFamily="18" charset="0"/>
              </a:rPr>
              <a:t>ALU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jednostka arytmetyczno-logiczna, przeznaczona do </a:t>
            </a:r>
            <a:r>
              <a:rPr lang="pl-PL" sz="2400" dirty="0" smtClean="0">
                <a:latin typeface="Times New Roman" panose="02020603050405020304" pitchFamily="18" charset="0"/>
                <a:cs typeface="Times New Roman" panose="02020603050405020304" pitchFamily="18" charset="0"/>
              </a:rPr>
              <a:t>wykonywania podstawowych </a:t>
            </a:r>
            <a:r>
              <a:rPr lang="pl-PL" sz="2400" dirty="0">
                <a:latin typeface="Times New Roman" panose="02020603050405020304" pitchFamily="18" charset="0"/>
                <a:cs typeface="Times New Roman" panose="02020603050405020304" pitchFamily="18" charset="0"/>
              </a:rPr>
              <a:t>operacji na liczbach </a:t>
            </a:r>
            <a:r>
              <a:rPr lang="pl-PL" sz="2400" dirty="0" smtClean="0">
                <a:latin typeface="Times New Roman" panose="02020603050405020304" pitchFamily="18" charset="0"/>
                <a:cs typeface="Times New Roman" panose="02020603050405020304" pitchFamily="18" charset="0"/>
              </a:rPr>
              <a:t>całkowitych.</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b="1" dirty="0">
                <a:latin typeface="Times New Roman" panose="02020603050405020304" pitchFamily="18" charset="0"/>
                <a:cs typeface="Times New Roman" panose="02020603050405020304" pitchFamily="18" charset="0"/>
              </a:rPr>
              <a:t>FPU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jednostka zmienno-przecinkowa, zwana </a:t>
            </a:r>
            <a:r>
              <a:rPr lang="pl-PL" sz="2400" dirty="0" smtClean="0">
                <a:latin typeface="Times New Roman" panose="02020603050405020304" pitchFamily="18" charset="0"/>
                <a:cs typeface="Times New Roman" panose="02020603050405020304" pitchFamily="18" charset="0"/>
              </a:rPr>
              <a:t>również </a:t>
            </a:r>
            <a:r>
              <a:rPr lang="pl-PL" sz="2400" b="1" dirty="0">
                <a:latin typeface="Times New Roman" panose="02020603050405020304" pitchFamily="18" charset="0"/>
                <a:cs typeface="Times New Roman" panose="02020603050405020304" pitchFamily="18" charset="0"/>
              </a:rPr>
              <a:t>koprocesorem</a:t>
            </a:r>
            <a:r>
              <a:rPr lang="pl-PL" sz="2400" dirty="0" smtClean="0">
                <a:latin typeface="Times New Roman" panose="02020603050405020304" pitchFamily="18" charset="0"/>
                <a:cs typeface="Times New Roman" panose="02020603050405020304" pitchFamily="18" charset="0"/>
              </a:rPr>
              <a:t>, zajmująca się realizację obliczeń </a:t>
            </a:r>
            <a:r>
              <a:rPr lang="pl-PL" sz="2400" dirty="0">
                <a:latin typeface="Times New Roman" panose="02020603050405020304" pitchFamily="18" charset="0"/>
                <a:cs typeface="Times New Roman" panose="02020603050405020304" pitchFamily="18" charset="0"/>
              </a:rPr>
              <a:t>na liczbach zmienno-przecinkowych</a:t>
            </a:r>
            <a:r>
              <a:rPr lang="pl-PL" sz="2400" dirty="0" smtClean="0">
                <a:latin typeface="Times New Roman" panose="02020603050405020304" pitchFamily="18" charset="0"/>
                <a:cs typeface="Times New Roman" panose="02020603050405020304" pitchFamily="18" charset="0"/>
              </a:rPr>
              <a:t>.</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b="1" dirty="0">
                <a:latin typeface="Times New Roman" panose="02020603050405020304" pitchFamily="18" charset="0"/>
                <a:cs typeface="Times New Roman" panose="02020603050405020304" pitchFamily="18" charset="0"/>
              </a:rPr>
              <a:t>IU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jednostka dekodowania rozkazów, </a:t>
            </a:r>
            <a:r>
              <a:rPr lang="pl-PL" sz="2400" dirty="0" smtClean="0">
                <a:latin typeface="Times New Roman" panose="02020603050405020304" pitchFamily="18" charset="0"/>
                <a:cs typeface="Times New Roman" panose="02020603050405020304" pitchFamily="18" charset="0"/>
              </a:rPr>
              <a:t>zajmująca się </a:t>
            </a:r>
            <a:r>
              <a:rPr lang="pl-PL" sz="2400" dirty="0">
                <a:latin typeface="Times New Roman" panose="02020603050405020304" pitchFamily="18" charset="0"/>
                <a:cs typeface="Times New Roman" panose="02020603050405020304" pitchFamily="18" charset="0"/>
              </a:rPr>
              <a:t>dekodowaniem </a:t>
            </a:r>
            <a:r>
              <a:rPr lang="pl-PL" sz="2400" dirty="0" smtClean="0">
                <a:latin typeface="Times New Roman" panose="02020603050405020304" pitchFamily="18" charset="0"/>
                <a:cs typeface="Times New Roman" panose="02020603050405020304" pitchFamily="18" charset="0"/>
              </a:rPr>
              <a:t>rozkazów </a:t>
            </a:r>
            <a:r>
              <a:rPr lang="pl-PL" sz="2400" dirty="0">
                <a:latin typeface="Times New Roman" panose="02020603050405020304" pitchFamily="18" charset="0"/>
                <a:cs typeface="Times New Roman" panose="02020603050405020304" pitchFamily="18" charset="0"/>
              </a:rPr>
              <a:t>i </a:t>
            </a:r>
            <a:r>
              <a:rPr lang="pl-PL" sz="2400" dirty="0" smtClean="0">
                <a:latin typeface="Times New Roman" panose="02020603050405020304" pitchFamily="18" charset="0"/>
                <a:cs typeface="Times New Roman" panose="02020603050405020304" pitchFamily="18" charset="0"/>
              </a:rPr>
              <a:t>żądaniem </a:t>
            </a:r>
            <a:r>
              <a:rPr lang="pl-PL" sz="2400" dirty="0">
                <a:latin typeface="Times New Roman" panose="02020603050405020304" pitchFamily="18" charset="0"/>
                <a:cs typeface="Times New Roman" panose="02020603050405020304" pitchFamily="18" charset="0"/>
              </a:rPr>
              <a:t>ewentualnych argumentów dla tych rozkazów.</a:t>
            </a:r>
          </a:p>
        </p:txBody>
      </p:sp>
    </p:spTree>
    <p:extLst>
      <p:ext uri="{BB962C8B-B14F-4D97-AF65-F5344CB8AC3E}">
        <p14:creationId xmlns:p14="http://schemas.microsoft.com/office/powerpoint/2010/main" val="23744294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965915" y="785611"/>
            <a:ext cx="9968248" cy="5078313"/>
          </a:xfrm>
          <a:prstGeom prst="rect">
            <a:avLst/>
          </a:prstGeom>
          <a:noFill/>
        </p:spPr>
        <p:txBody>
          <a:bodyPr wrap="square" rtlCol="0">
            <a:spAutoFit/>
          </a:bodyPr>
          <a:lstStyle/>
          <a:p>
            <a:pPr>
              <a:lnSpc>
                <a:spcPct val="150000"/>
              </a:lnSpc>
            </a:pPr>
            <a:r>
              <a:rPr lang="pl-PL" sz="2400" dirty="0">
                <a:latin typeface="Times New Roman" panose="02020603050405020304" pitchFamily="18" charset="0"/>
                <a:cs typeface="Times New Roman" panose="02020603050405020304" pitchFamily="18" charset="0"/>
              </a:rPr>
              <a:t>Z kolei </a:t>
            </a:r>
            <a:r>
              <a:rPr lang="pl-PL" sz="2400" dirty="0" smtClean="0">
                <a:latin typeface="Times New Roman" panose="02020603050405020304" pitchFamily="18" charset="0"/>
                <a:cs typeface="Times New Roman" panose="02020603050405020304" pitchFamily="18" charset="0"/>
              </a:rPr>
              <a:t>układ </a:t>
            </a:r>
            <a:r>
              <a:rPr lang="pl-PL" sz="2400" dirty="0">
                <a:latin typeface="Times New Roman" panose="02020603050405020304" pitchFamily="18" charset="0"/>
                <a:cs typeface="Times New Roman" panose="02020603050405020304" pitchFamily="18" charset="0"/>
              </a:rPr>
              <a:t>sterowania magistrali </a:t>
            </a:r>
            <a:r>
              <a:rPr lang="pl-PL" sz="2400" dirty="0" smtClean="0">
                <a:latin typeface="Times New Roman" panose="02020603050405020304" pitchFamily="18" charset="0"/>
                <a:cs typeface="Times New Roman" panose="02020603050405020304" pitchFamily="18" charset="0"/>
              </a:rPr>
              <a:t>składa się </a:t>
            </a:r>
            <a:r>
              <a:rPr lang="pl-PL" sz="2400">
                <a:latin typeface="Times New Roman" panose="02020603050405020304" pitchFamily="18" charset="0"/>
                <a:cs typeface="Times New Roman" panose="02020603050405020304" pitchFamily="18" charset="0"/>
              </a:rPr>
              <a:t>z </a:t>
            </a:r>
            <a:r>
              <a:rPr lang="pl-PL" sz="2400" smtClean="0">
                <a:latin typeface="Times New Roman" panose="02020603050405020304" pitchFamily="18" charset="0"/>
                <a:cs typeface="Times New Roman" panose="02020603050405020304" pitchFamily="18" charset="0"/>
              </a:rPr>
              <a:t>następujących </a:t>
            </a:r>
            <a:r>
              <a:rPr lang="pl-PL" sz="2400" dirty="0">
                <a:latin typeface="Times New Roman" panose="02020603050405020304" pitchFamily="18" charset="0"/>
                <a:cs typeface="Times New Roman" panose="02020603050405020304" pitchFamily="18" charset="0"/>
              </a:rPr>
              <a:t>jednostek</a:t>
            </a:r>
            <a:r>
              <a:rPr lang="pl-PL" sz="2400" dirty="0" smtClean="0">
                <a:latin typeface="Times New Roman" panose="02020603050405020304" pitchFamily="18" charset="0"/>
                <a:cs typeface="Times New Roman" panose="02020603050405020304" pitchFamily="18" charset="0"/>
              </a:rPr>
              <a:t>:</a:t>
            </a:r>
          </a:p>
          <a:p>
            <a:pPr>
              <a:lnSpc>
                <a:spcPct val="150000"/>
              </a:lnSpc>
            </a:pPr>
            <a:endParaRPr lang="pl-PL" sz="2400" b="1" dirty="0" smtClean="0">
              <a:latin typeface="Times New Roman" panose="02020603050405020304" pitchFamily="18" charset="0"/>
              <a:cs typeface="Times New Roman" panose="02020603050405020304" pitchFamily="18" charset="0"/>
            </a:endParaRPr>
          </a:p>
          <a:p>
            <a:pPr>
              <a:lnSpc>
                <a:spcPct val="150000"/>
              </a:lnSpc>
            </a:pPr>
            <a:r>
              <a:rPr lang="pl-PL" sz="2400" b="1" dirty="0" smtClean="0">
                <a:latin typeface="Times New Roman" panose="02020603050405020304" pitchFamily="18" charset="0"/>
                <a:cs typeface="Times New Roman" panose="02020603050405020304" pitchFamily="18" charset="0"/>
              </a:rPr>
              <a:t>AU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jednostka </a:t>
            </a:r>
            <a:r>
              <a:rPr lang="pl-PL" sz="2400" dirty="0" smtClean="0">
                <a:latin typeface="Times New Roman" panose="02020603050405020304" pitchFamily="18" charset="0"/>
                <a:cs typeface="Times New Roman" panose="02020603050405020304" pitchFamily="18" charset="0"/>
              </a:rPr>
              <a:t>adresująca</a:t>
            </a:r>
            <a:r>
              <a:rPr lang="pl-PL" sz="2400" dirty="0">
                <a:latin typeface="Times New Roman" panose="02020603050405020304" pitchFamily="18" charset="0"/>
                <a:cs typeface="Times New Roman" panose="02020603050405020304" pitchFamily="18" charset="0"/>
              </a:rPr>
              <a:t>, która zajmuje </a:t>
            </a:r>
            <a:r>
              <a:rPr lang="pl-PL" sz="2400" dirty="0" smtClean="0">
                <a:latin typeface="Times New Roman" panose="02020603050405020304" pitchFamily="18" charset="0"/>
                <a:cs typeface="Times New Roman" panose="02020603050405020304" pitchFamily="18" charset="0"/>
              </a:rPr>
              <a:t>się </a:t>
            </a:r>
            <a:r>
              <a:rPr lang="pl-PL" sz="2400" dirty="0">
                <a:latin typeface="Times New Roman" panose="02020603050405020304" pitchFamily="18" charset="0"/>
                <a:cs typeface="Times New Roman" panose="02020603050405020304" pitchFamily="18" charset="0"/>
              </a:rPr>
              <a:t>wyliczaniem </a:t>
            </a:r>
            <a:r>
              <a:rPr lang="pl-PL" sz="2400" b="1" dirty="0">
                <a:latin typeface="Times New Roman" panose="02020603050405020304" pitchFamily="18" charset="0"/>
                <a:cs typeface="Times New Roman" panose="02020603050405020304" pitchFamily="18" charset="0"/>
              </a:rPr>
              <a:t>adresu </a:t>
            </a:r>
            <a:r>
              <a:rPr lang="pl-PL" sz="2400" b="1" dirty="0" smtClean="0">
                <a:latin typeface="Times New Roman" panose="02020603050405020304" pitchFamily="18" charset="0"/>
                <a:cs typeface="Times New Roman" panose="02020603050405020304" pitchFamily="18" charset="0"/>
              </a:rPr>
              <a:t>efektywnego</a:t>
            </a:r>
            <a:r>
              <a:rPr lang="pl-PL" sz="2400" dirty="0" smtClean="0">
                <a:latin typeface="Times New Roman" panose="02020603050405020304" pitchFamily="18" charset="0"/>
                <a:cs typeface="Times New Roman" panose="02020603050405020304" pitchFamily="18" charset="0"/>
              </a:rPr>
              <a:t>. Adres </a:t>
            </a:r>
            <a:r>
              <a:rPr lang="pl-PL" sz="2400" dirty="0">
                <a:latin typeface="Times New Roman" panose="02020603050405020304" pitchFamily="18" charset="0"/>
                <a:cs typeface="Times New Roman" panose="02020603050405020304" pitchFamily="18" charset="0"/>
              </a:rPr>
              <a:t>efektywny to faktyczny adres pod którym </a:t>
            </a:r>
            <a:r>
              <a:rPr lang="pl-PL" sz="2400" dirty="0" smtClean="0">
                <a:latin typeface="Times New Roman" panose="02020603050405020304" pitchFamily="18" charset="0"/>
                <a:cs typeface="Times New Roman" panose="02020603050405020304" pitchFamily="18" charset="0"/>
              </a:rPr>
              <a:t>znajduje się żądana </a:t>
            </a:r>
            <a:r>
              <a:rPr lang="pl-PL" sz="2400" dirty="0">
                <a:latin typeface="Times New Roman" panose="02020603050405020304" pitchFamily="18" charset="0"/>
                <a:cs typeface="Times New Roman" panose="02020603050405020304" pitchFamily="18" charset="0"/>
              </a:rPr>
              <a:t>dana. Nie jest ona zawsze zgodny z adresem przez </a:t>
            </a:r>
            <a:r>
              <a:rPr lang="pl-PL" sz="2400" dirty="0" smtClean="0">
                <a:latin typeface="Times New Roman" panose="02020603050405020304" pitchFamily="18" charset="0"/>
                <a:cs typeface="Times New Roman" panose="02020603050405020304" pitchFamily="18" charset="0"/>
              </a:rPr>
              <a:t>który następuje odwołanie</a:t>
            </a:r>
            <a:r>
              <a:rPr lang="pl-PL" sz="2400" dirty="0">
                <a:latin typeface="Times New Roman" panose="02020603050405020304" pitchFamily="18" charset="0"/>
                <a:cs typeface="Times New Roman" panose="02020603050405020304" pitchFamily="18" charset="0"/>
              </a:rPr>
              <a:t>, a to </a:t>
            </a:r>
            <a:r>
              <a:rPr lang="pl-PL" sz="2400" dirty="0" smtClean="0">
                <a:latin typeface="Times New Roman" panose="02020603050405020304" pitchFamily="18" charset="0"/>
                <a:cs typeface="Times New Roman" panose="02020603050405020304" pitchFamily="18" charset="0"/>
              </a:rPr>
              <a:t> ze względu </a:t>
            </a:r>
            <a:r>
              <a:rPr lang="pl-PL" sz="2400" dirty="0">
                <a:latin typeface="Times New Roman" panose="02020603050405020304" pitchFamily="18" charset="0"/>
                <a:cs typeface="Times New Roman" panose="02020603050405020304" pitchFamily="18" charset="0"/>
              </a:rPr>
              <a:t>na </a:t>
            </a:r>
            <a:r>
              <a:rPr lang="pl-PL" sz="2400" dirty="0" smtClean="0">
                <a:latin typeface="Times New Roman" panose="02020603050405020304" pitchFamily="18" charset="0"/>
                <a:cs typeface="Times New Roman" panose="02020603050405020304" pitchFamily="18" charset="0"/>
              </a:rPr>
              <a:t>różne </a:t>
            </a:r>
            <a:r>
              <a:rPr lang="pl-PL" sz="2400" dirty="0">
                <a:latin typeface="Times New Roman" panose="02020603050405020304" pitchFamily="18" charset="0"/>
                <a:cs typeface="Times New Roman" panose="02020603050405020304" pitchFamily="18" charset="0"/>
              </a:rPr>
              <a:t>sposoby </a:t>
            </a:r>
            <a:r>
              <a:rPr lang="pl-PL" sz="2400" dirty="0" smtClean="0">
                <a:latin typeface="Times New Roman" panose="02020603050405020304" pitchFamily="18" charset="0"/>
                <a:cs typeface="Times New Roman" panose="02020603050405020304" pitchFamily="18" charset="0"/>
              </a:rPr>
              <a:t>adresowania.</a:t>
            </a:r>
          </a:p>
          <a:p>
            <a:pPr>
              <a:lnSpc>
                <a:spcPct val="150000"/>
              </a:lnSpc>
            </a:pPr>
            <a:endParaRPr lang="pl-PL" sz="2400" dirty="0">
              <a:latin typeface="Times New Roman" panose="02020603050405020304" pitchFamily="18" charset="0"/>
              <a:cs typeface="Times New Roman" panose="02020603050405020304" pitchFamily="18" charset="0"/>
            </a:endParaRPr>
          </a:p>
          <a:p>
            <a:pPr>
              <a:lnSpc>
                <a:spcPct val="150000"/>
              </a:lnSpc>
            </a:pPr>
            <a:r>
              <a:rPr lang="pl-PL" sz="2400" b="1" dirty="0">
                <a:latin typeface="Times New Roman" panose="02020603050405020304" pitchFamily="18" charset="0"/>
                <a:cs typeface="Times New Roman" panose="02020603050405020304" pitchFamily="18" charset="0"/>
              </a:rPr>
              <a:t>MMU </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jednostka </a:t>
            </a:r>
            <a:r>
              <a:rPr lang="pl-PL" sz="2400" dirty="0" smtClean="0">
                <a:latin typeface="Times New Roman" panose="02020603050405020304" pitchFamily="18" charset="0"/>
                <a:cs typeface="Times New Roman" panose="02020603050405020304" pitchFamily="18" charset="0"/>
              </a:rPr>
              <a:t>zarządzająca pamięcią, </a:t>
            </a:r>
            <a:r>
              <a:rPr lang="pl-PL" sz="2400" dirty="0">
                <a:latin typeface="Times New Roman" panose="02020603050405020304" pitchFamily="18" charset="0"/>
                <a:cs typeface="Times New Roman" panose="02020603050405020304" pitchFamily="18" charset="0"/>
              </a:rPr>
              <a:t>która wspiera pobieranie </a:t>
            </a:r>
            <a:r>
              <a:rPr lang="pl-PL" sz="2400" dirty="0" smtClean="0">
                <a:latin typeface="Times New Roman" panose="02020603050405020304" pitchFamily="18" charset="0"/>
                <a:cs typeface="Times New Roman" panose="02020603050405020304" pitchFamily="18" charset="0"/>
              </a:rPr>
              <a:t>danej bądź </a:t>
            </a:r>
            <a:r>
              <a:rPr lang="pl-PL" sz="2400" dirty="0">
                <a:latin typeface="Times New Roman" panose="02020603050405020304" pitchFamily="18" charset="0"/>
                <a:cs typeface="Times New Roman" panose="02020603050405020304" pitchFamily="18" charset="0"/>
              </a:rPr>
              <a:t>rozkazu z komórek </a:t>
            </a:r>
            <a:r>
              <a:rPr lang="pl-PL" sz="2400" dirty="0" smtClean="0">
                <a:latin typeface="Times New Roman" panose="02020603050405020304" pitchFamily="18" charset="0"/>
                <a:cs typeface="Times New Roman" panose="02020603050405020304" pitchFamily="18" charset="0"/>
              </a:rPr>
              <a:t>pamięci</a:t>
            </a:r>
            <a:r>
              <a:rPr lang="pl-PL"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93507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107583" y="2292440"/>
            <a:ext cx="9787944" cy="279595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Przy opisywaniu systemów komputerowych często czynione jest rozróżnienie między </a:t>
            </a:r>
            <a:r>
              <a:rPr lang="pl-PL" sz="2400" i="1" dirty="0">
                <a:latin typeface="Times New Roman" panose="02020603050405020304" pitchFamily="18" charset="0"/>
                <a:cs typeface="Times New Roman" panose="02020603050405020304" pitchFamily="18" charset="0"/>
              </a:rPr>
              <a:t>architekturą </a:t>
            </a:r>
            <a:r>
              <a:rPr lang="pl-PL" sz="2400" dirty="0">
                <a:latin typeface="Times New Roman" panose="02020603050405020304" pitchFamily="18" charset="0"/>
                <a:cs typeface="Times New Roman" panose="02020603050405020304" pitchFamily="18" charset="0"/>
              </a:rPr>
              <a:t>komputera a jego </a:t>
            </a:r>
            <a:r>
              <a:rPr lang="pl-PL" sz="2400" i="1" dirty="0">
                <a:latin typeface="Times New Roman" panose="02020603050405020304" pitchFamily="18" charset="0"/>
                <a:cs typeface="Times New Roman" panose="02020603050405020304" pitchFamily="18" charset="0"/>
              </a:rPr>
              <a:t>organizacją. </a:t>
            </a:r>
            <a:r>
              <a:rPr lang="pl-PL" sz="2400" dirty="0">
                <a:latin typeface="Times New Roman" panose="02020603050405020304" pitchFamily="18" charset="0"/>
                <a:cs typeface="Times New Roman" panose="02020603050405020304" pitchFamily="18" charset="0"/>
              </a:rPr>
              <a:t>Chociaż precyzyjne zdefiniowanie tych pojęć jest trudne, jednak istnieje zgoda co do zagadnień, których dotyczą</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502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17431" y="2434107"/>
            <a:ext cx="9994006" cy="2241960"/>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Architektura komputera </a:t>
            </a:r>
            <a:r>
              <a:rPr lang="pl-PL" sz="2400" dirty="0">
                <a:latin typeface="Times New Roman" panose="02020603050405020304" pitchFamily="18" charset="0"/>
                <a:cs typeface="Times New Roman" panose="02020603050405020304" pitchFamily="18" charset="0"/>
              </a:rPr>
              <a:t>odnosi się do tych atrybutów systemu, które są widzialne dla programisty. Innymi słowy, atrybuty te mają bezpośredni wpływ na logiczne wykonywanie programu.</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682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2679</Words>
  <Application>Microsoft Office PowerPoint</Application>
  <PresentationFormat>Panoramiczny</PresentationFormat>
  <Paragraphs>149</Paragraphs>
  <Slides>71</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71</vt:i4>
      </vt:variant>
    </vt:vector>
  </HeadingPairs>
  <TitlesOfParts>
    <vt:vector size="76" baseType="lpstr">
      <vt:lpstr>Arial</vt:lpstr>
      <vt:lpstr>Calibri</vt:lpstr>
      <vt:lpstr>Calibri Light</vt:lpstr>
      <vt:lpstr>Times New Roman</vt:lpstr>
      <vt:lpstr>Motyw pakietu Office</vt:lpstr>
      <vt:lpstr>Wprowadzenie do architektury systemów komputerowych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architektury systemów komputerowych</dc:title>
  <dc:creator>marta lipnicka</dc:creator>
  <cp:lastModifiedBy>marta lipnicka</cp:lastModifiedBy>
  <cp:revision>42</cp:revision>
  <dcterms:created xsi:type="dcterms:W3CDTF">2016-02-24T23:06:08Z</dcterms:created>
  <dcterms:modified xsi:type="dcterms:W3CDTF">2016-02-26T20:28:55Z</dcterms:modified>
</cp:coreProperties>
</file>