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2" r:id="rId4"/>
    <p:sldId id="328" r:id="rId5"/>
    <p:sldId id="320" r:id="rId6"/>
    <p:sldId id="321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67" r:id="rId21"/>
    <p:sldId id="368" r:id="rId22"/>
    <p:sldId id="343" r:id="rId23"/>
    <p:sldId id="345" r:id="rId24"/>
    <p:sldId id="346" r:id="rId25"/>
    <p:sldId id="347" r:id="rId26"/>
    <p:sldId id="348" r:id="rId27"/>
    <p:sldId id="349" r:id="rId28"/>
    <p:sldId id="350" r:id="rId29"/>
    <p:sldId id="402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1" r:id="rId40"/>
    <p:sldId id="362" r:id="rId41"/>
    <p:sldId id="360" r:id="rId42"/>
    <p:sldId id="363" r:id="rId43"/>
    <p:sldId id="364" r:id="rId44"/>
    <p:sldId id="365" r:id="rId45"/>
    <p:sldId id="366" r:id="rId46"/>
    <p:sldId id="369" r:id="rId47"/>
    <p:sldId id="370" r:id="rId48"/>
    <p:sldId id="399" r:id="rId49"/>
    <p:sldId id="371" r:id="rId50"/>
    <p:sldId id="400" r:id="rId51"/>
    <p:sldId id="372" r:id="rId52"/>
    <p:sldId id="373" r:id="rId53"/>
    <p:sldId id="404" r:id="rId54"/>
    <p:sldId id="374" r:id="rId55"/>
    <p:sldId id="405" r:id="rId56"/>
    <p:sldId id="375" r:id="rId57"/>
    <p:sldId id="406" r:id="rId58"/>
    <p:sldId id="376" r:id="rId59"/>
    <p:sldId id="407" r:id="rId60"/>
    <p:sldId id="377" r:id="rId61"/>
    <p:sldId id="408" r:id="rId62"/>
    <p:sldId id="378" r:id="rId63"/>
    <p:sldId id="409" r:id="rId64"/>
    <p:sldId id="379" r:id="rId65"/>
    <p:sldId id="410" r:id="rId66"/>
    <p:sldId id="380" r:id="rId67"/>
    <p:sldId id="411" r:id="rId68"/>
    <p:sldId id="381" r:id="rId69"/>
    <p:sldId id="412" r:id="rId70"/>
    <p:sldId id="382" r:id="rId71"/>
    <p:sldId id="383" r:id="rId72"/>
    <p:sldId id="384" r:id="rId73"/>
    <p:sldId id="385" r:id="rId74"/>
    <p:sldId id="386" r:id="rId75"/>
    <p:sldId id="387" r:id="rId76"/>
    <p:sldId id="388" r:id="rId77"/>
    <p:sldId id="389" r:id="rId78"/>
    <p:sldId id="390" r:id="rId79"/>
    <p:sldId id="391" r:id="rId80"/>
    <p:sldId id="392" r:id="rId81"/>
    <p:sldId id="393" r:id="rId82"/>
    <p:sldId id="394" r:id="rId83"/>
    <p:sldId id="401" r:id="rId84"/>
    <p:sldId id="395" r:id="rId85"/>
    <p:sldId id="396" r:id="rId86"/>
    <p:sldId id="397" r:id="rId87"/>
    <p:sldId id="398" r:id="rId8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5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06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72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4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9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937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5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572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13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94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4A2C-6F8D-47A2-8138-C896731CDA4B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B550-4691-449D-ADBB-8B1A98BBA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0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78039" y="2511380"/>
            <a:ext cx="8435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serce komputera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43189" y="1596980"/>
            <a:ext cx="10187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operacja, która jest opisana obrabianym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rozkazem,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wyniku operacji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powstał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rezultat, który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umieszczony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zostaje dla niego wyznaczony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 efektywny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wykonywany jest zapis.</a:t>
            </a:r>
          </a:p>
        </p:txBody>
      </p:sp>
    </p:spTree>
    <p:extLst>
      <p:ext uri="{BB962C8B-B14F-4D97-AF65-F5344CB8AC3E}">
        <p14:creationId xmlns:p14="http://schemas.microsoft.com/office/powerpoint/2010/main" val="491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4" y="734095"/>
            <a:ext cx="105735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współczesnych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procesorów stosuje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różnego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rodzaju optymalizacje,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przyśpieszenie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pracy procesora, 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konsekwencji całego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systemu. Nie inaczej jest w przypadku procesora 8086.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układ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wykonawczy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magistrali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pracują niezależnie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tylko dane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zostały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EU,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kolejne bajty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czekają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kolejce rozkazów. Operacja ta nosi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nazwę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pobrania wstępnego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przebiegać równocześnie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cyklem wykonywania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Dzięki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temu uzyskuje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znaczny wzrost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prędkości realizacji rozkazów.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najnowszych procesorach spotyka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jeszcze inne sposoby optymalizacji,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przykładem może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przetwarzanie potokowe, które dopuszcza np. jednoczesne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obrabianie pięciu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rozkazów.</a:t>
            </a:r>
          </a:p>
        </p:txBody>
      </p:sp>
    </p:spTree>
    <p:extLst>
      <p:ext uri="{BB962C8B-B14F-4D97-AF65-F5344CB8AC3E}">
        <p14:creationId xmlns:p14="http://schemas.microsoft.com/office/powerpoint/2010/main" val="641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30309" y="2653048"/>
            <a:ext cx="9839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procesora 8086,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dokładniej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składa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co najmniej dwu etapów, zatem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można przedstawić następujące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cyklów realizacji rozkazów:</a:t>
            </a:r>
          </a:p>
        </p:txBody>
      </p:sp>
    </p:spTree>
    <p:extLst>
      <p:ext uri="{BB962C8B-B14F-4D97-AF65-F5344CB8AC3E}">
        <p14:creationId xmlns:p14="http://schemas.microsoft.com/office/powerpoint/2010/main" val="9225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53036" y="2292439"/>
            <a:ext cx="9569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+ wykonanie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AX,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BX - dodaje wartości pochodzące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dwu rejestrów do siebie, argumentami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i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trzeba wykonywać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pobrania argumentów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76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43189" y="2421227"/>
            <a:ext cx="9813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+ odczyt + wykonanie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ADD AX, ZMIENNA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dodaje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zmiennej, w tym przypadku musi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zostać pobrana 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zmiennej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109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2459865"/>
            <a:ext cx="10161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+ wykonanie + zapis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MOV ZMIENNA, AX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zapisanie 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do zmiennej, adres zmiennej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zostać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wyznaczony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pod ten adres,</a:t>
            </a:r>
          </a:p>
        </p:txBody>
      </p:sp>
    </p:spTree>
    <p:extLst>
      <p:ext uri="{BB962C8B-B14F-4D97-AF65-F5344CB8AC3E}">
        <p14:creationId xmlns:p14="http://schemas.microsoft.com/office/powerpoint/2010/main" val="268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75763" y="2768958"/>
            <a:ext cx="10406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+ odczyt + wykonanie + zapis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ZMIENNA,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dodaje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 do zmiennej (jej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 musi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wpierw pobrana), wynik jest umieszczany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9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20462" y="2897747"/>
            <a:ext cx="938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procesora Intel 8086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88642" y="-90152"/>
            <a:ext cx="1030309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procesorze Intel 8086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wyróżniamy następujące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ogólnego przeznaczenia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General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te (co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widać choćby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ich opisie),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mocno specjalizowane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zatem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nazywanie ich rejestrami ogólnego przeznaczenia jest mocno na wyrost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Stosujemy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dosłowne tłumaczenie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oryginalnej dokumentacji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jednocześnie nazewnictwo powszechnie przyjęte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literaturze polskiej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segmentowe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Registers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wskaźnikowe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Pointer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stosu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stanu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56823" y="1429555"/>
            <a:ext cx="10457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ogólnego przeznaczenia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General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(Rejestry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co wida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choćby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ich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opisie,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mocno specjalizowane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zatem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nazywanie ich rejestrami ogólnego przeznaczenia jest mocno na wyrost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Stosujemy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dosłowne tłumaczenie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oryginalnej dokumentacji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jednocześnie nazewnictwo powszechnie przyjęte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literaturze polskiej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50006" y="1571222"/>
            <a:ext cx="9633397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Architekturę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omówimy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przykładzie układu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8086,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czym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zostanie ona uproszczona w sposób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wystarczający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omówienia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podstawowych cech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Schematyczna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wnętrza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znajduje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rysunku. 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9701" y="708338"/>
            <a:ext cx="10573555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(AH/AL)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akumulatora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przeznaczony do wykonywania podstawowych operacji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arytmetycznych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logicznych, w szczególności większość wyników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właśnie do tego rejestru. Przykładem może być 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AX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BX dodający zawartość rejestru AX i BX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zapamiętujący wynik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rejestrze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 (BH/BL)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bazowy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rejestr ten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często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wykorzystywany jest w parze z AX przy operacjach arytmetycznych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jako rejestr pomocniczy przy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bardziejskomplikowanym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adresowaniu pamięci.</a:t>
            </a:r>
          </a:p>
          <a:p>
            <a:pPr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75763" y="850006"/>
            <a:ext cx="10457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 (CH/CL)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licznika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rejestr ten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przede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wszystkim wykorzystywany przy okazji pętli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realizowanej przy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pomocy rozkazu LOOP, gdzie wartość jego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automatycznie zmieniana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 ten sposób jest on licznikiem tej pętli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również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jednym z warunków jej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zakoczenia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 (DH/DL)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danych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Data Register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rejestr ten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przykład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wykorzystywany jest przy operacji mnożenia MUL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dwu rejestrów 16-to bitowych, w wyniku czego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otrzymujemy liczbę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bitową i pierwsze dwa bajty będą pamiętane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rejestrze AX a ostatnie dwa właśnie w rejestrze DX.</a:t>
            </a:r>
          </a:p>
          <a:p>
            <a:pPr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18186" y="850006"/>
            <a:ext cx="10998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Rejestry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segmentowe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Registers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segmentu kodu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Register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przechowuje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segmentu kody programu.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segmentu danych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Data Segment Register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 ten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przechowuje adres segmentu danych programu.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segmentu stosu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rejestr ten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przechowuje adres początku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segmentu stosu o ile jest on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wykorzystywany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dodatkowy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Extra Segment Register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263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34096" y="1339403"/>
            <a:ext cx="1059931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Pointer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źródła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Source Index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najczęściej wykorzystywany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adresowaniu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przeznaczenia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wykorzystywany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rejestr SI.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rozkazów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wspólnie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rejestrem CS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informuje o numerze aktualnie przetwarzanego rozkazu.</a:t>
            </a:r>
          </a:p>
        </p:txBody>
      </p:sp>
    </p:spTree>
    <p:extLst>
      <p:ext uri="{BB962C8B-B14F-4D97-AF65-F5344CB8AC3E}">
        <p14:creationId xmlns:p14="http://schemas.microsoft.com/office/powerpoint/2010/main" val="13804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98491" y="2099257"/>
            <a:ext cx="10522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stosu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stosu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bazy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Base Pointer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80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88643" y="2047741"/>
            <a:ext cx="10367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stanu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przechowuje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informację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stanie procesora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(dokładniejszy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znajduje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dalszej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części).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1777284"/>
            <a:ext cx="10393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wymienione rejestry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16-to bitowe, przy czym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rejestrów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ogólnego przeznaczenia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możliwość bezpośredniego odwoływania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górnej i dolnej ich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połowy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zatem do starszego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młodszego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bajtu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 nazwy: AH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odwołanie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starszego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bajtu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zaś AL - odwołanie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młodszego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bajtu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rejestru AX, podobnie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pozostałych rejestrów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tej grupy.</a:t>
            </a:r>
          </a:p>
        </p:txBody>
      </p:sp>
    </p:spTree>
    <p:extLst>
      <p:ext uri="{BB962C8B-B14F-4D97-AF65-F5344CB8AC3E}">
        <p14:creationId xmlns:p14="http://schemas.microsoft.com/office/powerpoint/2010/main" val="15792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17430" y="1944710"/>
            <a:ext cx="9994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traktowany jako zbiór bitów, dla których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przypisuje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znaczenie,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poza kilkoma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wyjątkami nie ma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odwołujących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niego jako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całości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Istnieje natomiast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cała grupa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rozkazów, 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potrafią sprawdzać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poszczególne jego bity.</a:t>
            </a:r>
          </a:p>
        </p:txBody>
      </p:sp>
    </p:spTree>
    <p:extLst>
      <p:ext uri="{BB962C8B-B14F-4D97-AF65-F5344CB8AC3E}">
        <p14:creationId xmlns:p14="http://schemas.microsoft.com/office/powerpoint/2010/main" val="40189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1" y="1609859"/>
            <a:ext cx="9942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Poniżej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znajduje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znaczenia poszczególnych bitów rejestru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flagowego zaś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pokazany jest na rysunku 3.8, przy czym bity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ustawione na 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lub 1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zarezerwowane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generacji procesora.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Najogólniej mówiąc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flagowy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dokładniej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jego bity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służą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uzyskania informacji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stanie procesora, lub wyniku ostatnio wykonywanej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tak:</a:t>
            </a:r>
          </a:p>
        </p:txBody>
      </p:sp>
    </p:spTree>
    <p:extLst>
      <p:ext uri="{BB962C8B-B14F-4D97-AF65-F5344CB8AC3E}">
        <p14:creationId xmlns:p14="http://schemas.microsoft.com/office/powerpoint/2010/main" val="2775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47" y="1604753"/>
            <a:ext cx="10528968" cy="1107953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1191786" y="3649916"/>
            <a:ext cx="10406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Rysunek 3.8: Rozmieszczenie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rejestrze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flagowym.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60" y="540913"/>
            <a:ext cx="8485250" cy="408381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068946" y="5331854"/>
            <a:ext cx="87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3.7: Architektura procesora Intel 8086.</a:t>
            </a:r>
          </a:p>
        </p:txBody>
      </p:sp>
    </p:spTree>
    <p:extLst>
      <p:ext uri="{BB962C8B-B14F-4D97-AF65-F5344CB8AC3E}">
        <p14:creationId xmlns:p14="http://schemas.microsoft.com/office/powerpoint/2010/main" val="5154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62883" y="2086377"/>
            <a:ext cx="10509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Carry Flag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przeniesienia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ustawiana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operacje arytmetyczne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wyniku ostatnio wykonywanej operacji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nastąpiło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przeniesienie na najstarszym bicie, np. dodanie dwu liczb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8-mio bitowych może dać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wyniku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9-cio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bitową.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9701" y="2356834"/>
            <a:ext cx="10998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Parity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parzystości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ustawiana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operacje 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wyniku ich wykonania liczba bitów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mniej znaczącym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bajcie wyniku jest nieparzysta.</a:t>
            </a:r>
          </a:p>
        </p:txBody>
      </p:sp>
    </p:spTree>
    <p:extLst>
      <p:ext uri="{BB962C8B-B14F-4D97-AF65-F5344CB8AC3E}">
        <p14:creationId xmlns:p14="http://schemas.microsoft.com/office/powerpoint/2010/main" val="4059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07584" y="2305319"/>
            <a:ext cx="1014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(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Flag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pomocnicza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ustawiana głównie przy operacjach na kodzie BCD. Flaga ta jest ustawiana, gdy w wyniku operacji nastąpiło przeniesienie z bitu 3 na 4 lub pożyczka z bitu 4 na 3.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1521" y="2382592"/>
            <a:ext cx="9878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Zero Flag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zera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ustawiana przez operacje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arytmetyczne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logiczne, np. przy operacji porównywania dwu liczb. Jest ustawiana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równy zero, w przeciwnym wypadku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zerowana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9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798490" y="2137893"/>
            <a:ext cx="10380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znaku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ustawiana przez operacje arytmetyczne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najstarszy bit w otrzymanym wyniku jest równy 1,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przeciwnym wypadku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zerowana.</a:t>
            </a:r>
          </a:p>
        </p:txBody>
      </p:sp>
    </p:spTree>
    <p:extLst>
      <p:ext uri="{BB962C8B-B14F-4D97-AF65-F5344CB8AC3E}">
        <p14:creationId xmlns:p14="http://schemas.microsoft.com/office/powerpoint/2010/main" val="22905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27279" y="1122251"/>
            <a:ext cx="102387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Trap Flag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pracy krokowej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ustawiona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 1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wprowadza procesor w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tryb pracy krokowej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Single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Modus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trybie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 po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wykonanym rozkazie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wygenerowane zostaje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przerwanie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przejście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specjalnej procedury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obsługi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Tryb ten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wykorzystywany jest do testowanie niskopoziomowych procedur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głównie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konstruktorów systemów procesorowych.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Wyzerowanie tej flagi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powoduje powrót do normalnego trybu pracy.</a:t>
            </a:r>
          </a:p>
        </p:txBody>
      </p:sp>
    </p:spTree>
    <p:extLst>
      <p:ext uri="{BB962C8B-B14F-4D97-AF65-F5344CB8AC3E}">
        <p14:creationId xmlns:p14="http://schemas.microsoft.com/office/powerpoint/2010/main" val="4950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10126" y="2266681"/>
            <a:ext cx="9865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(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Flag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zezwolenia na przerwanie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ustawiona na 1 powoduje odblokowanie systemu obsługi przerwań. Wyzerowanie tej flagi powoduje, że procesor będzie ignorował zewnętrzne przerwania.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94703" y="2382592"/>
            <a:ext cx="10135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kierunku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wykorzystywana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działaniach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łańcuchach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znaków.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ustawiona na 1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i 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będą zwiększane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tych operacjach, w przeciwnym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wypadku zmniejszane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8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2" y="2653048"/>
            <a:ext cx="949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Overow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ustawiana jest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rozkazy arytmetycznie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wystąpiło przepełnienie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przykładem może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mnożenia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6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944711" y="2987899"/>
            <a:ext cx="82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Budowa rozkazu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81826" y="1416675"/>
            <a:ext cx="9826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Zasadniczo w procesorze 8086 wyróżnia się dwa główne elementy: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wykonawczy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(EU)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ang.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Unit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sterowania magistrali (BIU)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Interface Unit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czym układ wykonawczy składa się z dalszych podjednostek, które spełniają następującą rolę:</a:t>
            </a:r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723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50006" y="1493949"/>
            <a:ext cx="9723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Uproszczona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procesora Intel 8086 znajduje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rysunku 3.9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składa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1-go do 6-ciu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sobie bajtów,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czym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pierwsze dwa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opisują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jako taki,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zaś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ostatnie cztery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bądź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bezpośrednimi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będzie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rozkazu ADD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AX, 05h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(dodaje on do rejestru AX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szesnastkowo),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bądź adresem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gdzie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szukać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danych, lub gdzie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umieszczać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wyniki.</a:t>
            </a:r>
          </a:p>
        </p:txBody>
      </p:sp>
    </p:spTree>
    <p:extLst>
      <p:ext uri="{BB962C8B-B14F-4D97-AF65-F5344CB8AC3E}">
        <p14:creationId xmlns:p14="http://schemas.microsoft.com/office/powerpoint/2010/main" val="14071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0" y="5274001"/>
            <a:ext cx="941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Rysunek 3.9: Uproszczony schemat rozkazu procesora Intel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298570"/>
            <a:ext cx="4449191" cy="437543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5293217" y="1056068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Rozkaz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357611" y="3026535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Dane lub Adres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4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2" y="2421228"/>
            <a:ext cx="9878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Pierwsze dwa bajty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jednak interpretowane po prostu jako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 rozkazu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 rysunku wynika,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podzielone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części ma określone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znaczenie opisane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poniżej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67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1287887"/>
            <a:ext cx="10728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to kod rozkazu, który 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flaga informująca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czy dane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mają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pobierane czy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też przesyłane do rejestru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flaga informująca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działania będą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wykonywane na bajtach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 słowach.</a:t>
            </a:r>
          </a:p>
          <a:p>
            <a:pPr algn="just">
              <a:lnSpc>
                <a:spcPct val="150000"/>
              </a:lnSpc>
            </a:pPr>
            <a:r>
              <a:rPr lang="pl-PL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flaga informująca o źródle danych.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informuje gdzie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leżą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argumenty,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 rejestrach.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określa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jaki rejestr jest argumentem, lub jest rozszerzeniem rozkazu.</a:t>
            </a: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określa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będący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argumentem lub rejestr wykorzystywany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obliczenia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względem początku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segmentu.</a:t>
            </a:r>
          </a:p>
        </p:txBody>
      </p:sp>
    </p:spTree>
    <p:extLst>
      <p:ext uri="{BB962C8B-B14F-4D97-AF65-F5344CB8AC3E}">
        <p14:creationId xmlns:p14="http://schemas.microsoft.com/office/powerpoint/2010/main" val="33638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53036" y="1403797"/>
            <a:ext cx="10251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powyższego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można wywnioskować, 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poszczególnych kawałków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zależna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wielu czynników.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przykładu część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 może być informacją mówiącą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inaczej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doprecyzowującą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jaki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 chodzi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Zauważmy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gdyby tylko KOD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mówił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tym jaki to rozkaz,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przy długości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bitów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złożony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 8-miu bitów i odejmujemy po jednym bicie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W, S.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możemy mieć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zaledwie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2^5 - 1=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rozkazy,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podczas gdy skądinąd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wiemy,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procesorze Intel 8086 mamy do dyspozycji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ponad dwieście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rozkazów. Zatem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część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składająca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3 bitów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sposobem obejścia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tego ograniczenia.</a:t>
            </a:r>
          </a:p>
        </p:txBody>
      </p:sp>
    </p:spTree>
    <p:extLst>
      <p:ext uri="{BB962C8B-B14F-4D97-AF65-F5344CB8AC3E}">
        <p14:creationId xmlns:p14="http://schemas.microsoft.com/office/powerpoint/2010/main" val="34174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30310" y="927279"/>
            <a:ext cx="9762186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pewnością przyglądając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postaci rozkazu w omawianym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procesorze można zadać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pytanie,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skąd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wiedzieć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poszczególnym częściom należy nadać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uzyskać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zamierzony efekt. Do tego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służy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specyfikacja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dla danego procesora, która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dokładnie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omawia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ułożenie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 i jedynek dla danego rozkazu. Przyznajemy,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sposób jest bardzo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męczące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 obecnej chwili nikt tego tak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specyfikacja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tych rozkazów jest potrzebna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wyłącznie wąskiej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programistów piszących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asemblery, czyli programy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tłumaczące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mnemoniczny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maszynowy</a:t>
            </a:r>
          </a:p>
        </p:txBody>
      </p:sp>
    </p:spTree>
    <p:extLst>
      <p:ext uri="{BB962C8B-B14F-4D97-AF65-F5344CB8AC3E}">
        <p14:creationId xmlns:p14="http://schemas.microsoft.com/office/powerpoint/2010/main" val="6845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42434" y="2511380"/>
            <a:ext cx="8706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46219" y="2253803"/>
            <a:ext cx="9929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lepszego zrozumienia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złożoności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pracy procesora opiszemy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sposoby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adresacji komórek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zależności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tego gdzie dana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umieszczona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pamiętana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dostęp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niej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łatwiejszy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bądź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trudniejszy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88642" y="837127"/>
            <a:ext cx="1041900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więcej przekłada się to wprost na czas potrzebny na pobranie tej danej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dalej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to wpływ na czas realizacji konkretnego rozkazu. Dzieje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 ponieważ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dana, która ma być przetworzona zawsze musi zostać pobrana do procesora, a może przecież znajdować się w rejestrze (wtedy nic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trzeba robić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 pamięci RAM (należy ją pobrać) czy nawet na porcie COM 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należy 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odczytać). Co więcej, zanim taka dana będzie pobrana, należy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stwierdzić czy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wiemy wprost (natychmiast) gdzie ona się znajduje, czy też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znamy wyłącznie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do niej. Wówczas najpierw należy wyznaczyć tzw.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 efektywny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końcu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jego użyciu pobrać daną.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593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24248" y="1043189"/>
            <a:ext cx="10264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yobraźmy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musimy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kogoś zadzwonić.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pierwsze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możemy pamiętać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tej osoby numer telefonu,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wtedy natychmiast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wybieramy numer i trwa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chwilkę.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możemy mieć numer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zapisany w notesie, wtedy trwa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odrobinę dłużej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trzecie,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numeru, ale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pamiętamy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 do kolegi, który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pewnością ten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nasz docelowy numer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pamięta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kolegi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domu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trwać dość długo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02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72733" y="721217"/>
            <a:ext cx="102515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wewnątrz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o specjalnym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przeznaczeniu.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arytmetyczno-logiczna, przeznaczona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wykonywania podstawowych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na liczbach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całkowitych.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zmiennoprzecinkowa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zwana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koprocesorem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zajmująca się realizację obliczeń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liczbach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zmiennoprzecinkowych.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dekodowania rozkazów,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zajmująca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dekodowaniem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żądaniem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ewentualnych argumentów dla tych rozkazów.</a:t>
            </a:r>
          </a:p>
        </p:txBody>
      </p:sp>
    </p:spTree>
    <p:extLst>
      <p:ext uri="{BB962C8B-B14F-4D97-AF65-F5344CB8AC3E}">
        <p14:creationId xmlns:p14="http://schemas.microsoft.com/office/powerpoint/2010/main" val="23744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81825" y="1481070"/>
            <a:ext cx="9994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czwarte, możemy mieć numer do kolegi, który owszem ma ten numer docelowy ale zapisany, zatem nie tylko kolega musi być w domu, ale jeszcze musi odszukać notes z numerem (a jeśli kolega jest bałaganiarzem?).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piąte, możemy mieć numer do kolegi, który zna kogoś kto zna nasz docelowy numer itd.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63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20462" y="1828800"/>
            <a:ext cx="9530367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Poniżej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wypisane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zostały różne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sposoby adresowania,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kolejności od najprostszego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najtrudniejszego i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przybliżeniu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najszybszego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najwolniejszego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przybliżeniu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gdyż,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czasami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zależy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od konkretnego rozkazu. Jednak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pewnością operacje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rejestrach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realizowane najszybciej.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Przykłady zostały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podane w zapisie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mnemonicznym.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1" y="2579427"/>
            <a:ext cx="10627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natychmiastowe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bezpośrednio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AX, 34h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rejestru AX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szesnastkowo.</a:t>
            </a:r>
          </a:p>
        </p:txBody>
      </p:sp>
    </p:spTree>
    <p:extLst>
      <p:ext uri="{BB962C8B-B14F-4D97-AF65-F5344CB8AC3E}">
        <p14:creationId xmlns:p14="http://schemas.microsoft.com/office/powerpoint/2010/main" val="3943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65949" y="1146220"/>
            <a:ext cx="5434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natychmiastowe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występuje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gdy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wartość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podana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bezpośrednio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l-PL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34h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rejestru AX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wartość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szesnastkowo.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24248" y="3477296"/>
            <a:ext cx="461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</a:rPr>
              <a:t>Rysunek 3.10: Adresowanie natychmiastowe.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5" y="1764405"/>
            <a:ext cx="4275535" cy="9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0501" y="1760560"/>
            <a:ext cx="1100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bezpośrednie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rejestru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operujemy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dwu rejestrach: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AX, BX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rejestru BX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62163" y="1210614"/>
            <a:ext cx="5241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bezpośrednie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rejestru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występuje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gdy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operujemy na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dwu rejestrach: </a:t>
            </a:r>
            <a:endParaRPr lang="pl-PL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BX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danej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rejestru BX do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 (Rysunek 3.11)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62885" y="3888270"/>
            <a:ext cx="517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</a:rPr>
              <a:t>Rysunek 3.11: Adresowanie </a:t>
            </a:r>
            <a:r>
              <a:rPr lang="pl-PL" dirty="0" smtClean="0">
                <a:solidFill>
                  <a:prstClr val="black"/>
                </a:solidFill>
              </a:rPr>
              <a:t>bezpośrednie </a:t>
            </a:r>
            <a:r>
              <a:rPr lang="pl-PL" dirty="0">
                <a:solidFill>
                  <a:prstClr val="black"/>
                </a:solidFill>
              </a:rPr>
              <a:t>z rejestru.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3" y="540913"/>
            <a:ext cx="6030071" cy="27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4149" y="1269242"/>
            <a:ext cx="10860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bezpośrednie z pamięci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argument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przekazywany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adres: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AX, [0FFh]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wartości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adresu 0FF szesnastkowo do rejestru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w nawiasie kwadratowym oznacza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adresowanej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umieszczony w tym nawiasie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75043" y="561284"/>
            <a:ext cx="51000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endParaRPr lang="pl-PL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bezpośrednie z pamięci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występuje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gdy argument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przekazywany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przez adres: </a:t>
            </a:r>
            <a:endParaRPr lang="pl-PL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[0FFh]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wartości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adresu 0FF szesnastkowo do rejestru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(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Zapis w nawiasie kwadratowym oznacza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pobranie zawartości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komórki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adresowanej przez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umieszczony w tym nawiasie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pl-PL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11370" y="4314423"/>
            <a:ext cx="50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</a:rPr>
              <a:t>Rysunek 3.12: Adresowanie </a:t>
            </a:r>
            <a:r>
              <a:rPr lang="pl-PL" dirty="0" smtClean="0">
                <a:solidFill>
                  <a:prstClr val="black"/>
                </a:solidFill>
              </a:rPr>
              <a:t>bezpośrednie </a:t>
            </a:r>
            <a:r>
              <a:rPr lang="pl-PL" dirty="0">
                <a:solidFill>
                  <a:prstClr val="black"/>
                </a:solidFill>
              </a:rPr>
              <a:t>z </a:t>
            </a:r>
            <a:r>
              <a:rPr lang="pl-PL" dirty="0" smtClean="0">
                <a:solidFill>
                  <a:prstClr val="black"/>
                </a:solidFill>
              </a:rPr>
              <a:t>pamięci</a:t>
            </a:r>
            <a:r>
              <a:rPr lang="pl-PL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695459"/>
            <a:ext cx="6303526" cy="28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7672" y="1132764"/>
            <a:ext cx="10984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 przez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bazowy </a:t>
            </a:r>
            <a:endParaRPr lang="pl-P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efektywny jest w rejestrze BX lub BP: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AX, [BP]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komórki, której adres jest w rejestrze BP,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2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11403" y="798490"/>
            <a:ext cx="5550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pośrednie </a:t>
            </a: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przez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 bazowy </a:t>
            </a:r>
            <a:endParaRPr lang="pl-PL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tym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przypadku adres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efektywny jest w rejestrze BX lub BP: </a:t>
            </a:r>
            <a:endParaRPr lang="pl-PL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[BP]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komórki, której adres jest w rejestrze BP, do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rejestru AX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33341" y="3721994"/>
            <a:ext cx="463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</a:rPr>
              <a:t>Rysunek 3.13: Adresowanie </a:t>
            </a:r>
            <a:r>
              <a:rPr lang="pl-PL" dirty="0" smtClean="0">
                <a:solidFill>
                  <a:prstClr val="black"/>
                </a:solidFill>
              </a:rPr>
              <a:t>pośrednie </a:t>
            </a:r>
            <a:r>
              <a:rPr lang="pl-PL" dirty="0">
                <a:solidFill>
                  <a:prstClr val="black"/>
                </a:solidFill>
              </a:rPr>
              <a:t>przez rejestr bazowy.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9" y="798490"/>
            <a:ext cx="5430750" cy="24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65915" y="785611"/>
            <a:ext cx="9968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kolei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magistrali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składa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jednostek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adresująca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która zajmuje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wyliczaniem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adresu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efektywnego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efektywny to faktyczny adres pod którym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znajduje się żądana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dana. Nie jest ona zawsze zgodny z adresem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który następuje odwołanie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 względu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różne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sposoby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adresowania.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zarządzająca pamięcią,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która wspiera pobieranie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danej bądź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z komórek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5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4149" y="1105469"/>
            <a:ext cx="1079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rejestr bazowy 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 prostu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tym przypadku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jest w rejestrze BX lub BP ale dodatkowo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go przesuwa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AX, [BP+5]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jest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pięć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bajtów dalej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umieszczony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rejestrze BP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rejestru AX. </a:t>
            </a:r>
          </a:p>
        </p:txBody>
      </p:sp>
    </p:spTree>
    <p:extLst>
      <p:ext uri="{BB962C8B-B14F-4D97-AF65-F5344CB8AC3E}">
        <p14:creationId xmlns:p14="http://schemas.microsoft.com/office/powerpoint/2010/main" val="5497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91707" y="667047"/>
            <a:ext cx="5318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pośrednie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przez rejestr bazowy i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(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po prostu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tym przypadku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jest w rejestrze BX lub BP ale dodatkowo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się go przesuwa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l-PL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[BP+5]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komórki,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której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jest o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pięć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bajtów dalej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niż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umieszczony w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rejestrze BP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rejestru AX. </a:t>
            </a:r>
          </a:p>
        </p:txBody>
      </p:sp>
      <p:sp>
        <p:nvSpPr>
          <p:cNvPr id="4" name="AutoShape 2" descr="https://main.uni.lodz.pl/squirrelmail/src/download.php?passed_id=23588&amp;mailbox=INBOX&amp;ent_id=2&amp;absolute_dl=true"/>
          <p:cNvSpPr>
            <a:spLocks noChangeAspect="1" noChangeArrowheads="1"/>
          </p:cNvSpPr>
          <p:nvPr/>
        </p:nvSpPr>
        <p:spPr bwMode="auto">
          <a:xfrm>
            <a:off x="1185885" y="3247483"/>
            <a:ext cx="3463388" cy="346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AutoShape 4" descr="https://main.uni.lodz.pl/squirrelmail/src/download.php?passed_id=23588&amp;mailbox=INBOX&amp;ent_id=2&amp;absolute_dl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38041"/>
            <a:ext cx="5088280" cy="2296194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12775" y="4005329"/>
            <a:ext cx="50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Rysunek 3.14: Adresowanie pośrednie przez rejestr bazowy i oset.</a:t>
            </a:r>
            <a:endParaRPr lang="pl-P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8741" y="2156347"/>
            <a:ext cx="10755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 przez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indeksowy </a:t>
            </a:r>
            <a:endParaRPr lang="pl-P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znajduje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rejestrze indeksowym DI lub SI: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SI]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komórki, której adres znajduje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rejestrze SI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rejestru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43223" y="1004552"/>
            <a:ext cx="5267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pośrednie </a:t>
            </a: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przez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 indeksowy </a:t>
            </a:r>
            <a:endParaRPr lang="pl-PL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tym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przypadku adres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znajduje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rejestrze indeksowym DI lub SI: </a:t>
            </a:r>
            <a:endParaRPr lang="pl-PL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SI]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komórki, której adres znajduje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rejestrze SI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rejestru AX. (Ilustracja analogiczna jak na rysunku 3.13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tylko z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udziałem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rejestru indeksowego)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9" y="798490"/>
            <a:ext cx="5430750" cy="245074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927279" y="3683357"/>
            <a:ext cx="463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</a:rPr>
              <a:t>Rysunek 3.13: Adresowanie </a:t>
            </a:r>
            <a:r>
              <a:rPr lang="pl-PL" dirty="0" smtClean="0">
                <a:solidFill>
                  <a:prstClr val="black"/>
                </a:solidFill>
              </a:rPr>
              <a:t>pośrednie </a:t>
            </a:r>
            <a:r>
              <a:rPr lang="pl-PL" dirty="0">
                <a:solidFill>
                  <a:prstClr val="black"/>
                </a:solidFill>
              </a:rPr>
              <a:t>przez rejestr bazowy.</a:t>
            </a:r>
          </a:p>
        </p:txBody>
      </p:sp>
    </p:spTree>
    <p:extLst>
      <p:ext uri="{BB962C8B-B14F-4D97-AF65-F5344CB8AC3E}">
        <p14:creationId xmlns:p14="http://schemas.microsoft.com/office/powerpoint/2010/main" val="7635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1446" y="2019868"/>
            <a:ext cx="10728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 przez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indeksowy 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tym przypadku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jest w rejestrze DI lub SI ale dodatkowo jest on przesuwany: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[SI+6]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której 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o 6 bajtów dalej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zapisany w rejestrze SI,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63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75797" y="798490"/>
            <a:ext cx="54348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pośrednie </a:t>
            </a: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przez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 indeksowy i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tym przypadku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jest w rejestrze DI lub SI ale dodatkowo jest on przesuwany: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AX, [SI+6]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komórki,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której adres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o 6 bajtów dalej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niż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zapisany w rejestrze SI, do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rejestru AX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(Ilustracja analogiczna jak na rysunku 3.14 tylko z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udziałem</a:t>
            </a:r>
            <a:endParaRPr lang="pl-PL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rejestru indeksowego)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798490"/>
            <a:ext cx="5088280" cy="229619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17308" y="3614645"/>
            <a:ext cx="50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Rysunek 3.14: Adresowanie pośrednie przez rejestr bazowy i oset.</a:t>
            </a:r>
            <a:endParaRPr lang="pl-P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0501" y="2156346"/>
            <a:ext cx="10810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 przez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bazowy i indeksowy </a:t>
            </a:r>
            <a:endParaRPr lang="pl-P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 komórki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wyliczany na podstawie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dwu rejestrów: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AX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[BX+SI]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komórki, której adres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sumą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adresów rejestru BX i SI, do rejestru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56101" y="798490"/>
            <a:ext cx="5241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pośrednie </a:t>
            </a: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przez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 bazowy i indeksowy </a:t>
            </a:r>
            <a:endParaRPr lang="pl-PL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komórki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wyliczany na podstawie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dwu rejestrów: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AX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[BX+SI]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komórki, której adres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sumą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adresów rejestru BX i SI, do rejestru AX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" y="553792"/>
            <a:ext cx="6058610" cy="273407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40913" y="3287868"/>
            <a:ext cx="539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</a:rPr>
              <a:t>Rysunek 3.15: Adresowanie przez rejestr bazowy i </a:t>
            </a:r>
            <a:r>
              <a:rPr lang="pl-PL" dirty="0" smtClean="0">
                <a:solidFill>
                  <a:prstClr val="black"/>
                </a:solidFill>
              </a:rPr>
              <a:t>indeksowy.</a:t>
            </a:r>
            <a:endParaRPr lang="pl-P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6037" y="2265528"/>
            <a:ext cx="10713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 przez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bazowy, indeksowy 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poprzednie adresowanie ale dochodzi jeszcze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AX, [BX+SI+5]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BX, SI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do rejestru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872766" y="772732"/>
            <a:ext cx="5563673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pośrednie przez </a:t>
            </a:r>
            <a:r>
              <a:rPr lang="pl-PL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 bazowy, indeksowy i </a:t>
            </a:r>
            <a:r>
              <a:rPr lang="pl-PL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podobnie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 poprzednie adresowanie ale dochodzi jeszcze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l-PL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[BX+SI+5]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załadowanie zawartości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komórki,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której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 jest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sumą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rejestru BX, SI i 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wartości </a:t>
            </a:r>
            <a:r>
              <a:rPr lang="pl-PL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do rejestru AX</a:t>
            </a:r>
            <a:r>
              <a:rPr lang="pl-PL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573"/>
            <a:ext cx="5944454" cy="268256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80304" y="4353060"/>
            <a:ext cx="569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prstClr val="black"/>
                </a:solidFill>
              </a:rPr>
              <a:t>Rysunek 3.16: Adresowanie przez rejestr bazowy, indeksowy i oset.</a:t>
            </a:r>
          </a:p>
        </p:txBody>
      </p:sp>
    </p:spTree>
    <p:extLst>
      <p:ext uri="{BB962C8B-B14F-4D97-AF65-F5344CB8AC3E}">
        <p14:creationId xmlns:p14="http://schemas.microsoft.com/office/powerpoint/2010/main" val="1926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253803" y="2859110"/>
            <a:ext cx="7392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 pracy procesora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1521" y="1712890"/>
            <a:ext cx="10612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układów wejścia/wyjścia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służy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odnoszenia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portów wejścia/wyjścia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wysłania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pobrania z nich informacji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takich portów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podłączona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np. drukarka.</a:t>
            </a:r>
          </a:p>
        </p:txBody>
      </p:sp>
    </p:spTree>
    <p:extLst>
      <p:ext uri="{BB962C8B-B14F-4D97-AF65-F5344CB8AC3E}">
        <p14:creationId xmlns:p14="http://schemas.microsoft.com/office/powerpoint/2010/main" val="37450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9853" y="1931831"/>
            <a:ext cx="10599313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programista ma bardzo szerokie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możliwości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komórek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więcej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prawie wszystkie te sposoby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można mieszać.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Powoduje to z jednej strony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dużą elastyczność,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z drugiej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spore kłopoty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początkujących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adeptów programowania procesora na tak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niskim poziomie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8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56068" y="2434107"/>
            <a:ext cx="1018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Asembler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27279" y="2382592"/>
            <a:ext cx="1007127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kodu maszynowego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byłoby uciążliwe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monotonne.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konsekwencji łatwo prowadzące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błędów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właściwie uniemożliwiające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ich zlokalizowanie.</a:t>
            </a:r>
          </a:p>
        </p:txBody>
      </p:sp>
    </p:spTree>
    <p:extLst>
      <p:ext uri="{BB962C8B-B14F-4D97-AF65-F5344CB8AC3E}">
        <p14:creationId xmlns:p14="http://schemas.microsoft.com/office/powerpoint/2010/main" val="12822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1521" y="1236372"/>
            <a:ext cx="10457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ułatwienia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procesu programowania procesora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stworzono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język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asembler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Język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jest tzw.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językiem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mnemonicznym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gdyż składa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mnemoników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krótkich nazw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odpowiadających konkretnym rozkazom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maszynowym konkretnego typu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Bardzo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ważne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zrozumienie,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język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ściśle związany właśnie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typem procesorem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zatem dla innego procesora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będzie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inna lista rozkazów,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może podobna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podobne funkcje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realizująca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 inna. I tak Intel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będzie miał inną listę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Motorola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 AMD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będzie miało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pewnym podzbiorze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zgodną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Intelem.</a:t>
            </a:r>
          </a:p>
        </p:txBody>
      </p:sp>
    </p:spTree>
    <p:extLst>
      <p:ext uri="{BB962C8B-B14F-4D97-AF65-F5344CB8AC3E}">
        <p14:creationId xmlns:p14="http://schemas.microsoft.com/office/powerpoint/2010/main" val="688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1481070"/>
            <a:ext cx="104962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języku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tym można stosować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symboliczny zapis adresów,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zamiast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konkretnego adresu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można zastosować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nazwę.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Uwalnia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programistę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żmudnego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przeliczania adresów, które po za tym,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nużące, może również powodować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powstawanie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błędów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większości sytuacji rozkazy są tłumaczone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jeden-do-jednego, zatem proces zamiany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zapisanego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języku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asembler na kod maszynowy sprowadza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niejako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podstawienia pod dany mnemonik jego reprezentacji binarnej.</a:t>
            </a:r>
          </a:p>
        </p:txBody>
      </p:sp>
    </p:spTree>
    <p:extLst>
      <p:ext uri="{BB962C8B-B14F-4D97-AF65-F5344CB8AC3E}">
        <p14:creationId xmlns:p14="http://schemas.microsoft.com/office/powerpoint/2010/main" val="13045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65915" y="1506828"/>
            <a:ext cx="10303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Fakt ten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powoduje,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osoba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programująca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asemblerze niejako pisze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kodzie maszynowym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głównych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przyczyn dla których pisane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sposób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najwydajniejsze pod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względem prędkości działania jak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zajmowanej przez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ilości pamięci.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Niestety jak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chwilę przekonamy pisanie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języku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żmudne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pewnością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efektywne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 względem prędkości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tworzenia programów.</a:t>
            </a:r>
          </a:p>
        </p:txBody>
      </p:sp>
    </p:spTree>
    <p:extLst>
      <p:ext uri="{BB962C8B-B14F-4D97-AF65-F5344CB8AC3E}">
        <p14:creationId xmlns:p14="http://schemas.microsoft.com/office/powerpoint/2010/main" val="35586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0" y="1545465"/>
            <a:ext cx="10831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Poniżej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przedstawiamy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procesora Intel 8086,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 ułatwienia zastały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pogrupowane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według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przeznaczenia. Przy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większości rozkazów występuje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informacja o tym na jakie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rejestrze </a:t>
            </a:r>
            <a:r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flagowym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rozkaz może mieć wpływ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Dodatkowo podany jest czas realizacji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danego rozkazu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jednostkach cyklu zegarowego tzw. taktu. Przy czym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podajemy zakres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czasu wykonania rozkazu, najkrócej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realizowane rozkazy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najdłużej zaś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 na komórkach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pośrednio.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75763" y="837127"/>
            <a:ext cx="10573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przesunięć</a:t>
            </a: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 AX, BX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przesłania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BX do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Flagi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brak. Czas: 2-14.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odłożenie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stos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SI. Flagi: brak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Czas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 DX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ze stosu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rejestru DX.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Flagi: brak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Czas: 12.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XCHG AL,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BL-wymiana wartości pomiędzy młodszymi bajtami rejestrów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i BX. Flagi: brak. Czas: 4-20.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PUSHF-przesłanie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znaczników na stos. Flagi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które mogą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ulec zmianie: Brak. Czas: 10.</a:t>
            </a:r>
          </a:p>
        </p:txBody>
      </p:sp>
    </p:spTree>
    <p:extLst>
      <p:ext uri="{BB962C8B-B14F-4D97-AF65-F5344CB8AC3E}">
        <p14:creationId xmlns:p14="http://schemas.microsoft.com/office/powerpoint/2010/main" val="3893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5" y="1519707"/>
            <a:ext cx="10444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POPF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ze stosu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zapisanie jej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znaczników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Flagi: wszystkie. Czas: 8.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AX, DX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portu o adresie danym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rejestrze DX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rejestru AX. Flagi: brak. Czas: 8-14.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DX,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AX-wysłanie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portu 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adresie danym w rejestrze DX. Flagi: brak. Czas: 8-14.</a:t>
            </a:r>
          </a:p>
        </p:txBody>
      </p:sp>
    </p:spTree>
    <p:extLst>
      <p:ext uri="{BB962C8B-B14F-4D97-AF65-F5344CB8AC3E}">
        <p14:creationId xmlns:p14="http://schemas.microsoft.com/office/powerpoint/2010/main" val="7396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98490" y="1068946"/>
            <a:ext cx="10122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wykonywanie rozkazów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zapisanych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Skoncentrujemy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realizacji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jej przebiegu.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w procesorze odbywa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cyklach.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nazwiemy pewną sekwencję stałych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kroków, których celem jest realizacja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bądź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bądź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jego fragmentu. W przypadku procesora 8086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zależności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rodzaju rozkazu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mogą wystąpić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maksymalnie cztery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główne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cykle:</a:t>
            </a:r>
          </a:p>
        </p:txBody>
      </p:sp>
    </p:spTree>
    <p:extLst>
      <p:ext uri="{BB962C8B-B14F-4D97-AF65-F5344CB8AC3E}">
        <p14:creationId xmlns:p14="http://schemas.microsoft.com/office/powerpoint/2010/main" val="24915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72733" y="399244"/>
            <a:ext cx="104962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arytmetyczne i logiczne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AX, BX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dodania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BX do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wynik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zapamiętany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AX. Flagi: AF, CF, OF, PF, SF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ZF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Czas: 3-25.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AX, BX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odjęcia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BX od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wynik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zapamiętany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rejestrze AX. Flagi: AF, CF, OF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SF, ZF. Czas: 3-25.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CMP AX, BX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porównania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BX i AX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Flagi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AF, CF, OF, PF, SF, ZF. Czas: 3-14.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 AX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zwiększenie 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 o 1. Flagi: AF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PF, SF, ZF.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2-23.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 AX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zmniejszenie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 o 1. Flagi: AF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PF, SF, ZF.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2-23.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623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08337" y="386365"/>
            <a:ext cx="105220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 BL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pomnożenie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 (zawsze)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młodszy bajt rejestru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BX, wynik zostanie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zapamiętany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AX i DX.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tego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liczby zapisane w rejestrach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traktowane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liczby bez znaku. Flagi: CF OF. Czas: 70-143.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IMUL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CL- pomnożenie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 (zawsze)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młodszy bajt rejestru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CX, wynik zostanie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zapamiętany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AX i DX.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tego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liczby zapisane w rejestrach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traktowane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liczby ze znakiem. Flagi: CF, OF. Czas: 80-164.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 CL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dzielenie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 (zawsze)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młodszy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CX. W przypadku tego rozkazu liczby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traktowane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 liczby bez znaku. Flagi: brak. Czas: 80-320.</a:t>
            </a:r>
          </a:p>
        </p:txBody>
      </p:sp>
    </p:spTree>
    <p:extLst>
      <p:ext uri="{BB962C8B-B14F-4D97-AF65-F5344CB8AC3E}">
        <p14:creationId xmlns:p14="http://schemas.microsoft.com/office/powerpoint/2010/main" val="37363242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11368" y="1700012"/>
            <a:ext cx="10573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IDIV CL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dzielenie zawsze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AX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młodszy bajt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CX. W przypadku tego rozkazu liczby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traktowane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 liczby ze znakiem. Flagi: brak. Czas: 101-194.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negacja logiczna bitów rejestru AX. Flagi: brak. Czas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3-24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XOR BX, CX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różnica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symetryczna bitów w rejestrach BX i CX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Flagi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CF, OF, PF, SF, ZF. Czas: 3-25.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673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3" y="1558344"/>
            <a:ext cx="102902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SHL AX, 1 - przesunięcie logiczne w lewo. Flagi: CF, OF, PF, SF, ZF. Czas: 2-30.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 AX, 1 - przesunięcie arytmetyczne w lewo. Flagi: CF, OF, PF, SF, ZF. Czas: 2-30.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 AX, 1 - przesunięcie cykliczne w lewo. Flagi: CF, OF. Czas: 2-30.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RCL AX, 1 - przesunięcie cykliczne z przeniesieniem w lewo. Flagi: CF, OF. Czas: 2-30.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600200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399" y="1339403"/>
            <a:ext cx="104447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skoków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JZ etykieta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wykonania skoku warunkowego do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etykiety.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Poprzez etykietę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rozumiemy pewne miejsce w programie, które posiada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pewną nadaną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nazwę - zwaną etykietą.  Skok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zostanie wykonany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flaga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ZF=1. Flagi,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 mogą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ulec zmianie: brak. Czas: 16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jeśli wystąpił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skok, 4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przeciwnym razie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JMP etykieta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wykonania skoku bezwarunkowego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etykiety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Flagi: brak. Czas: 16.</a:t>
            </a:r>
          </a:p>
        </p:txBody>
      </p:sp>
    </p:spTree>
    <p:extLst>
      <p:ext uri="{BB962C8B-B14F-4D97-AF65-F5344CB8AC3E}">
        <p14:creationId xmlns:p14="http://schemas.microsoft.com/office/powerpoint/2010/main" val="34203850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53037" y="2382592"/>
            <a:ext cx="10225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przerwań</a:t>
            </a: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skok do podprogramu. Flagi: TF, IF. Czas: 52-72.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IRET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powrót z podprogramu. Flagi: AF, CF, DF, IF, PF, SF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TF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ZF. Czas: 32-44.</a:t>
            </a:r>
          </a:p>
        </p:txBody>
      </p:sp>
    </p:spTree>
    <p:extLst>
      <p:ext uri="{BB962C8B-B14F-4D97-AF65-F5344CB8AC3E}">
        <p14:creationId xmlns:p14="http://schemas.microsoft.com/office/powerpoint/2010/main" val="21334418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2717442"/>
            <a:ext cx="10238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sterujące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stanem procesora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HLT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zatrzymanie procesora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wystąpienia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Flagi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brak. Czas: 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NOP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nie rób, pusty rozkaz. Flagi: brak. Czas: 3.</a:t>
            </a:r>
          </a:p>
        </p:txBody>
      </p:sp>
    </p:spTree>
    <p:extLst>
      <p:ext uri="{BB962C8B-B14F-4D97-AF65-F5344CB8AC3E}">
        <p14:creationId xmlns:p14="http://schemas.microsoft.com/office/powerpoint/2010/main" val="36692706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75764" y="450761"/>
            <a:ext cx="100712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Przykład.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programu w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asemblerze.</a:t>
            </a:r>
          </a:p>
          <a:p>
            <a:pPr algn="just"/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ZMIENNA1</a:t>
            </a: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BX, ZMIENNA2</a:t>
            </a: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AX, BX</a:t>
            </a: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SUMA. AX</a:t>
            </a: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ZMIENNA1</a:t>
            </a: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AX, BX</a:t>
            </a: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ROZNICA,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 algn="just"/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rogram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(a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dokładniej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programu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wczytuje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rejestrów AX i BX odpowiednio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zmiennych oraz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wykonuje dodawanie. Wynik zostaje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zapamiętany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zmiennej SUMA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Następnie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samo wykonywane jest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różnicy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01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78794" y="1738648"/>
            <a:ext cx="9942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 tym cyklu rozkaz zostaje pobrany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wymaga pobrania argumentu 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zostaje wyznaczony ich adres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efektywny,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(argumenty) ten jest pobierany od procesora,</a:t>
            </a:r>
          </a:p>
        </p:txBody>
      </p:sp>
    </p:spTree>
    <p:extLst>
      <p:ext uri="{BB962C8B-B14F-4D97-AF65-F5344CB8AC3E}">
        <p14:creationId xmlns:p14="http://schemas.microsoft.com/office/powerpoint/2010/main" val="25669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4670</Words>
  <Application>Microsoft Office PowerPoint</Application>
  <PresentationFormat>Panoramiczny</PresentationFormat>
  <Paragraphs>236</Paragraphs>
  <Slides>87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architektury systemów komputerowych</dc:title>
  <dc:creator>marta lipnicka</dc:creator>
  <cp:lastModifiedBy>marta lipnicka</cp:lastModifiedBy>
  <cp:revision>114</cp:revision>
  <dcterms:created xsi:type="dcterms:W3CDTF">2016-02-24T23:06:08Z</dcterms:created>
  <dcterms:modified xsi:type="dcterms:W3CDTF">2016-03-09T20:49:39Z</dcterms:modified>
</cp:coreProperties>
</file>