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340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41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0EF6-8AEC-420D-8323-49D5EE135195}" type="datetimeFigureOut">
              <a:rPr lang="pl-PL" smtClean="0"/>
              <a:t>2016-04-14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4DE6-C3AB-4693-B5E3-6C47F9DAA47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5172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0EF6-8AEC-420D-8323-49D5EE135195}" type="datetimeFigureOut">
              <a:rPr lang="pl-PL" smtClean="0"/>
              <a:t>2016-04-14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4DE6-C3AB-4693-B5E3-6C47F9DAA47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270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0EF6-8AEC-420D-8323-49D5EE135195}" type="datetimeFigureOut">
              <a:rPr lang="pl-PL" smtClean="0"/>
              <a:t>2016-04-14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4DE6-C3AB-4693-B5E3-6C47F9DAA47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331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0EF6-8AEC-420D-8323-49D5EE135195}" type="datetimeFigureOut">
              <a:rPr lang="pl-PL" smtClean="0"/>
              <a:t>2016-04-14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4DE6-C3AB-4693-B5E3-6C47F9DAA47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24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0EF6-8AEC-420D-8323-49D5EE135195}" type="datetimeFigureOut">
              <a:rPr lang="pl-PL" smtClean="0"/>
              <a:t>2016-04-14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4DE6-C3AB-4693-B5E3-6C47F9DAA47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6852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0EF6-8AEC-420D-8323-49D5EE135195}" type="datetimeFigureOut">
              <a:rPr lang="pl-PL" smtClean="0"/>
              <a:t>2016-04-14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4DE6-C3AB-4693-B5E3-6C47F9DAA47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07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0EF6-8AEC-420D-8323-49D5EE135195}" type="datetimeFigureOut">
              <a:rPr lang="pl-PL" smtClean="0"/>
              <a:t>2016-04-14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4DE6-C3AB-4693-B5E3-6C47F9DAA47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5686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0EF6-8AEC-420D-8323-49D5EE135195}" type="datetimeFigureOut">
              <a:rPr lang="pl-PL" smtClean="0"/>
              <a:t>2016-04-14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4DE6-C3AB-4693-B5E3-6C47F9DAA47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9675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0EF6-8AEC-420D-8323-49D5EE135195}" type="datetimeFigureOut">
              <a:rPr lang="pl-PL" smtClean="0"/>
              <a:t>2016-04-14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4DE6-C3AB-4693-B5E3-6C47F9DAA47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9908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0EF6-8AEC-420D-8323-49D5EE135195}" type="datetimeFigureOut">
              <a:rPr lang="pl-PL" smtClean="0"/>
              <a:t>2016-04-14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4DE6-C3AB-4693-B5E3-6C47F9DAA47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5103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0EF6-8AEC-420D-8323-49D5EE135195}" type="datetimeFigureOut">
              <a:rPr lang="pl-PL" smtClean="0"/>
              <a:t>2016-04-14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4DE6-C3AB-4693-B5E3-6C47F9DAA47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6558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30EF6-8AEC-420D-8323-49D5EE135195}" type="datetimeFigureOut">
              <a:rPr lang="pl-PL" smtClean="0"/>
              <a:t>2016-04-14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44DE6-C3AB-4693-B5E3-6C47F9DAA47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9697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965915" y="2575775"/>
            <a:ext cx="102773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ORGANIZACJA PROCESORA</a:t>
            </a:r>
            <a:endParaRPr lang="pl-P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16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682580" y="2910625"/>
            <a:ext cx="10818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ORGANIZACJA REJESTRÓW</a:t>
            </a:r>
            <a:endParaRPr lang="pl-P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80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901522" y="2034862"/>
            <a:ext cx="103159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komputerowy zawiera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hierarchią pamięci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Na wyższych poziomach hierarchii pamięć jest szybsza,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mniejsza 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droższa (w przeliczeniu na bit). </a:t>
            </a:r>
            <a:endParaRPr lang="pl-P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Wewnątrz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procesora występuje zestaw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rejestrów, które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działają jako poziom pamięci przewyższający w hierarchii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pamięć główną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pamięć podręczną.</a:t>
            </a:r>
          </a:p>
        </p:txBody>
      </p:sp>
    </p:spTree>
    <p:extLst>
      <p:ext uri="{BB962C8B-B14F-4D97-AF65-F5344CB8AC3E}">
        <p14:creationId xmlns:p14="http://schemas.microsoft.com/office/powerpoint/2010/main" val="47029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759854" y="850006"/>
            <a:ext cx="105220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Rejestry w procesorze można podzielić na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dwie grupy:</a:t>
            </a: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Rejestry 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widzialne dla użytkownika.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Umożliwiają osobie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programujące w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języku maszynowym lub symbolicznym minimalizowanie odniesień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pamięci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głównej drogą optymalizowania wykorzystania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rejestrów.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Rejestry 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sterowania i stanu.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Są one używane przez jednostkę sterującą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sterowania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pracą procesora oraz przez uprzywilejowane programy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systemu operacyjnego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sterowania wykonywaniem programów.</a:t>
            </a:r>
          </a:p>
        </p:txBody>
      </p:sp>
    </p:spTree>
    <p:extLst>
      <p:ext uri="{BB962C8B-B14F-4D97-AF65-F5344CB8AC3E}">
        <p14:creationId xmlns:p14="http://schemas.microsoft.com/office/powerpoint/2010/main" val="243340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940158" y="2137893"/>
            <a:ext cx="105220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 ma ścisłego rozgraniczenia między tymi dwiema kategoriami. </a:t>
            </a:r>
            <a:r>
              <a:rPr lang="pl-PL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l-PL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przykład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 pewnych maszynach licznik programu jest widzialny dla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użytkownika,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 w wielu tak nie jest. Jednak dla potrzeb dalszej dyskusji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będziemy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posługiwali się tymi kategoriami.</a:t>
            </a:r>
          </a:p>
        </p:txBody>
      </p:sp>
    </p:spTree>
    <p:extLst>
      <p:ext uri="{BB962C8B-B14F-4D97-AF65-F5344CB8AC3E}">
        <p14:creationId xmlns:p14="http://schemas.microsoft.com/office/powerpoint/2010/main" val="421179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965916" y="1519707"/>
            <a:ext cx="102902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Rejestry widzialne dla </a:t>
            </a: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użytkownika</a:t>
            </a:r>
          </a:p>
          <a:p>
            <a:pPr algn="just">
              <a:lnSpc>
                <a:spcPct val="150000"/>
              </a:lnSpc>
            </a:pPr>
            <a:endParaRPr lang="pl-PL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Rejestr widzialny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dla użytkownika jest rejestrem, do którego można się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odnosić za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pomocą języka maszynowego, którym posługuje się procesor. Praktycznie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wszystkich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współczesnych projektach procesora przewidziano pewną liczbę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rejestrów widzialnych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dla użytkownika, w przeciwieństwie do dawniej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stosowanego pojedynczego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akumulatora.</a:t>
            </a:r>
          </a:p>
        </p:txBody>
      </p:sp>
    </p:spTree>
    <p:extLst>
      <p:ext uri="{BB962C8B-B14F-4D97-AF65-F5344CB8AC3E}">
        <p14:creationId xmlns:p14="http://schemas.microsoft.com/office/powerpoint/2010/main" val="261599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837127" y="1803042"/>
            <a:ext cx="103674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Możemy je scharakteryzować, posługując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się następującym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podziałem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ogólnego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przeznaczenia, czyli robocze 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l-PL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general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danych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adresów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kodów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warunkowych.</a:t>
            </a:r>
          </a:p>
        </p:txBody>
      </p:sp>
    </p:spTree>
    <p:extLst>
      <p:ext uri="{BB962C8B-B14F-4D97-AF65-F5344CB8AC3E}">
        <p14:creationId xmlns:p14="http://schemas.microsoft.com/office/powerpoint/2010/main" val="1457777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682581" y="1661375"/>
            <a:ext cx="106765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Rejestry ogólnego przeznaczenia (robocze)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mogą być przypisane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przez programistę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wielu funkcjom. Czasem ich użycie w ramach listy rozkazów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 charakter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ortogonalny w stosunku do operacji. Znaczy to, że dowolny rejestr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roboczy może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zawierać argument dowolnego kodu operacji. Jest to prawdziwe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zastosowanie robocze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(uniwersalne). Często jednak występują ograniczenia.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Mogą na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przykład występować rejestry dedykowane operacjom zmiennopozycyjnym.</a:t>
            </a:r>
          </a:p>
        </p:txBody>
      </p:sp>
    </p:spTree>
    <p:extLst>
      <p:ext uri="{BB962C8B-B14F-4D97-AF65-F5344CB8AC3E}">
        <p14:creationId xmlns:p14="http://schemas.microsoft.com/office/powerpoint/2010/main" val="68762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798490" y="2034862"/>
            <a:ext cx="106121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pewnych przypadkach rejestry ogólnego przeznaczenia mogą być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używane do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funkcji adresowania (np. pośredniego rejestrowego, przemieszczeniowego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W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innych przypadkach ma miejsce częściowa lub pełna separacja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rejestrów danych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 rejestrów adresowych.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Rejestry danych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mogą być używane tylko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przechowywania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danych i nie można ich używać do obliczania adresów argumentów.</a:t>
            </a:r>
          </a:p>
        </p:txBody>
      </p:sp>
    </p:spTree>
    <p:extLst>
      <p:ext uri="{BB962C8B-B14F-4D97-AF65-F5344CB8AC3E}">
        <p14:creationId xmlns:p14="http://schemas.microsoft.com/office/powerpoint/2010/main" val="1042260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682580" y="837127"/>
            <a:ext cx="1052204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rejestry adresowe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mogą być w pewnym stopniu uniwersalne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lub mogą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być przypisane określonym trybom adresowania. Do przykładów należą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Wskaźniki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segmentu.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maszynie z adresowaniem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segmentowym rejestr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segmentu zachowuje adres podstawy segmentu.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Może występować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wiele rejestrów: na przykład jeden dla systemu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operacyjnego 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jeden dla bieżącego procesu.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Rejestry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indeksowe.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Są używane do adresowania indeksowego i mogą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być indeksowane automatycznie.</a:t>
            </a:r>
          </a:p>
        </p:txBody>
      </p:sp>
    </p:spTree>
    <p:extLst>
      <p:ext uri="{BB962C8B-B14F-4D97-AF65-F5344CB8AC3E}">
        <p14:creationId xmlns:p14="http://schemas.microsoft.com/office/powerpoint/2010/main" val="2741089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592428" y="2099256"/>
            <a:ext cx="1053491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Wskaźnik stosu.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Jeśli występuje adresowanie stosowe widzialne dla użytkownika, to zwykle stos znajduje się w pamięci i używany jest dedykowany rejestr wskazujący wierzchołek stosu. Pozwala to na adresowanie domyślne; to znaczy, że rozkazy umieszczania na stosie, zdejmowania ze stosu i inne rozkazy związane ze stosem nie muszą zawierać jawnego adresu argumentu.</a:t>
            </a:r>
          </a:p>
          <a:p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117691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472225" y="437881"/>
            <a:ext cx="1057355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Aby zrozumieć organizację procesora, rozważmy stawiane mu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wymagania 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więc zadania, które musi on realizować: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Pobieranie 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rozkazów.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Procesor musi odczytywać rozkazy z pamięci.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Interpretowanie 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rozkazów.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Rozkazy muszą być zdekodowane w celu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określenia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jakie działania są wymagane.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Pobieranie 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danych.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Wykonywanie rozkazów może wymagać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odczytywani danych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pamięci lub z modułu wejścia-wyjścia.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Przetwarzanie 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danych.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Wykonywanie rozkazów może wymagać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przeprowadzenia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danych pewnych operacji arytmetycznych lub logicznych.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Zapisanie 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danych.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Wyniki operacji mogą wymagać zapisania danych 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pamięci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lub w module wejścia-wyjścia.</a:t>
            </a:r>
          </a:p>
        </p:txBody>
      </p:sp>
    </p:spTree>
    <p:extLst>
      <p:ext uri="{BB962C8B-B14F-4D97-AF65-F5344CB8AC3E}">
        <p14:creationId xmlns:p14="http://schemas.microsoft.com/office/powerpoint/2010/main" val="244265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695459" y="1712890"/>
            <a:ext cx="105091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Występuje tu kilka problemów projektowych. Ważnym z nich jest to,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czy zastosować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wyłącznie uniwersalne rejestry robocze, czy wyspecjalizowane. </a:t>
            </a:r>
            <a:endParaRPr lang="pl-P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przypadku stosowania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rejestrów wyspecjalizowanych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kodu operacji może domyślnie wynikać, do którego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rodzaju rejestru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odnosi się określony specyfikator argumentu.</a:t>
            </a:r>
          </a:p>
        </p:txBody>
      </p:sp>
    </p:spTree>
    <p:extLst>
      <p:ext uri="{BB962C8B-B14F-4D97-AF65-F5344CB8AC3E}">
        <p14:creationId xmlns:p14="http://schemas.microsoft.com/office/powerpoint/2010/main" val="3350462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695459" y="1880315"/>
            <a:ext cx="10908406" cy="279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Specyfikator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argu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mentu musi tylko określić jeden z zespołu rejestrów wyspecjalizowanych 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nie jeden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 wszystkich rejestrów, co pozwala na zaoszczędzenie bitów. Z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drugiej strony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specjalizacja ogranicza elastyczność programisty. Nie istnieje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ostatecznie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najlepsze rozwiązanie tego problemu. Jednak, jak już stwierdzono, istnieje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tendencja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używania rejestrów wyspecjalizowanych.</a:t>
            </a:r>
          </a:p>
        </p:txBody>
      </p:sp>
    </p:spTree>
    <p:extLst>
      <p:ext uri="{BB962C8B-B14F-4D97-AF65-F5344CB8AC3E}">
        <p14:creationId xmlns:p14="http://schemas.microsoft.com/office/powerpoint/2010/main" val="4194907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837127" y="2073499"/>
            <a:ext cx="10560676" cy="279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Innym zagadnieniem projektowym jest liczba rejestrów (ogólnego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przeznaczenia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lub wyspecjalizowanych). Jak poprzednio, wpływa to na projekt list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rozkazów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ponieważ więcej rejestrów 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oznacza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więcej bitów specyfikatora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argumentu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Jak już wspomnieliśmy, optimum wydaje się leżeć między 8 a 32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rejestrami.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Jednak w systemach RISC wystąpiło nowe podejście,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oparte na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stosowaniu setek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rejestrów.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403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695458" y="1790164"/>
            <a:ext cx="107152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Istnieje wreszcie problem długości rejestrów. Rejestry przeznaczone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przechowywania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adresów muszą oczywiście mieć długość wystarczającą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przechowywania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najdłuższego adresu. Rejestry danych powinny móc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przechowywać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większość rodzajów danych. W niektórych maszynach możliwe jest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używanie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sąsiednich rejestrów do przechowywania wartości o podwójnej długości.</a:t>
            </a:r>
          </a:p>
        </p:txBody>
      </p:sp>
    </p:spTree>
    <p:extLst>
      <p:ext uri="{BB962C8B-B14F-4D97-AF65-F5344CB8AC3E}">
        <p14:creationId xmlns:p14="http://schemas.microsoft.com/office/powerpoint/2010/main" val="18479130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669702" y="1403797"/>
            <a:ext cx="10753859" cy="390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rejestrach należących do ostatniej kategorii, które są przynajmniej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częściowo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widzialne dla użytkownika, przechowuje się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kody warunkowe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nazywane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także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znacznikami stanu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lub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flagami).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Kody warunkowe są bitami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ustalanymi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sprzętowo przez procesor w wyniku operacji. Na przykład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operacji arytmetyczna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może dać wynik dodatni, ujemny, zerowy lub przepełnienie.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Później skierowaniem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rejestru lub do pamięci samego wyniku, ustalany jest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również kod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warunkowy. Kod ten może być następnie sprawdzany w ramach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operacji rozgałęzienia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warunkowego.</a:t>
            </a:r>
          </a:p>
        </p:txBody>
      </p:sp>
    </p:spTree>
    <p:extLst>
      <p:ext uri="{BB962C8B-B14F-4D97-AF65-F5344CB8AC3E}">
        <p14:creationId xmlns:p14="http://schemas.microsoft.com/office/powerpoint/2010/main" val="1312641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708338" y="1996225"/>
            <a:ext cx="104962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Bity kodu warunkowego są zbierane w jednym lub w wielu rejestrach.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Zwykle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stanowią one część zawartości rejestru sterowania. Na ogół rozkazy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maszynowe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umożliwiają odczytywanie tych bitów za pomocą odniesienia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domyślnego jednak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 mogą one być zmieniane przez programistę.</a:t>
            </a:r>
          </a:p>
        </p:txBody>
      </p:sp>
    </p:spTree>
    <p:extLst>
      <p:ext uri="{BB962C8B-B14F-4D97-AF65-F5344CB8AC3E}">
        <p14:creationId xmlns:p14="http://schemas.microsoft.com/office/powerpoint/2010/main" val="23327352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708338" y="1146220"/>
            <a:ext cx="10534919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niektórych maszynach wywołanie podprogramu powoduje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automatyczne zapisywanie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zawartości wszystkich rejestrów widzialnych dla użytkownika,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 umożliwia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ich odtworzenie po powrocie z podprogramu. Zapisywanie 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odtwarzanie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jest wykonywane przez procesor w ramach wykonywania rozkazów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wywołania 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powrotu. Dzięki temu każdy podprogram może niezależnie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używać rejestrów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widzialnych dla użytkownika. W innych maszynach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obowiązkiem programisty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jest zapisanie zawartości odpowiednich rejestrów widzialnych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dla użytkownika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przed wywołaniem podprogramu, przez włączenie do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programu niezbędnych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rozkazów.</a:t>
            </a:r>
          </a:p>
        </p:txBody>
      </p:sp>
    </p:spTree>
    <p:extLst>
      <p:ext uri="{BB962C8B-B14F-4D97-AF65-F5344CB8AC3E}">
        <p14:creationId xmlns:p14="http://schemas.microsoft.com/office/powerpoint/2010/main" val="22379439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746975" y="2369713"/>
            <a:ext cx="10715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Rejestry sterowania i stanu</a:t>
            </a:r>
            <a:endParaRPr lang="pl-P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939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785611" y="2343955"/>
            <a:ext cx="104834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procesorze wy stępuj ą różnorodne rejestry wykorzystywane do sterowania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jego pracą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Większość z nich, w większości maszyn, jest niewidzialna dla użytkownika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Niektóre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nich mogą być widzialne dla rozkazów maszynowych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wykonywanych w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trybie sterowania lub przez system operacyjny.</a:t>
            </a:r>
          </a:p>
        </p:txBody>
      </p:sp>
    </p:spTree>
    <p:extLst>
      <p:ext uri="{BB962C8B-B14F-4D97-AF65-F5344CB8AC3E}">
        <p14:creationId xmlns:p14="http://schemas.microsoft.com/office/powerpoint/2010/main" val="4213977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643943" y="2060620"/>
            <a:ext cx="109084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Różne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maszyny mają różne organizacje rejestrów; jest też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stosowana różna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terminologia. </a:t>
            </a:r>
            <a:endParaRPr lang="pl-P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Przedstawimy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rozsądnie kompletną listę rodzajów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rejestrów wraz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krótkim opisem.</a:t>
            </a:r>
          </a:p>
        </p:txBody>
      </p:sp>
    </p:spTree>
    <p:extLst>
      <p:ext uri="{BB962C8B-B14F-4D97-AF65-F5344CB8AC3E}">
        <p14:creationId xmlns:p14="http://schemas.microsoft.com/office/powerpoint/2010/main" val="1659173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631065" y="2060619"/>
            <a:ext cx="106121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procesor mógł wykonywać te zadania, musi mieć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możliwość czasowego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przechowywania danych. Procesor musi pamiętać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lokalizację ostatniego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rozkazu, dzięki czemu może wiedzieć, gdzie szukać następnego rozkazu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Wymaga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czasowego przechowywania rozkazów i danych podczas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wykonywania rozkazu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Innymi słowy, procesor potrzebuje małej pamięci wewnętrznej.</a:t>
            </a:r>
          </a:p>
        </p:txBody>
      </p:sp>
    </p:spTree>
    <p:extLst>
      <p:ext uri="{BB962C8B-B14F-4D97-AF65-F5344CB8AC3E}">
        <p14:creationId xmlns:p14="http://schemas.microsoft.com/office/powerpoint/2010/main" val="312877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708338" y="1545464"/>
            <a:ext cx="105735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Cztery rejestry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mają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zasadnicze znaczenie dla wykonywania rozkazów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Licznik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programu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(PC). Zawiera adres rozkazu przewidzianego do pobrania.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Rejestr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rozkazu (IR).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Zawiera ostatnio pobrany rozkaz.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Rejestr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adresowy pamięci (MAR). 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Zawiera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adres lokacji w pamięci.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Rejestr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buforowy pamięci (MBR).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Zawiera słowo danych, które ma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być zapisane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pamięci lub które zostało ostatnio odczytane z pamięci.</a:t>
            </a:r>
          </a:p>
        </p:txBody>
      </p:sp>
    </p:spTree>
    <p:extLst>
      <p:ext uri="{BB962C8B-B14F-4D97-AF65-F5344CB8AC3E}">
        <p14:creationId xmlns:p14="http://schemas.microsoft.com/office/powerpoint/2010/main" val="12750395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682580" y="837127"/>
            <a:ext cx="1058643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Licznik programu zawiera adres rozkazu. Zwykle jest on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aktualizowany przez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procesor po każdym pobraniu rozkazu, dzięki czemu zawsze wskazuje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następny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rozkaz przewidziany do pobrania. Rozkaz rozgałęzienia lub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pominięcia również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modyfikuje zawartość licznika PC. Pobrany rozkaz jest ładowany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rejestru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rozkazu, gdzie analizowane są kod operacji i specyfikator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argumentu. Dane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są wymieniane z pamięcią za pośrednictwem rejestrów MAR i MBR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systemie magistralowym rejestr MAR jest połączony bezpośrednio z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magistralą adresową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MBR - z magistralą danych. Z kolei rejestry widzialne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dla użytkownika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wymieniają dane z rejestrem MBR.</a:t>
            </a:r>
          </a:p>
        </p:txBody>
      </p:sp>
    </p:spTree>
    <p:extLst>
      <p:ext uri="{BB962C8B-B14F-4D97-AF65-F5344CB8AC3E}">
        <p14:creationId xmlns:p14="http://schemas.microsoft.com/office/powerpoint/2010/main" val="32307850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656822" y="1339403"/>
            <a:ext cx="108568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Cztery wspomniane rejestry są używane do przenoszenia danych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między procesorem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pamięcią. Wewnątrz procesora dane muszą być doprowadzone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ALU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celu ich przetwarzania. ALU musi mieć bezpośredni dostęp do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rejestru MBR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rejestrów widzialnych dla użytkownika. Alternatywnie mogą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występować dodatkowe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rejestry buforujące na granicy z ALU; rejestry te służą jako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rejestry wejściowe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oraz wyjściowe dla ALU i wymieniają dane z rejestrem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MBR 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rejestrami widzialnymi dla użytkownika.</a:t>
            </a:r>
          </a:p>
        </p:txBody>
      </p:sp>
    </p:spTree>
    <p:extLst>
      <p:ext uri="{BB962C8B-B14F-4D97-AF65-F5344CB8AC3E}">
        <p14:creationId xmlns:p14="http://schemas.microsoft.com/office/powerpoint/2010/main" val="17333330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605307" y="631065"/>
            <a:ext cx="104705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wszystkich projektach procesora jest rejestr lub zespół rejestrów,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określanych często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jako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słowo stanu programu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(ang. 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status </a:t>
            </a:r>
            <a:r>
              <a:rPr lang="pl-PL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PSW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Rejestry te zawierają informację o stanie. W rejestrach PSW są zwykle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przechowywane kody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warunkowe i inne informacje o stanie. Występują tam zwykle</a:t>
            </a:r>
          </a:p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następujące pola (znaczniki stanu, czyli flagi):</a:t>
            </a:r>
          </a:p>
        </p:txBody>
      </p:sp>
    </p:spTree>
    <p:extLst>
      <p:ext uri="{BB962C8B-B14F-4D97-AF65-F5344CB8AC3E}">
        <p14:creationId xmlns:p14="http://schemas.microsoft.com/office/powerpoint/2010/main" val="6507681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437882" y="0"/>
            <a:ext cx="1072810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Znak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Zawiera bit znaku wyniku ostatniej operacji arytmetycznej.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Ustawiane, gdy wynik jest równy zeru.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Przeniesienie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Ustawiane, gdy wynikiem operacji jest przeniesienie (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dodawanie) lub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przeniesienie zanegowane (odejmowanie). Używane przy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operacjach arytmetycznych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obejmujących wiele słów.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Równość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Ustawiane, gdy wynikiem porównywania logicznego jest równość.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Przepełnienie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Używane do wskazywania przepełnienia arytmetycznego.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Zezwolenie/blokowanie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przerwania.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Używane do obsługi przerwań.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Nadzorca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Wskazuje, czy procesor pracuje w trybie nadzorcy, czy 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trybie użytkownika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Niektóre rozkazy uprzywilejowane mogą być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wykonywane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tylko w trybie nadzorcy. Również pewne obszary pamięci mogą być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dostępne tylko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trybie nadzorcy.</a:t>
            </a:r>
          </a:p>
        </p:txBody>
      </p:sp>
    </p:spTree>
    <p:extLst>
      <p:ext uri="{BB962C8B-B14F-4D97-AF65-F5344CB8AC3E}">
        <p14:creationId xmlns:p14="http://schemas.microsoft.com/office/powerpoint/2010/main" val="35639633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528033" y="1262129"/>
            <a:ext cx="10869769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Istnieje wiele innych rejestrów związanych ze stanem i ze sterowaniem,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które można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odnaleźć w konkretnych projektach procesorów. Obok PSW może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występować wskaźnik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bloku pamięci zawierającego dodatkowe informacje 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stanie (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np. bloków sterowania procesem). W maszynach stosujących przerwania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wektorowe może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być przewidziany rejestr wektora przerwania. Jeśli do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implementacji pewnych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funkcji jest używany stos (np. do wywołania podprogramu), to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potrzebny jest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systemowy wskaźnik stosu. Z systemami pamięci wirtualnej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współpracuje wskaźnik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tablic stron. Rejestry mogą być wreszcie używane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sterowania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operacjami wejścia-wyjścia.</a:t>
            </a:r>
          </a:p>
        </p:txBody>
      </p:sp>
    </p:spTree>
    <p:extLst>
      <p:ext uri="{BB962C8B-B14F-4D97-AF65-F5344CB8AC3E}">
        <p14:creationId xmlns:p14="http://schemas.microsoft.com/office/powerpoint/2010/main" val="7553003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618186" y="1687133"/>
            <a:ext cx="109212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Wiele czynników wpływa na organizację rejestrów sterowania i stanu.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Podstawowym zagadnieniem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jest wspieranie systemu operacyjnego. Pewne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rodzaje informacji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sterowania mają szczególne znaczenie dla systemu operacyjnego.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Jeśli projektant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wie jak działa przewidziany do stosowania system operacyjny,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organizacja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rejestrów może być do pewnego stopnia dostosowana do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systemu operacyjnego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5492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695460" y="1365160"/>
            <a:ext cx="104061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Inną podstawową decyzją projektową jest podział informacji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sterowania między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rejestry a pamięć. Powszechną praktyką jest przeznaczanie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pierwszych (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najniższych adresach) kilkuset lub kilku tysięcy słów pamięci do celów sterowania.</a:t>
            </a:r>
          </a:p>
          <a:p>
            <a:pPr algn="just">
              <a:lnSpc>
                <a:spcPct val="150000"/>
              </a:lnSpc>
            </a:pPr>
            <a:endParaRPr lang="pl-P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Projektant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 zdecydować, ile informacji sterowania musi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pozostawać w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rejestrach, a ile w pamięci. Zachodzi tu typowa wymienność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między kosztem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szybkością.</a:t>
            </a:r>
          </a:p>
        </p:txBody>
      </p:sp>
    </p:spTree>
    <p:extLst>
      <p:ext uri="{BB962C8B-B14F-4D97-AF65-F5344CB8AC3E}">
        <p14:creationId xmlns:p14="http://schemas.microsoft.com/office/powerpoint/2010/main" val="3394757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850006" y="2485624"/>
            <a:ext cx="10573555" cy="905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l-PL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Przykładowe organizacje </a:t>
            </a:r>
            <a:r>
              <a:rPr lang="pl-PL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rejestrów</a:t>
            </a:r>
            <a:endParaRPr lang="pl-P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092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914400" y="798489"/>
            <a:ext cx="103803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Rozpatrzymy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trzy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mikroprocesory 16-bitowe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zaprojektowane prawie w tym samym czasie: </a:t>
            </a:r>
            <a:endParaRPr lang="pl-P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pl-P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Zilog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Z8000,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 8086,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Motorola MC68000.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 rysunku 11.3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widać organizację rejestrów każdego z nich; czysto wewnętrzne rejestry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takie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jak rejestry adresu pamięci, nie zostały pokazane.</a:t>
            </a:r>
          </a:p>
        </p:txBody>
      </p:sp>
    </p:spTree>
    <p:extLst>
      <p:ext uri="{BB962C8B-B14F-4D97-AF65-F5344CB8AC3E}">
        <p14:creationId xmlns:p14="http://schemas.microsoft.com/office/powerpoint/2010/main" val="1498815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862884" y="2678805"/>
            <a:ext cx="10483403" cy="11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rysunku 11.1 jest pokazany uproszczony schemat procesora, wraz z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jego połączeniami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resztą systemu poprzez magistralę systemową.</a:t>
            </a:r>
          </a:p>
        </p:txBody>
      </p:sp>
    </p:spTree>
    <p:extLst>
      <p:ext uri="{BB962C8B-B14F-4D97-AF65-F5344CB8AC3E}">
        <p14:creationId xmlns:p14="http://schemas.microsoft.com/office/powerpoint/2010/main" val="242218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129" y="124418"/>
            <a:ext cx="8469311" cy="658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0613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489398" y="334851"/>
            <a:ext cx="10895526" cy="611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Z8000 użyto szesnastu 16-bitowych rejestrów ogólnego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przeznaczenia (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roboczych), które mogą być używane do przechowywania danych, adresów 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indeksowania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Projektanci uważali, że ważniejsze jest dysponowanie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regularnym zespołem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uniwersalnych rejestrów roboczych, niż oszczędzanie bitów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rozkazu przez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stosowanie rejestrów wyspecjalizowanych. Ponadto woleli oni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pozostawić programiście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przypisanie funkcji rejestrom, zakładając, że mogą istnieć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różne potrzeby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wynikające z różnych zastosowań. Rejestry te mogą być także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używane do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operacji 8- i 32-bitowych. Ustalono przestrzeń adresu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segmentowego (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7-bitowy numer segmentu, 16-bitowy adres względny). Do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przechowywania jednego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adresu są potrzebne 2 rejestry. Dwa spośród rejestrów są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również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używane jako domyślne wskaźniki stosu dla trybu systemowego i dla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trybu normalnego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6944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592429" y="2189409"/>
            <a:ext cx="110500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Procesor Z8000 zawiera również 5 rejestrów związanych ze stanem programu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W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dwóch rejestrach jest przechowywany stan licznika programu, a 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dwóch -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adres obszaru stanu programu w pamięci. W 16-bitowym rejestrze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znaczników stanu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są przechowywane różne bity stanu i sterowania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5093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669702" y="1661374"/>
            <a:ext cx="108182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procesorze Intel 8086 przyjęto inne podejście do organizacji rejestrów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Każdy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rejestr jest wyspecjalizowany, chociaż niektóre z nich mogą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również służyć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jako rejestry ogólnego przeznaczenia. Procesor 8086 zawiera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cztery 16-bitowe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rejestry danych, adresowalne na podstawie bajtowej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lub 16-bitowej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oraz cztery 16-bitowe rejestry wskaźnikowe i indeksowe.</a:t>
            </a:r>
          </a:p>
        </p:txBody>
      </p:sp>
    </p:spTree>
    <p:extLst>
      <p:ext uri="{BB962C8B-B14F-4D97-AF65-F5344CB8AC3E}">
        <p14:creationId xmlns:p14="http://schemas.microsoft.com/office/powerpoint/2010/main" val="323554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746975" y="1828800"/>
            <a:ext cx="110114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odniesieniu do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niektórych rozkazów rejestry danych mogą służyć jako robocze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W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odniesieniu do pozostałych rozkazów są one używane domyślnie. Na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przykład rozkaz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mnożenia zawsze korzysta z akumulatora. Cztery rejestry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wskaźnikowe również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wielu operacjach są używane domyślnie; każdy z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nich zawiera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adres względny w segmencie.</a:t>
            </a:r>
          </a:p>
        </p:txBody>
      </p:sp>
    </p:spTree>
    <p:extLst>
      <p:ext uri="{BB962C8B-B14F-4D97-AF65-F5344CB8AC3E}">
        <p14:creationId xmlns:p14="http://schemas.microsoft.com/office/powerpoint/2010/main" val="13229805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631064" y="1571222"/>
            <a:ext cx="108311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Istnieją również cztery 16-bitowe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rejestry segmentu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Trzy z nich są używane w sposób dedykowany (domyślny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w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celu wskazania segmentu bieżącego rozkazu (przydatne przy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rozkazach rozgałęziania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segmentu zawierającego dane oraz segmentu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zawiera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jącego stos. Specjalizacja rejestrów umożliwia uzyskanie zwięzłego kodu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kosztem elastyczności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Procesor 8086 ma także wskaźnik rozkazu 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zespół l-bitowych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znaczników stanu i sterowania.</a:t>
            </a:r>
          </a:p>
        </p:txBody>
      </p:sp>
    </p:spTree>
    <p:extLst>
      <p:ext uri="{BB962C8B-B14F-4D97-AF65-F5344CB8AC3E}">
        <p14:creationId xmlns:p14="http://schemas.microsoft.com/office/powerpoint/2010/main" val="14226546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592428" y="1300766"/>
            <a:ext cx="108955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Organizacja rejestrów procesora Motorola MC68000 mieści się gdzieś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pomiędzy koncepcjami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projektowymi mikroprocesorów </a:t>
            </a:r>
            <a:r>
              <a:rPr lang="pl-P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Zilog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Intel. Wśród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rejestrów procesora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MC68000 jest osiem 32-bitowych rejestrów danych i 9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rejestrów adresowych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Ośmiu rejestrów danych używa się głównie do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manipulowania danymi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Mogą być one używane do adresowania tylko jako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rejestry indeksowe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Wielkość rejestrów umożliwia przeprowadzanie operacji na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danych 8-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16- i 32-bitowych, określonych przez kod operacji.</a:t>
            </a:r>
          </a:p>
        </p:txBody>
      </p:sp>
    </p:spTree>
    <p:extLst>
      <p:ext uri="{BB962C8B-B14F-4D97-AF65-F5344CB8AC3E}">
        <p14:creationId xmlns:p14="http://schemas.microsoft.com/office/powerpoint/2010/main" val="11323606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695459" y="1674254"/>
            <a:ext cx="107796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Rejestry adresowe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zawierają adresy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32-bitowe (bez segmentowania); dwa z nich są również używane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jako wskaźniki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stosu, jeden przeznaczony dla użytkowników a drugi dla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systemu operacyjnego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zależnie od bieżącego trybu wykonywania. Oba rejestry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noszą numer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7, ponieważ tylko jeden z nich może być używany w określonej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chwili. Procesor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MC68000 zawiera także 32-bitowy licznik programu i 16-bitowy rejestr</a:t>
            </a:r>
          </a:p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stanu.</a:t>
            </a:r>
          </a:p>
        </p:txBody>
      </p:sp>
    </p:spTree>
    <p:extLst>
      <p:ext uri="{BB962C8B-B14F-4D97-AF65-F5344CB8AC3E}">
        <p14:creationId xmlns:p14="http://schemas.microsoft.com/office/powerpoint/2010/main" val="18968505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592428" y="1790164"/>
            <a:ext cx="109212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Podobnie jak projektanci firmy </a:t>
            </a:r>
            <a:r>
              <a:rPr lang="pl-P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Zilog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zespół Motoroli przyjął bardzo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regularną listę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rozkazów, bez rejestrów wyspecjalizowanych. Troska 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sprawność kodowania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doprowadziła do podziału rejestrów na dwie grupy funkcjonalne,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 pozwoliło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zaoszczędzenie jednego bitu w każdym specyfikatorze rejestru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Wygląda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na rozsądny kompromis między uniwersalnością a zwartością programów.</a:t>
            </a:r>
          </a:p>
        </p:txBody>
      </p:sp>
    </p:spTree>
    <p:extLst>
      <p:ext uri="{BB962C8B-B14F-4D97-AF65-F5344CB8AC3E}">
        <p14:creationId xmlns:p14="http://schemas.microsoft.com/office/powerpoint/2010/main" val="37686633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618187" y="2150772"/>
            <a:ext cx="11037194" cy="224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Porównanie to powinno być jasne. Jak dotychczas nie istnieje ogólnie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akceptowana filozofia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dotycząca najlepszego sposobu organizacji rejestrów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procesora.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Podobnie jak w przypadku projektowania list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rozkazów 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przypadku wielu innych problemów projektowania procesorów, jest to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wciąż sprawa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właściwego osądu i gustu.</a:t>
            </a:r>
          </a:p>
        </p:txBody>
      </p:sp>
    </p:spTree>
    <p:extLst>
      <p:ext uri="{BB962C8B-B14F-4D97-AF65-F5344CB8AC3E}">
        <p14:creationId xmlns:p14="http://schemas.microsoft.com/office/powerpoint/2010/main" val="833299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259" y="1530218"/>
            <a:ext cx="6220439" cy="455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70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515155" y="695459"/>
            <a:ext cx="1089552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Drugi pouczający problem dotyczący projektowania organizacji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rejestrów jest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zilustrowany na rys. 11.4. Widać na nim organizację rejestrów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widzialnych dla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użytkownika procesorów </a:t>
            </a:r>
            <a:r>
              <a:rPr lang="pl-P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Zilog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80000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Intel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80386, które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są 32-bitowymi mikroprocesorami zaprojektowanymi odpowiednio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jako rozszerzenia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Z8000 i 8086 . </a:t>
            </a:r>
            <a:endParaRPr lang="pl-P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 nowe procesory używają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rejestrów 32-bitowych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Jednak w celu zapewnienia kompatybilności programów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napisanych dla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wcześniejszych maszyn, zachowują one oryginalną organizację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rejestrów osadzoną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nowej organizacji. Napotykając to ograniczenie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projektowe, architekci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procesorów 32-bitowych dysponowali ograniczoną swobodą 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projektowaniu organizacji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rejestrów.</a:t>
            </a:r>
          </a:p>
        </p:txBody>
      </p:sp>
    </p:spTree>
    <p:extLst>
      <p:ext uri="{BB962C8B-B14F-4D97-AF65-F5344CB8AC3E}">
        <p14:creationId xmlns:p14="http://schemas.microsoft.com/office/powerpoint/2010/main" val="17127055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357" y="450761"/>
            <a:ext cx="9236677" cy="593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5890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811369" y="2871988"/>
            <a:ext cx="10444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CYKL ROZKAZU</a:t>
            </a:r>
            <a:endParaRPr lang="pl-P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0135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759854" y="798490"/>
            <a:ext cx="103932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Składniki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cyklu rozkazu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Pobranie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Wczytanie następnego rozkazu z pamięci do procesora.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Wykonanie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Zinterpretowanie kodu operacji i wykonanie wskazanej operacji.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Przerwanie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Jeśli dozwolone są przerwania i wystąpiło przerwanie, to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następuje zachowanie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bieżącego stanu procesu i obsłużenie przerwania.</a:t>
            </a:r>
          </a:p>
          <a:p>
            <a:pPr algn="just">
              <a:lnSpc>
                <a:spcPct val="150000"/>
              </a:lnSpc>
            </a:pPr>
            <a:endParaRPr lang="pl-P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Możemy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teraz nieco głębiej przeanalizować cykl rozkazu. Najpierw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musimy wprowadzić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dodatkowy składnik, nazywany cyklem pośrednim.</a:t>
            </a:r>
          </a:p>
        </p:txBody>
      </p:sp>
    </p:spTree>
    <p:extLst>
      <p:ext uri="{BB962C8B-B14F-4D97-AF65-F5344CB8AC3E}">
        <p14:creationId xmlns:p14="http://schemas.microsoft.com/office/powerpoint/2010/main" val="40441598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353" y="1338915"/>
            <a:ext cx="5413855" cy="492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0236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932" y="1043189"/>
            <a:ext cx="9347987" cy="549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3164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489397" y="117693"/>
            <a:ext cx="1062507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Wykonywanie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rozkazu może obejmować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powołanie na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jeden lub więcej argumentów przechowywanych w pamięci, z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których każdy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wymaga dostępu do pamięci. Ponadto, jeśli jest stosowane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adresowanie pośrednie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potrzebne są dodatkowe odniesienia do pamięci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Możemy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traktować pobieranie adresów pośrednich jako dodatkowy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 cyklu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rozkazu. </a:t>
            </a:r>
            <a:endParaRPr lang="pl-P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Wynik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widać na rys. 11.6. Działanie tego układu polega na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prze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skakiwaniu między czynnością pobierania rozkazu a czynnością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wykonywania rozkazu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Po pobraniu rozkaz jest badany w celu stwierdzenia, czy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występuje w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nim jakiekolwiek adresowanie pośrednie. Jeśli tak, to są pobierane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wymagane argumenty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 pomocą adresowania pośredniego. Po wykonaniu może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być przetwarzane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przerwanie, zanim zostanie pobrany następny rozkaz.</a:t>
            </a:r>
          </a:p>
        </p:txBody>
      </p:sp>
    </p:spTree>
    <p:extLst>
      <p:ext uri="{BB962C8B-B14F-4D97-AF65-F5344CB8AC3E}">
        <p14:creationId xmlns:p14="http://schemas.microsoft.com/office/powerpoint/2010/main" val="35393631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579549" y="850006"/>
            <a:ext cx="1077961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Innym sposobem widzenia tego procesu jest schemat pokazany na rys.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11.7.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Ilustruje on dokładniej naturę cyklu rozkazu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Gdy rozkaz zostanie pobrany, muszą być zidentyfikowane jego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specyfikatory argumentów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Następnie pobierany jest z pamięci każdy argument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wejś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ciowy; proces ten może wymagać adresowania pośredniego. Argumenty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przechowywane w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rejestrach nie muszą być pobierane. Gdy operacja zostanie wykonana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może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zajść potrzeba wykonania podobnego ciągu operacji w celu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zapisania wyniku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pamięci głównej.</a:t>
            </a:r>
          </a:p>
        </p:txBody>
      </p:sp>
    </p:spTree>
    <p:extLst>
      <p:ext uri="{BB962C8B-B14F-4D97-AF65-F5344CB8AC3E}">
        <p14:creationId xmlns:p14="http://schemas.microsoft.com/office/powerpoint/2010/main" val="25916844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75" y="1095824"/>
            <a:ext cx="10363845" cy="510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993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631065" y="2678806"/>
            <a:ext cx="107281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Przepływ danych</a:t>
            </a:r>
            <a:endParaRPr lang="pl-P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23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605307" y="811369"/>
            <a:ext cx="108826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Głównymi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zespołami procesora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są: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jednostka arytmetyczno-logiczna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(ALU) i </a:t>
            </a:r>
            <a:endParaRPr lang="pl-P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jednostka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sterująca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(CU). </a:t>
            </a:r>
            <a:endParaRPr lang="pl-P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ALU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wykonuje rzeczywiste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obli</a:t>
            </a:r>
            <a:r>
              <a:rPr lang="pl-P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czenia 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lub przetwarza dane. Jednostka sterująca steruje ruchem danych i </a:t>
            </a:r>
            <a:r>
              <a:rPr lang="pl-P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rozka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zów do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(oraz z) procesora i steruje pracą ALU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rysunku widać też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minimalną pamięć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wewnętrzną w postaci zespołu lokacji określanego mianem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rejestrów.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51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656823" y="1326524"/>
            <a:ext cx="107409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Dokładna sekwencja zdarzeń podczas cyklu rozkazu zależy od projektu procesora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Możemy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jednak pokazać ogólnie, co musi się zdarzyć. </a:t>
            </a:r>
            <a:endParaRPr lang="pl-P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pl-PL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Załóżmy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że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procesor dysponuje: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rejestrem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adresowym pamięci (MAR), </a:t>
            </a:r>
            <a:endParaRPr lang="pl-P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rejestrem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buforowym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pamięci (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MBR), </a:t>
            </a:r>
            <a:endParaRPr lang="pl-P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licznikiem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programu (PC) i </a:t>
            </a:r>
            <a:endParaRPr lang="pl-P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rejestrem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rozkazu (IR).</a:t>
            </a:r>
          </a:p>
        </p:txBody>
      </p:sp>
    </p:spTree>
    <p:extLst>
      <p:ext uri="{BB962C8B-B14F-4D97-AF65-F5344CB8AC3E}">
        <p14:creationId xmlns:p14="http://schemas.microsoft.com/office/powerpoint/2010/main" val="28079181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618186" y="721217"/>
            <a:ext cx="107538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Podczas 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cyklu pobierania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następuje odczytanie adresu z pamięci. </a:t>
            </a:r>
            <a:endParaRPr lang="pl-P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 rysunku 11.8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jest pokazany przepływ danych podczas tego cyklu. Licznik PC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zawiera adres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następnego rozkazu przewidzianego do pobrania. Adres ten jest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przenoszony do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rejestru MAR i umieszczany na szynie adresowej. Jednostka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sterująca zgłasza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zapotrzebowanie na odczyt z pamięci, a wynik jest umieszczany na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szynie danych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kopiowany do MBR, a następnie przenoszony do IR. W tym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samym czasie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 przyrasta o l, co stanowi przygotowanie do pobrania następnego rozkazu.</a:t>
            </a:r>
          </a:p>
        </p:txBody>
      </p:sp>
    </p:spTree>
    <p:extLst>
      <p:ext uri="{BB962C8B-B14F-4D97-AF65-F5344CB8AC3E}">
        <p14:creationId xmlns:p14="http://schemas.microsoft.com/office/powerpoint/2010/main" val="11550805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825" y="373487"/>
            <a:ext cx="7644572" cy="627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92136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785612" y="1197735"/>
            <a:ext cx="106765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Gdy cykl pobierania jest zakończony, jednostka sterująca bada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zawartość rejestru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 w celu stwierdzenia, czy zawiera on specyfikator argumentu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wykorzystujący adresowanie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pośrednie. Jeśli tak, to jest przeprowadzany 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cykl pośredni</a:t>
            </a:r>
            <a:r>
              <a:rPr lang="pl-P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pl-PL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Jak widać na rys. 11.9, jest to prosty cykl. Do rejestru MAR jest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przenoszonych </a:t>
            </a:r>
            <a:r>
              <a:rPr lang="pl-P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najbardziej znaczących bitów rejestru MBR, zawierających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odniesienie do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adresu. Następnie jednostka sterująca zgłasza zapotrzebowanie na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odczyt z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pamięci w celu wprowadzenia pożądanego adresu argumentu do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rejestru MBR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686898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349" y="209552"/>
            <a:ext cx="6946367" cy="624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4463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566671" y="1751527"/>
            <a:ext cx="107538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Cykl pobierania i cykl pośredni są proste i przewidywalne. 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Cykl </a:t>
            </a:r>
            <a:r>
              <a:rPr lang="pl-P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rozkazu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przybiera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wiele postaci, ponieważ postać ta zależy od tego, który z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różnorodnych rozkazów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maszynowych znajduje się w rejestrze IR. Cykl rozkazu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może obejmować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przesyłanie danych między rejestrami, odczytanie lub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zapisanie w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pamięci, operację wejścia-wyjścia oraz (lub) wywołanie ALU.</a:t>
            </a:r>
          </a:p>
        </p:txBody>
      </p:sp>
    </p:spTree>
    <p:extLst>
      <p:ext uri="{BB962C8B-B14F-4D97-AF65-F5344CB8AC3E}">
        <p14:creationId xmlns:p14="http://schemas.microsoft.com/office/powerpoint/2010/main" val="263491219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811369" y="1300767"/>
            <a:ext cx="10650828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Podobnie jak cykl pobierania i cykl pośredni, 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cykl przerwania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jest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prosty 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przewidywalny (rys. 11.10). Bieżąca zawartość licznika PC musi być zapisana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żeby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procesor mógł wznowić normalną działalność po przerwaniu. Wobec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tego zawartość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licznika PC jest przenoszona do rejestru MBR w celu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zapisania w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pamięci. Zawartość specjalnej, zarezerwowanej do tego celu lokacji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pamięci jest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ładowana do MAR przez jednostkę sterującą. Może to być na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przykład wskaźnik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stosu. Do licznika PC jest ładowany adres procedury przerwania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W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rezultacie rozpoczyna się następny cykl rozkazu przez pobranie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odpowiedniego rozkazu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544717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011" y="1262131"/>
            <a:ext cx="7108288" cy="524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04302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785611" y="2215166"/>
            <a:ext cx="10354614" cy="1828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l-PL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POTOKOWE PRZETWARZANIE ROZKAZÓW</a:t>
            </a:r>
            <a:endParaRPr lang="pl-P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64644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618186" y="1403798"/>
            <a:ext cx="105091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miarę rozwoju systemów komputerowych możliwe stało się osiąganie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większej wydajności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poprzez wykorzystywanie udoskonaleń technologicznych,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takich jak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szybsze układy. Ponadto, wydajność może być zwiększana przez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lepszą organizację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procesora. Widzieliśmy już tego przykłady, takie jak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stosowanie wielu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rejestrów zamiast pojedynczego akumulatora oraz użycie pamięci podręcznej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Innym rozwiązaniem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organizacyjnym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jest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potokowe przetwarzanie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rozkazów.</a:t>
            </a:r>
          </a:p>
        </p:txBody>
      </p:sp>
    </p:spTree>
    <p:extLst>
      <p:ext uri="{BB962C8B-B14F-4D97-AF65-F5344CB8AC3E}">
        <p14:creationId xmlns:p14="http://schemas.microsoft.com/office/powerpoint/2010/main" val="3161049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785611" y="1790163"/>
            <a:ext cx="10702343" cy="279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rysunku 11.2 widać nieco bardziej szczegółowy schemat procesora.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Są na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nim pokazane ścieżki transferu danych i sterowania logicznego,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włącznie z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elementem określonym jako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wewnętrzna magistrala procesora.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 jest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potrzebny do przesyłania danych między różnymi rejestrami a ALU,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ponieważ w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rzeczywistości ALU operuje tylko na danych pochodzących z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wewnętrznej pamięci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procesora.</a:t>
            </a:r>
          </a:p>
        </p:txBody>
      </p:sp>
    </p:spTree>
    <p:extLst>
      <p:ext uri="{BB962C8B-B14F-4D97-AF65-F5344CB8AC3E}">
        <p14:creationId xmlns:p14="http://schemas.microsoft.com/office/powerpoint/2010/main" val="154385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734096" y="2640169"/>
            <a:ext cx="10650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Strategia przetwarzania potokowego</a:t>
            </a:r>
            <a:endParaRPr lang="pl-P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2844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618186" y="1674254"/>
            <a:ext cx="108568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Przetwarzanie potokowe rozkazów jest podobne do użycia linii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montażowe w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zakładzie produkcyjnym. Dzięki zorganizowaniu procesu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produkcyjnego w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formie linii montażowej, możliwa jest jednoczesna praca nad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wyrobami w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różnych stadiach produkcji. Proces ten nazwano przetwarzaniem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potokowym ponieważ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tak jak w potoku, na jednym końcu są przyjmowane nowe element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wejściowe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zanim jeszcze elementy poprzednio przyjęte ukażą się na wyjściu.</a:t>
            </a:r>
          </a:p>
        </p:txBody>
      </p:sp>
    </p:spTree>
    <p:extLst>
      <p:ext uri="{BB962C8B-B14F-4D97-AF65-F5344CB8AC3E}">
        <p14:creationId xmlns:p14="http://schemas.microsoft.com/office/powerpoint/2010/main" val="376277215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837127" y="2073499"/>
            <a:ext cx="10728101" cy="224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celu zastosowania tej koncepcji do wykonywania rozkazów musimy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zauważyć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że w rzeczywistości wykonywanie rozkazów ma wiele etapów. N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przykład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rys. 11.7 cykl rozkazu został podzielony na 10 kolejno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realizowanych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zadań. Jest oczywiste, że istnieją tu warunki umożliwiające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zastosowania przetwarzania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potokowego.</a:t>
            </a:r>
          </a:p>
        </p:txBody>
      </p:sp>
    </p:spTree>
    <p:extLst>
      <p:ext uri="{BB962C8B-B14F-4D97-AF65-F5344CB8AC3E}">
        <p14:creationId xmlns:p14="http://schemas.microsoft.com/office/powerpoint/2010/main" val="115234095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75" y="1095824"/>
            <a:ext cx="10363845" cy="510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61109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734095" y="1184856"/>
            <a:ext cx="10496282" cy="390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Rozpatrzmy najpierw prosty podział przetwarzania rozkazu na dwa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etapy pobranie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rozkazu i wykonanie rozkazu. Występują takie przedziały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czasowe podczas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wykonywania rozkazu, w których nie następują odniesienia do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pamięć głównej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Przedziały te mogłyby być wykorzystane do pobrania następnego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rozkazu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równolegle z wykonywaniem bieżącego. </a:t>
            </a:r>
            <a:endParaRPr lang="pl-PL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Rozwiązanie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jest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przedstawione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rys. 11.11 a.</a:t>
            </a:r>
          </a:p>
        </p:txBody>
      </p:sp>
    </p:spTree>
    <p:extLst>
      <p:ext uri="{BB962C8B-B14F-4D97-AF65-F5344CB8AC3E}">
        <p14:creationId xmlns:p14="http://schemas.microsoft.com/office/powerpoint/2010/main" val="51079554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744" y="1094705"/>
            <a:ext cx="9062591" cy="476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1114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721217" y="1287888"/>
            <a:ext cx="105606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Potok przebiega na 2 niezależnych etapach. Na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pierwszym etapie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następuje pobranie i zbuforowanie rozkazu. Gdy drugi etap jest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wolny następuje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przekazanie do niego zbuforowanego rozkazu. Podczas gdy na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drugim etapie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 miejsce wykonywanie rozkazu, na pierwszym etapie wykorzystuje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jeden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nieużywanych cykli pamięci w celu pobrania i zbuforowania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następnego rozkazu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Nazywa się to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pobieraniem rozkazu z wyprzedzeniem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(ang. </a:t>
            </a:r>
            <a:r>
              <a:rPr lang="pl-PL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lang="pl-P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prefetch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lub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pobieraniem na zakładkę 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l-PL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ang.fetch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overlap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59469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656822" y="1661375"/>
            <a:ext cx="105606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Powinno być jasne, że ten proces przyspiesza wykonywanie rozkazów.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Jeśli etapy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pobierania i wykonywania zajmowałyby tyle samo czasu, czas cyklu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rozkazu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zmniejszyłby się do połowy. Jeśli jednak przyjrzymy się bliżej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przetwarzaniu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potokowemu (rys. 11.11 b), to zobaczymy, że z dwóch powodów to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podwojenie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szybkości wykonywania nie jest prawdopodobne:</a:t>
            </a:r>
          </a:p>
        </p:txBody>
      </p:sp>
    </p:spTree>
    <p:extLst>
      <p:ext uri="{BB962C8B-B14F-4D97-AF65-F5344CB8AC3E}">
        <p14:creationId xmlns:p14="http://schemas.microsoft.com/office/powerpoint/2010/main" val="110556469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772733" y="2369713"/>
            <a:ext cx="106637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Czas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wykonywania jest na ogół dłuższy niż czas pobierania.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Wykonywanie obejmuje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odczytywanie i przechowywanie argumentów oraz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przeprowadzenie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samej operacji. Wobec tego etap pobierania musi zawierać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oczekiwanie przez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pewien czas, zanim będzie mogło nastąpić opróżnienie bufora.</a:t>
            </a:r>
          </a:p>
        </p:txBody>
      </p:sp>
    </p:spTree>
    <p:extLst>
      <p:ext uri="{BB962C8B-B14F-4D97-AF65-F5344CB8AC3E}">
        <p14:creationId xmlns:p14="http://schemas.microsoft.com/office/powerpoint/2010/main" val="315065922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605307" y="1738648"/>
            <a:ext cx="105735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 startAt="2"/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Rozkaz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skoku warunkowego powoduje, że adres następnego rozkazu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przewidzianego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pobrania jest nieznany. Wobec tego realizacja etapu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pobierania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może nastąpić dopiero po otrzymaniu adresu następnego rozkazu,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który zostanie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określony po zakończeniu etapu wykonywania. Następnie na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etapie wykonywania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następuje oczekiwanie na pobranie kolejnego rozkazu.</a:t>
            </a:r>
          </a:p>
        </p:txBody>
      </p:sp>
    </p:spTree>
    <p:extLst>
      <p:ext uri="{BB962C8B-B14F-4D97-AF65-F5344CB8AC3E}">
        <p14:creationId xmlns:p14="http://schemas.microsoft.com/office/powerpoint/2010/main" val="3967658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721217" y="1893194"/>
            <a:ext cx="10998557" cy="279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rysunku są również pokazane typowe elementy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podstawowe ALU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Zauważmy podobieństwo między wewnętrzną strukturą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komputera jako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całości a wewnętrzną strukturą procesora. W obu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przypadkach występuje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niewielki zbiór głównych elementów (komputer: procesor,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wejście-wyjście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pamięć; procesor: jednostka sterująca, ALU, rejestry)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połączonych ścieżkami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danych.</a:t>
            </a:r>
          </a:p>
        </p:txBody>
      </p:sp>
    </p:spTree>
    <p:extLst>
      <p:ext uri="{BB962C8B-B14F-4D97-AF65-F5344CB8AC3E}">
        <p14:creationId xmlns:p14="http://schemas.microsoft.com/office/powerpoint/2010/main" val="173028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695460" y="1481070"/>
            <a:ext cx="106508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Strata czasu z tego drugiego powodu może być zmniejszona przez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zgadywanie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Prosta reguła jest następująca. Gdy rozkaz rozgałęzienia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warunkowego i przechodzi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etapu pobierania do etapu wykonywania, na etapie pobierania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stępuje pobranie następnego rozkazu z pamięci po rozkazie rozgałęzienia. Wtedy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jeśli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 nastąpi rozgałęzienie, czas nie jest stracony. Gdy rozgałęzienie nastąpi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pobrany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rozkaz musi być usunięty, a pobrany nowy.</a:t>
            </a:r>
          </a:p>
        </p:txBody>
      </p:sp>
    </p:spTree>
    <p:extLst>
      <p:ext uri="{BB962C8B-B14F-4D97-AF65-F5344CB8AC3E}">
        <p14:creationId xmlns:p14="http://schemas.microsoft.com/office/powerpoint/2010/main" val="238357643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669701" y="1970467"/>
            <a:ext cx="105091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Chociaż powyższe czynniki powoduj ą zmniejszenia potencjalnej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efektywności 2-etapowego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potoku, pewne przyspieszenie jednak następuje. Aby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uzyskać większe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przyspieszenie, potok musi być przetwarzany na większej liczbie etapów.</a:t>
            </a:r>
          </a:p>
        </p:txBody>
      </p:sp>
    </p:spTree>
    <p:extLst>
      <p:ext uri="{BB962C8B-B14F-4D97-AF65-F5344CB8AC3E}">
        <p14:creationId xmlns:p14="http://schemas.microsoft.com/office/powerpoint/2010/main" val="387478984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553792" y="270456"/>
            <a:ext cx="1077961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Rozważmy następującą dekompozycję przetwarzania rozkazu: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Pobranie 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rozkazu (</a:t>
            </a:r>
            <a:r>
              <a:rPr lang="pl-PL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Wczytanie następnego spodziewanego rozkazu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bufora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Dekodowanie 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rozkazu (</a:t>
            </a:r>
            <a:r>
              <a:rPr lang="pl-PL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Określenie kodu operacji i specyfikatorów argumentu.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Obliczanie 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argumentów (CO).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Obliczenie efektywnego adresu każdego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argumentu źródłowego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Może to obejmować obliczanie adresu z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przesunięciem, adresu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rejestrowego pośredniego, adresu pośredniego lub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innych form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Pobieranie 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argumentów (FO).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Pobranie każdego argumentu z pamięci.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Argumenty w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rejestrach nie muszą być pobierane.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Wykonanie 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rozkazu (El).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Przeprowadzenie wskazanej operacji 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przechowanie wyniku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jeśli taki jest, w ustalonej lokacji docelowej.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Zapisanie </a:t>
            </a:r>
            <a:r>
              <a:rPr lang="pl-P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argumentu (WO).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Zapisanie wyniku w pamięci.</a:t>
            </a:r>
          </a:p>
        </p:txBody>
      </p:sp>
    </p:spTree>
    <p:extLst>
      <p:ext uri="{BB962C8B-B14F-4D97-AF65-F5344CB8AC3E}">
        <p14:creationId xmlns:p14="http://schemas.microsoft.com/office/powerpoint/2010/main" val="124948204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579550" y="1764406"/>
            <a:ext cx="109212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Przy takiej dekompozycji czas trwania różnych etapów może być zbliżony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Dla celów dyskusji przyjmijmy, że czasy te są równe. Przy takim założeniu,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jak pokazano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rys. 11.12, stosując 6-etapowy potok zmniejsza się czas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wykonywania 9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rozkazów z 54 jednostek czasu do 14.</a:t>
            </a:r>
          </a:p>
        </p:txBody>
      </p:sp>
    </p:spTree>
    <p:extLst>
      <p:ext uri="{BB962C8B-B14F-4D97-AF65-F5344CB8AC3E}">
        <p14:creationId xmlns:p14="http://schemas.microsoft.com/office/powerpoint/2010/main" val="205020660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890" y="337493"/>
            <a:ext cx="8195395" cy="604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04483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476518" y="309093"/>
            <a:ext cx="1074098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Poczyńmy kilka komentarzy. Na rysunku przyjęliśmy, że każdy rozkaz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przechodzi przez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wszystkie 6 etapów potoku. Nie zawsze tak jest. Na przykład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rozkaz ładowania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 wymaga etapu WO. Dla uproszczenia zakłada się jednak,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że każdy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rozkaz wymaga 6 etapów. Zakłada się również, że wszystkie etapy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mogą być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realizowane równolegle. W szczególności przyjmuje się, że nie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występują konflikty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dostępu do pamięci. Na przykład etapy FI, FO i WO zawierają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odniesienia do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pamięci. Na wykresie założono, że wszystkie te odniesienia mogą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następować jednocześnie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 większości systemów pamięci nie jest to możliwe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Jednak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pożądana wartość może się znajdować w pamięci podręcznej lub też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etapy FO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czy WO mogą nie być realizowane. Wobec tego w większości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przypadków konflikty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dostępu do pamięci nie spowodują spowolnienia potoku.</a:t>
            </a:r>
          </a:p>
        </p:txBody>
      </p:sp>
    </p:spTree>
    <p:extLst>
      <p:ext uri="{BB962C8B-B14F-4D97-AF65-F5344CB8AC3E}">
        <p14:creationId xmlns:p14="http://schemas.microsoft.com/office/powerpoint/2010/main" val="126222191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811370" y="1403797"/>
            <a:ext cx="106379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Poprawę wydajności ogranicza kilka innych czynników. Jeśli czasy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trwania 6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etapów nie są równe, na różnych etapach wystąpi pewne oczekiwanie,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podobne do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wykazanego w przypadku potoku 2-etapowego. Inną trudność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stanowi rozkaz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rozgałęzienia warunkowego, który może unieważnić kilka 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pobranych rozkazów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Podobnym nieprzewidywalnym zdarzeniem jest przerwanie</a:t>
            </a: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pl-PL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pl-P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759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710" y="383723"/>
            <a:ext cx="6938050" cy="6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83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4096</Words>
  <Application>Microsoft Office PowerPoint</Application>
  <PresentationFormat>Panoramiczny</PresentationFormat>
  <Paragraphs>164</Paragraphs>
  <Slides>86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86</vt:i4>
      </vt:variant>
    </vt:vector>
  </HeadingPairs>
  <TitlesOfParts>
    <vt:vector size="91" baseType="lpstr">
      <vt:lpstr>Arial</vt:lpstr>
      <vt:lpstr>Calibri</vt:lpstr>
      <vt:lpstr>Calibri Light</vt:lpstr>
      <vt:lpstr>Times New Roman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marta lipnicka</dc:creator>
  <cp:lastModifiedBy>marta lipnicka</cp:lastModifiedBy>
  <cp:revision>21</cp:revision>
  <dcterms:created xsi:type="dcterms:W3CDTF">2016-04-07T19:54:53Z</dcterms:created>
  <dcterms:modified xsi:type="dcterms:W3CDTF">2016-04-14T19:43:04Z</dcterms:modified>
</cp:coreProperties>
</file>