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8" r:id="rId29"/>
    <p:sldId id="284" r:id="rId30"/>
    <p:sldId id="286" r:id="rId31"/>
    <p:sldId id="289" r:id="rId32"/>
    <p:sldId id="287" r:id="rId33"/>
    <p:sldId id="290" r:id="rId34"/>
    <p:sldId id="291" r:id="rId35"/>
    <p:sldId id="292" r:id="rId36"/>
    <p:sldId id="293" r:id="rId37"/>
    <p:sldId id="294" r:id="rId38"/>
    <p:sldId id="295" r:id="rId39"/>
    <p:sldId id="296" r:id="rId40"/>
    <p:sldId id="298" r:id="rId41"/>
    <p:sldId id="299" r:id="rId42"/>
    <p:sldId id="304" r:id="rId43"/>
    <p:sldId id="300" r:id="rId44"/>
    <p:sldId id="301" r:id="rId45"/>
    <p:sldId id="302" r:id="rId46"/>
    <p:sldId id="303" r:id="rId47"/>
    <p:sldId id="305" r:id="rId48"/>
    <p:sldId id="306" r:id="rId49"/>
    <p:sldId id="309" r:id="rId50"/>
    <p:sldId id="307" r:id="rId51"/>
    <p:sldId id="308" r:id="rId52"/>
    <p:sldId id="310" r:id="rId53"/>
    <p:sldId id="339" r:id="rId54"/>
    <p:sldId id="311" r:id="rId55"/>
    <p:sldId id="312" r:id="rId56"/>
    <p:sldId id="313" r:id="rId57"/>
    <p:sldId id="314" r:id="rId58"/>
    <p:sldId id="320" r:id="rId59"/>
    <p:sldId id="315" r:id="rId60"/>
    <p:sldId id="316" r:id="rId61"/>
    <p:sldId id="317" r:id="rId62"/>
    <p:sldId id="318" r:id="rId63"/>
    <p:sldId id="319" r:id="rId64"/>
    <p:sldId id="321" r:id="rId65"/>
    <p:sldId id="340" r:id="rId66"/>
    <p:sldId id="322" r:id="rId67"/>
    <p:sldId id="341"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55" autoAdjust="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BD1CA-96D8-401C-B48D-8A73AF535B5A}" type="datetimeFigureOut">
              <a:rPr lang="pl-PL" smtClean="0"/>
              <a:t>2016-05-20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1ED0B-9D68-42EB-9EF5-4F938B021E2D}" type="slidenum">
              <a:rPr lang="pl-PL" smtClean="0"/>
              <a:t>‹#›</a:t>
            </a:fld>
            <a:endParaRPr lang="pl-PL"/>
          </a:p>
        </p:txBody>
      </p:sp>
    </p:spTree>
    <p:extLst>
      <p:ext uri="{BB962C8B-B14F-4D97-AF65-F5344CB8AC3E}">
        <p14:creationId xmlns:p14="http://schemas.microsoft.com/office/powerpoint/2010/main" val="410624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D021ED0B-9D68-42EB-9EF5-4F938B021E2D}" type="slidenum">
              <a:rPr lang="pl-PL" smtClean="0"/>
              <a:t>83</a:t>
            </a:fld>
            <a:endParaRPr lang="pl-PL"/>
          </a:p>
        </p:txBody>
      </p:sp>
    </p:spTree>
    <p:extLst>
      <p:ext uri="{BB962C8B-B14F-4D97-AF65-F5344CB8AC3E}">
        <p14:creationId xmlns:p14="http://schemas.microsoft.com/office/powerpoint/2010/main" val="13527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CBE4EFBC-3B51-4AF9-8876-05390014BDFD}" type="datetime1">
              <a:rPr lang="pl-PL" smtClean="0"/>
              <a:t>2016-05-20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20180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94A0801-7FEB-4D8E-977D-4A8441E5ADF3}" type="datetime1">
              <a:rPr lang="pl-PL" smtClean="0"/>
              <a:t>2016-05-20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187011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C8627556-E70B-4DB8-BFD0-2D0CABE64353}" type="datetime1">
              <a:rPr lang="pl-PL" smtClean="0"/>
              <a:t>2016-05-20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283924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1FD33A4-593F-483C-9E96-40852662E872}" type="datetime1">
              <a:rPr lang="pl-PL" smtClean="0"/>
              <a:t>2016-05-20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364309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F38E6FCE-4CDA-451F-A84E-427B42355E19}" type="datetime1">
              <a:rPr lang="pl-PL" smtClean="0"/>
              <a:t>2016-05-20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25611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8939515F-48F7-4925-A001-962A810AE7E4}" type="datetime1">
              <a:rPr lang="pl-PL" smtClean="0"/>
              <a:t>2016-05-20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343866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DCE0D7B9-E685-471B-8432-3FC1BC59DD3A}" type="datetime1">
              <a:rPr lang="pl-PL" smtClean="0"/>
              <a:t>2016-05-20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39561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0D041916-BCE9-4B7C-838D-FBC406CC2704}" type="datetime1">
              <a:rPr lang="pl-PL" smtClean="0"/>
              <a:t>2016-05-20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319557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0E7389E-5FE3-4C3C-9245-0F6BE345A1F3}" type="datetime1">
              <a:rPr lang="pl-PL" smtClean="0"/>
              <a:t>2016-05-20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18509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751F2C9C-F113-499D-AFBC-F592FEC6CA63}" type="datetime1">
              <a:rPr lang="pl-PL" smtClean="0"/>
              <a:t>2016-05-20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177583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95D811DB-743D-4B7A-8F09-A8D1B56BCC61}" type="datetime1">
              <a:rPr lang="pl-PL" smtClean="0"/>
              <a:t>2016-05-20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70A2497-FCAF-4B80-99F3-8A55C33864E0}" type="slidenum">
              <a:rPr lang="pl-PL" smtClean="0"/>
              <a:t>‹#›</a:t>
            </a:fld>
            <a:endParaRPr lang="pl-PL"/>
          </a:p>
        </p:txBody>
      </p:sp>
    </p:spTree>
    <p:extLst>
      <p:ext uri="{BB962C8B-B14F-4D97-AF65-F5344CB8AC3E}">
        <p14:creationId xmlns:p14="http://schemas.microsoft.com/office/powerpoint/2010/main" val="74705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34E5D-F31B-4E7C-80B1-30E21151FA79}" type="datetime1">
              <a:rPr lang="pl-PL" smtClean="0"/>
              <a:t>2016-05-20</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A2497-FCAF-4B80-99F3-8A55C33864E0}" type="slidenum">
              <a:rPr lang="pl-PL" smtClean="0"/>
              <a:t>‹#›</a:t>
            </a:fld>
            <a:endParaRPr lang="pl-PL"/>
          </a:p>
        </p:txBody>
      </p:sp>
    </p:spTree>
    <p:extLst>
      <p:ext uri="{BB962C8B-B14F-4D97-AF65-F5344CB8AC3E}">
        <p14:creationId xmlns:p14="http://schemas.microsoft.com/office/powerpoint/2010/main" val="265568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592428" y="2137893"/>
            <a:ext cx="10844011" cy="707886"/>
          </a:xfrm>
          <a:prstGeom prst="rect">
            <a:avLst/>
          </a:prstGeom>
          <a:noFill/>
        </p:spPr>
        <p:txBody>
          <a:bodyPr wrap="square" rtlCol="0">
            <a:spAutoFit/>
          </a:bodyPr>
          <a:lstStyle/>
          <a:p>
            <a:pPr algn="ctr"/>
            <a:r>
              <a:rPr lang="pl-PL" sz="4000" b="1" dirty="0" smtClean="0">
                <a:latin typeface="Times New Roman" panose="02020603050405020304" pitchFamily="18" charset="0"/>
                <a:cs typeface="Times New Roman" panose="02020603050405020304" pitchFamily="18" charset="0"/>
              </a:rPr>
              <a:t>Pamięć komputera</a:t>
            </a:r>
            <a:endParaRPr lang="pl-PL" sz="4000" b="1" dirty="0">
              <a:latin typeface="Times New Roman" panose="02020603050405020304" pitchFamily="18" charset="0"/>
              <a:cs typeface="Times New Roman" panose="02020603050405020304" pitchFamily="18" charset="0"/>
            </a:endParaRPr>
          </a:p>
        </p:txBody>
      </p:sp>
      <p:sp>
        <p:nvSpPr>
          <p:cNvPr id="2" name="Symbol zastępczy numeru slajdu 1"/>
          <p:cNvSpPr>
            <a:spLocks noGrp="1"/>
          </p:cNvSpPr>
          <p:nvPr>
            <p:ph type="sldNum" sz="quarter" idx="12"/>
          </p:nvPr>
        </p:nvSpPr>
        <p:spPr/>
        <p:txBody>
          <a:bodyPr/>
          <a:lstStyle/>
          <a:p>
            <a:fld id="{670A2497-FCAF-4B80-99F3-8A55C33864E0}" type="slidenum">
              <a:rPr lang="pl-PL" smtClean="0"/>
              <a:t>1</a:t>
            </a:fld>
            <a:endParaRPr lang="pl-PL"/>
          </a:p>
        </p:txBody>
      </p:sp>
    </p:spTree>
    <p:extLst>
      <p:ext uri="{BB962C8B-B14F-4D97-AF65-F5344CB8AC3E}">
        <p14:creationId xmlns:p14="http://schemas.microsoft.com/office/powerpoint/2010/main" val="278654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63639" y="1957589"/>
            <a:ext cx="11062953" cy="2308324"/>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Jednostka adresowalna. </a:t>
            </a:r>
            <a:r>
              <a:rPr lang="pl-PL" sz="2400" dirty="0">
                <a:latin typeface="Times New Roman" panose="02020603050405020304" pitchFamily="18" charset="0"/>
                <a:cs typeface="Times New Roman" panose="02020603050405020304" pitchFamily="18" charset="0"/>
              </a:rPr>
              <a:t>W wielu systemach jednostką adresowalną </a:t>
            </a:r>
            <a:r>
              <a:rPr lang="pl-PL" sz="2400" dirty="0" smtClean="0">
                <a:latin typeface="Times New Roman" panose="02020603050405020304" pitchFamily="18" charset="0"/>
                <a:cs typeface="Times New Roman" panose="02020603050405020304" pitchFamily="18" charset="0"/>
              </a:rPr>
              <a:t>jest słowo</a:t>
            </a:r>
            <a:r>
              <a:rPr lang="pl-PL" sz="2400" dirty="0">
                <a:latin typeface="Times New Roman" panose="02020603050405020304" pitchFamily="18" charset="0"/>
                <a:cs typeface="Times New Roman" panose="02020603050405020304" pitchFamily="18" charset="0"/>
              </a:rPr>
              <a:t>. Jednak niektóre systemy umożliwiają adresowanie na poziomie bajtów</a:t>
            </a:r>
            <a:r>
              <a:rPr lang="pl-PL" sz="2400" dirty="0" smtClean="0">
                <a:latin typeface="Times New Roman" panose="02020603050405020304" pitchFamily="18" charset="0"/>
                <a:cs typeface="Times New Roman" panose="02020603050405020304" pitchFamily="18" charset="0"/>
              </a:rPr>
              <a:t>. W </a:t>
            </a:r>
            <a:r>
              <a:rPr lang="pl-PL" sz="2400" dirty="0">
                <a:latin typeface="Times New Roman" panose="02020603050405020304" pitchFamily="18" charset="0"/>
                <a:cs typeface="Times New Roman" panose="02020603050405020304" pitchFamily="18" charset="0"/>
              </a:rPr>
              <a:t>każdym przypadku zależność między długością adresu </a:t>
            </a:r>
            <a:r>
              <a:rPr lang="pl-PL" sz="2400" i="1" dirty="0">
                <a:latin typeface="Times New Roman" panose="02020603050405020304" pitchFamily="18" charset="0"/>
                <a:cs typeface="Times New Roman" panose="02020603050405020304" pitchFamily="18" charset="0"/>
              </a:rPr>
              <a:t>A </a:t>
            </a:r>
            <a:r>
              <a:rPr lang="pl-PL" sz="2400" dirty="0" err="1">
                <a:latin typeface="Times New Roman" panose="02020603050405020304" pitchFamily="18" charset="0"/>
                <a:cs typeface="Times New Roman" panose="02020603050405020304" pitchFamily="18" charset="0"/>
              </a:rPr>
              <a:t>a</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liczbą adresowalnych </a:t>
            </a:r>
            <a:r>
              <a:rPr lang="pl-PL" sz="2400" dirty="0">
                <a:latin typeface="Times New Roman" panose="02020603050405020304" pitchFamily="18" charset="0"/>
                <a:cs typeface="Times New Roman" panose="02020603050405020304" pitchFamily="18" charset="0"/>
              </a:rPr>
              <a:t>jednostek </a:t>
            </a:r>
            <a:r>
              <a:rPr lang="pl-PL" sz="2400" i="1" dirty="0">
                <a:latin typeface="Times New Roman" panose="02020603050405020304" pitchFamily="18" charset="0"/>
                <a:cs typeface="Times New Roman" panose="02020603050405020304" pitchFamily="18" charset="0"/>
              </a:rPr>
              <a:t>N </a:t>
            </a:r>
            <a:r>
              <a:rPr lang="pl-PL" sz="2400" dirty="0">
                <a:latin typeface="Times New Roman" panose="02020603050405020304" pitchFamily="18" charset="0"/>
                <a:cs typeface="Times New Roman" panose="02020603050405020304" pitchFamily="18" charset="0"/>
              </a:rPr>
              <a:t>jest następująca: </a:t>
            </a:r>
            <a:r>
              <a:rPr lang="pl-PL" sz="2400" i="1" dirty="0" smtClean="0">
                <a:latin typeface="Times New Roman" panose="02020603050405020304" pitchFamily="18" charset="0"/>
                <a:cs typeface="Times New Roman" panose="02020603050405020304" pitchFamily="18" charset="0"/>
              </a:rPr>
              <a:t>2^A </a:t>
            </a:r>
            <a:r>
              <a:rPr lang="pl-PL" sz="2400" i="1" dirty="0">
                <a:latin typeface="Times New Roman" panose="02020603050405020304" pitchFamily="18" charset="0"/>
                <a:cs typeface="Times New Roman" panose="02020603050405020304" pitchFamily="18" charset="0"/>
              </a:rPr>
              <a:t>= N.</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10</a:t>
            </a:fld>
            <a:endParaRPr lang="pl-PL"/>
          </a:p>
        </p:txBody>
      </p:sp>
    </p:spTree>
    <p:extLst>
      <p:ext uri="{BB962C8B-B14F-4D97-AF65-F5344CB8AC3E}">
        <p14:creationId xmlns:p14="http://schemas.microsoft.com/office/powerpoint/2010/main" val="212457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63640" y="2047741"/>
            <a:ext cx="11165983" cy="2862322"/>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Jednostka transferu. </a:t>
            </a:r>
            <a:r>
              <a:rPr lang="pl-PL" sz="2400" dirty="0">
                <a:latin typeface="Times New Roman" panose="02020603050405020304" pitchFamily="18" charset="0"/>
                <a:cs typeface="Times New Roman" panose="02020603050405020304" pitchFamily="18" charset="0"/>
              </a:rPr>
              <a:t>W przypadku pamięci głównej jest to liczba </a:t>
            </a:r>
            <a:r>
              <a:rPr lang="pl-PL" sz="2400" dirty="0" smtClean="0">
                <a:latin typeface="Times New Roman" panose="02020603050405020304" pitchFamily="18" charset="0"/>
                <a:cs typeface="Times New Roman" panose="02020603050405020304" pitchFamily="18" charset="0"/>
              </a:rPr>
              <a:t>bitów jednocześnie </a:t>
            </a:r>
            <a:r>
              <a:rPr lang="pl-PL" sz="2400" dirty="0">
                <a:latin typeface="Times New Roman" panose="02020603050405020304" pitchFamily="18" charset="0"/>
                <a:cs typeface="Times New Roman" panose="02020603050405020304" pitchFamily="18" charset="0"/>
              </a:rPr>
              <a:t>odczytywanych z pamięci lub do niej zapisywanych. </a:t>
            </a:r>
            <a:r>
              <a:rPr lang="pl-PL" sz="2400" dirty="0" smtClean="0">
                <a:latin typeface="Times New Roman" panose="02020603050405020304" pitchFamily="18" charset="0"/>
                <a:cs typeface="Times New Roman" panose="02020603050405020304" pitchFamily="18" charset="0"/>
              </a:rPr>
              <a:t>Jednostka transferu </a:t>
            </a:r>
            <a:r>
              <a:rPr lang="pl-PL" sz="2400" dirty="0">
                <a:latin typeface="Times New Roman" panose="02020603050405020304" pitchFamily="18" charset="0"/>
                <a:cs typeface="Times New Roman" panose="02020603050405020304" pitchFamily="18" charset="0"/>
              </a:rPr>
              <a:t>nie musi być równa słowu lub jednostce adresowalnej. W </a:t>
            </a:r>
            <a:r>
              <a:rPr lang="pl-PL" sz="2400" dirty="0" smtClean="0">
                <a:latin typeface="Times New Roman" panose="02020603050405020304" pitchFamily="18" charset="0"/>
                <a:cs typeface="Times New Roman" panose="02020603050405020304" pitchFamily="18" charset="0"/>
              </a:rPr>
              <a:t>przypadku pamięci </a:t>
            </a:r>
            <a:r>
              <a:rPr lang="pl-PL" sz="2400" dirty="0">
                <a:latin typeface="Times New Roman" panose="02020603050405020304" pitchFamily="18" charset="0"/>
                <a:cs typeface="Times New Roman" panose="02020603050405020304" pitchFamily="18" charset="0"/>
              </a:rPr>
              <a:t>zewnętrznej dane są często przekazywane w </a:t>
            </a:r>
            <a:r>
              <a:rPr lang="pl-PL" sz="2400" dirty="0" smtClean="0">
                <a:latin typeface="Times New Roman" panose="02020603050405020304" pitchFamily="18" charset="0"/>
                <a:cs typeface="Times New Roman" panose="02020603050405020304" pitchFamily="18" charset="0"/>
              </a:rPr>
              <a:t>jednostkach o </a:t>
            </a:r>
            <a:r>
              <a:rPr lang="pl-PL" sz="2400" dirty="0">
                <a:latin typeface="Times New Roman" panose="02020603050405020304" pitchFamily="18" charset="0"/>
                <a:cs typeface="Times New Roman" panose="02020603050405020304" pitchFamily="18" charset="0"/>
              </a:rPr>
              <a:t>wiele większych niż słowo, określanych jako </a:t>
            </a:r>
            <a:r>
              <a:rPr lang="pl-PL" sz="2400" b="1" dirty="0">
                <a:latin typeface="Times New Roman" panose="02020603050405020304" pitchFamily="18" charset="0"/>
                <a:cs typeface="Times New Roman" panose="02020603050405020304" pitchFamily="18" charset="0"/>
              </a:rPr>
              <a:t>bloki.</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11</a:t>
            </a:fld>
            <a:endParaRPr lang="pl-PL"/>
          </a:p>
        </p:txBody>
      </p:sp>
    </p:spTree>
    <p:extLst>
      <p:ext uri="{BB962C8B-B14F-4D97-AF65-F5344CB8AC3E}">
        <p14:creationId xmlns:p14="http://schemas.microsoft.com/office/powerpoint/2010/main" val="140287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69702" y="2717442"/>
            <a:ext cx="10792495" cy="113396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Jedna z najbardziej widocznych różnic między różnymi rodzajami </a:t>
            </a:r>
            <a:r>
              <a:rPr lang="pl-PL" sz="2400" dirty="0" smtClean="0">
                <a:latin typeface="Times New Roman" panose="02020603050405020304" pitchFamily="18" charset="0"/>
                <a:cs typeface="Times New Roman" panose="02020603050405020304" pitchFamily="18" charset="0"/>
              </a:rPr>
              <a:t>pamięci dotyczy </a:t>
            </a:r>
            <a:r>
              <a:rPr lang="pl-PL" sz="2400" i="1" dirty="0">
                <a:latin typeface="Times New Roman" panose="02020603050405020304" pitchFamily="18" charset="0"/>
                <a:cs typeface="Times New Roman" panose="02020603050405020304" pitchFamily="18" charset="0"/>
              </a:rPr>
              <a:t>sposobu dostępu </a:t>
            </a:r>
            <a:r>
              <a:rPr lang="pl-PL" sz="2400" dirty="0">
                <a:latin typeface="Times New Roman" panose="02020603050405020304" pitchFamily="18" charset="0"/>
                <a:cs typeface="Times New Roman" panose="02020603050405020304" pitchFamily="18" charset="0"/>
              </a:rPr>
              <a:t>do jednostek danych. Można wyróżnić cztery </a:t>
            </a:r>
            <a:r>
              <a:rPr lang="pl-PL" sz="2400" dirty="0" smtClean="0">
                <a:latin typeface="Times New Roman" panose="02020603050405020304" pitchFamily="18" charset="0"/>
                <a:cs typeface="Times New Roman" panose="02020603050405020304" pitchFamily="18" charset="0"/>
              </a:rPr>
              <a:t>rodzaje dostępu</a:t>
            </a:r>
            <a:r>
              <a:rPr lang="pl-PL" sz="2400" dirty="0">
                <a:latin typeface="Times New Roman" panose="02020603050405020304" pitchFamily="18" charset="0"/>
                <a:cs typeface="Times New Roman" panose="02020603050405020304" pitchFamily="18" charset="0"/>
              </a:rPr>
              <a:t>:</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12</a:t>
            </a:fld>
            <a:endParaRPr lang="pl-PL"/>
          </a:p>
        </p:txBody>
      </p:sp>
    </p:spTree>
    <p:extLst>
      <p:ext uri="{BB962C8B-B14F-4D97-AF65-F5344CB8AC3E}">
        <p14:creationId xmlns:p14="http://schemas.microsoft.com/office/powerpoint/2010/main" val="414371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89397" y="1300766"/>
            <a:ext cx="10959921" cy="3903954"/>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Dostęp sekwencyjny. </a:t>
            </a:r>
            <a:r>
              <a:rPr lang="pl-PL" sz="2400" dirty="0">
                <a:latin typeface="Times New Roman" panose="02020603050405020304" pitchFamily="18" charset="0"/>
                <a:cs typeface="Times New Roman" panose="02020603050405020304" pitchFamily="18" charset="0"/>
              </a:rPr>
              <a:t>Pamięć jest zorganizowana za pomocą jednostek </a:t>
            </a:r>
            <a:r>
              <a:rPr lang="pl-PL" sz="2400" dirty="0" smtClean="0">
                <a:latin typeface="Times New Roman" panose="02020603050405020304" pitchFamily="18" charset="0"/>
                <a:cs typeface="Times New Roman" panose="02020603050405020304" pitchFamily="18" charset="0"/>
              </a:rPr>
              <a:t>danych zwanych </a:t>
            </a:r>
            <a:r>
              <a:rPr lang="pl-PL" sz="2400" dirty="0">
                <a:latin typeface="Times New Roman" panose="02020603050405020304" pitchFamily="18" charset="0"/>
                <a:cs typeface="Times New Roman" panose="02020603050405020304" pitchFamily="18" charset="0"/>
              </a:rPr>
              <a:t>rekordami. Dostęp jest możliwy w określonej sekwencji </a:t>
            </a:r>
            <a:r>
              <a:rPr lang="pl-PL" sz="2400" dirty="0" smtClean="0">
                <a:latin typeface="Times New Roman" panose="02020603050405020304" pitchFamily="18" charset="0"/>
                <a:cs typeface="Times New Roman" panose="02020603050405020304" pitchFamily="18" charset="0"/>
              </a:rPr>
              <a:t>liniowej. Do </a:t>
            </a:r>
            <a:r>
              <a:rPr lang="pl-PL" sz="2400" dirty="0">
                <a:latin typeface="Times New Roman" panose="02020603050405020304" pitchFamily="18" charset="0"/>
                <a:cs typeface="Times New Roman" panose="02020603050405020304" pitchFamily="18" charset="0"/>
              </a:rPr>
              <a:t>oddzielania rekordów i do pomocy przy odczycie są </a:t>
            </a:r>
            <a:r>
              <a:rPr lang="pl-PL" sz="2400" dirty="0" smtClean="0">
                <a:latin typeface="Times New Roman" panose="02020603050405020304" pitchFamily="18" charset="0"/>
                <a:cs typeface="Times New Roman" panose="02020603050405020304" pitchFamily="18" charset="0"/>
              </a:rPr>
              <a:t>wykorzystywane przechowywane </a:t>
            </a:r>
            <a:r>
              <a:rPr lang="pl-PL" sz="2400" dirty="0">
                <a:latin typeface="Times New Roman" panose="02020603050405020304" pitchFamily="18" charset="0"/>
                <a:cs typeface="Times New Roman" panose="02020603050405020304" pitchFamily="18" charset="0"/>
              </a:rPr>
              <a:t>informacje adresowe. Odczyt i zapis są </a:t>
            </a:r>
            <a:r>
              <a:rPr lang="pl-PL" sz="2400" dirty="0" smtClean="0">
                <a:latin typeface="Times New Roman" panose="02020603050405020304" pitchFamily="18" charset="0"/>
                <a:cs typeface="Times New Roman" panose="02020603050405020304" pitchFamily="18" charset="0"/>
              </a:rPr>
              <a:t>wykonywane za </a:t>
            </a:r>
            <a:r>
              <a:rPr lang="pl-PL" sz="2400" dirty="0">
                <a:latin typeface="Times New Roman" panose="02020603050405020304" pitchFamily="18" charset="0"/>
                <a:cs typeface="Times New Roman" panose="02020603050405020304" pitchFamily="18" charset="0"/>
              </a:rPr>
              <a:t>pomocą tego samego mechanizmu, przy czym proces ten musi </a:t>
            </a:r>
            <a:r>
              <a:rPr lang="pl-PL" sz="2400" dirty="0" smtClean="0">
                <a:latin typeface="Times New Roman" panose="02020603050405020304" pitchFamily="18" charset="0"/>
                <a:cs typeface="Times New Roman" panose="02020603050405020304" pitchFamily="18" charset="0"/>
              </a:rPr>
              <a:t>się przenosić </a:t>
            </a:r>
            <a:r>
              <a:rPr lang="pl-PL" sz="2400" dirty="0">
                <a:latin typeface="Times New Roman" panose="02020603050405020304" pitchFamily="18" charset="0"/>
                <a:cs typeface="Times New Roman" panose="02020603050405020304" pitchFamily="18" charset="0"/>
              </a:rPr>
              <a:t>z pozycji bieżącej do pozycji pożądanej, przepuszczając i </a:t>
            </a:r>
            <a:r>
              <a:rPr lang="pl-PL" sz="2400" dirty="0" smtClean="0">
                <a:latin typeface="Times New Roman" panose="02020603050405020304" pitchFamily="18" charset="0"/>
                <a:cs typeface="Times New Roman" panose="02020603050405020304" pitchFamily="18" charset="0"/>
              </a:rPr>
              <a:t>odrzucając każdy </a:t>
            </a:r>
            <a:r>
              <a:rPr lang="pl-PL" sz="2400" dirty="0">
                <a:latin typeface="Times New Roman" panose="02020603050405020304" pitchFamily="18" charset="0"/>
                <a:cs typeface="Times New Roman" panose="02020603050405020304" pitchFamily="18" charset="0"/>
              </a:rPr>
              <a:t>rekord pośredni. W rezultacie czas dostępu do różnych </a:t>
            </a:r>
            <a:r>
              <a:rPr lang="pl-PL" sz="2400" dirty="0" smtClean="0">
                <a:latin typeface="Times New Roman" panose="02020603050405020304" pitchFamily="18" charset="0"/>
                <a:cs typeface="Times New Roman" panose="02020603050405020304" pitchFamily="18" charset="0"/>
              </a:rPr>
              <a:t>rekordów może </a:t>
            </a:r>
            <a:r>
              <a:rPr lang="pl-PL" sz="2400" dirty="0">
                <a:latin typeface="Times New Roman" panose="02020603050405020304" pitchFamily="18" charset="0"/>
                <a:cs typeface="Times New Roman" panose="02020603050405020304" pitchFamily="18" charset="0"/>
              </a:rPr>
              <a:t>się bardzo różnić.</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13</a:t>
            </a:fld>
            <a:endParaRPr lang="pl-PL"/>
          </a:p>
        </p:txBody>
      </p:sp>
    </p:spTree>
    <p:extLst>
      <p:ext uri="{BB962C8B-B14F-4D97-AF65-F5344CB8AC3E}">
        <p14:creationId xmlns:p14="http://schemas.microsoft.com/office/powerpoint/2010/main" val="235128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25002" y="1764407"/>
            <a:ext cx="11256135" cy="3349956"/>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Dostęp bezpośredni. </a:t>
            </a:r>
            <a:r>
              <a:rPr lang="pl-PL" sz="2400" dirty="0">
                <a:latin typeface="Times New Roman" panose="02020603050405020304" pitchFamily="18" charset="0"/>
                <a:cs typeface="Times New Roman" panose="02020603050405020304" pitchFamily="18" charset="0"/>
              </a:rPr>
              <a:t>Podobnie jak w przypadku dostępu sekwencyjnego</a:t>
            </a:r>
            <a:r>
              <a:rPr lang="pl-PL" sz="2400" dirty="0" smtClean="0">
                <a:latin typeface="Times New Roman" panose="02020603050405020304" pitchFamily="18" charset="0"/>
                <a:cs typeface="Times New Roman" panose="02020603050405020304" pitchFamily="18" charset="0"/>
              </a:rPr>
              <a:t>, proces </a:t>
            </a:r>
            <a:r>
              <a:rPr lang="pl-PL" sz="2400" dirty="0">
                <a:latin typeface="Times New Roman" panose="02020603050405020304" pitchFamily="18" charset="0"/>
                <a:cs typeface="Times New Roman" panose="02020603050405020304" pitchFamily="18" charset="0"/>
              </a:rPr>
              <a:t>odczytu i zapisu w pamięciach o dostępie bezpośrednim jest </a:t>
            </a:r>
            <a:r>
              <a:rPr lang="pl-PL" sz="2400" dirty="0" smtClean="0">
                <a:latin typeface="Times New Roman" panose="02020603050405020304" pitchFamily="18" charset="0"/>
                <a:cs typeface="Times New Roman" panose="02020603050405020304" pitchFamily="18" charset="0"/>
              </a:rPr>
              <a:t>realizowany za </a:t>
            </a:r>
            <a:r>
              <a:rPr lang="pl-PL" sz="2400" dirty="0">
                <a:latin typeface="Times New Roman" panose="02020603050405020304" pitchFamily="18" charset="0"/>
                <a:cs typeface="Times New Roman" panose="02020603050405020304" pitchFamily="18" charset="0"/>
              </a:rPr>
              <a:t>pomocą tego samego mechanizmu. Jednak poszczególne bloki </a:t>
            </a:r>
            <a:r>
              <a:rPr lang="pl-PL" sz="2400" dirty="0" smtClean="0">
                <a:latin typeface="Times New Roman" panose="02020603050405020304" pitchFamily="18" charset="0"/>
                <a:cs typeface="Times New Roman" panose="02020603050405020304" pitchFamily="18" charset="0"/>
              </a:rPr>
              <a:t>lub rekordy </a:t>
            </a:r>
            <a:r>
              <a:rPr lang="pl-PL" sz="2400" dirty="0">
                <a:latin typeface="Times New Roman" panose="02020603050405020304" pitchFamily="18" charset="0"/>
                <a:cs typeface="Times New Roman" panose="02020603050405020304" pitchFamily="18" charset="0"/>
              </a:rPr>
              <a:t>mają unikatowy adres oparty na lokacji fizycznej. Dostęp jest </a:t>
            </a:r>
            <a:r>
              <a:rPr lang="pl-PL" sz="2400" dirty="0" smtClean="0">
                <a:latin typeface="Times New Roman" panose="02020603050405020304" pitchFamily="18" charset="0"/>
                <a:cs typeface="Times New Roman" panose="02020603050405020304" pitchFamily="18" charset="0"/>
              </a:rPr>
              <a:t>realizowany przez </a:t>
            </a:r>
            <a:r>
              <a:rPr lang="pl-PL" sz="2400" dirty="0">
                <a:latin typeface="Times New Roman" panose="02020603050405020304" pitchFamily="18" charset="0"/>
                <a:cs typeface="Times New Roman" panose="02020603050405020304" pitchFamily="18" charset="0"/>
              </a:rPr>
              <a:t>bezpośredni dostęp do najbliższego otoczenia, po którym </a:t>
            </a:r>
            <a:r>
              <a:rPr lang="pl-PL" sz="2400" dirty="0" smtClean="0">
                <a:latin typeface="Times New Roman" panose="02020603050405020304" pitchFamily="18" charset="0"/>
                <a:cs typeface="Times New Roman" panose="02020603050405020304" pitchFamily="18" charset="0"/>
              </a:rPr>
              <a:t>następuje sekwencyjne </a:t>
            </a:r>
            <a:r>
              <a:rPr lang="pl-PL" sz="2400" dirty="0">
                <a:latin typeface="Times New Roman" panose="02020603050405020304" pitchFamily="18" charset="0"/>
                <a:cs typeface="Times New Roman" panose="02020603050405020304" pitchFamily="18" charset="0"/>
              </a:rPr>
              <a:t>poszukiwanie, liczenie lub oczekiwanie w celu </a:t>
            </a:r>
            <a:r>
              <a:rPr lang="pl-PL" sz="2400" dirty="0" smtClean="0">
                <a:latin typeface="Times New Roman" panose="02020603050405020304" pitchFamily="18" charset="0"/>
                <a:cs typeface="Times New Roman" panose="02020603050405020304" pitchFamily="18" charset="0"/>
              </a:rPr>
              <a:t>osiągnięcia lokacji </a:t>
            </a:r>
            <a:r>
              <a:rPr lang="pl-PL" sz="2400" dirty="0">
                <a:latin typeface="Times New Roman" panose="02020603050405020304" pitchFamily="18" charset="0"/>
                <a:cs typeface="Times New Roman" panose="02020603050405020304" pitchFamily="18" charset="0"/>
              </a:rPr>
              <a:t>finalnej. Jak poprzednio czas dostępu jest zmienny.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14</a:t>
            </a:fld>
            <a:endParaRPr lang="pl-PL"/>
          </a:p>
        </p:txBody>
      </p:sp>
    </p:spTree>
    <p:extLst>
      <p:ext uri="{BB962C8B-B14F-4D97-AF65-F5344CB8AC3E}">
        <p14:creationId xmlns:p14="http://schemas.microsoft.com/office/powerpoint/2010/main" val="244001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50761" y="1828800"/>
            <a:ext cx="10934163" cy="2795958"/>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Dostęp swobodny. </a:t>
            </a:r>
            <a:r>
              <a:rPr lang="pl-PL" sz="2400" dirty="0">
                <a:latin typeface="Times New Roman" panose="02020603050405020304" pitchFamily="18" charset="0"/>
                <a:cs typeface="Times New Roman" panose="02020603050405020304" pitchFamily="18" charset="0"/>
              </a:rPr>
              <a:t>Każda adresowalna lokacja w pamięci ma unikatowy</a:t>
            </a:r>
            <a:r>
              <a:rPr lang="pl-PL" sz="2400" dirty="0" smtClean="0">
                <a:latin typeface="Times New Roman" panose="02020603050405020304" pitchFamily="18" charset="0"/>
                <a:cs typeface="Times New Roman" panose="02020603050405020304" pitchFamily="18" charset="0"/>
              </a:rPr>
              <a:t>, fizycznie </a:t>
            </a:r>
            <a:r>
              <a:rPr lang="pl-PL" sz="2400" dirty="0">
                <a:latin typeface="Times New Roman" panose="02020603050405020304" pitchFamily="18" charset="0"/>
                <a:cs typeface="Times New Roman" panose="02020603050405020304" pitchFamily="18" charset="0"/>
              </a:rPr>
              <a:t>wbudowany mechanizm adresowania. Czas dostępu do danej </a:t>
            </a:r>
            <a:r>
              <a:rPr lang="pl-PL" sz="2400" dirty="0" smtClean="0">
                <a:latin typeface="Times New Roman" panose="02020603050405020304" pitchFamily="18" charset="0"/>
                <a:cs typeface="Times New Roman" panose="02020603050405020304" pitchFamily="18" charset="0"/>
              </a:rPr>
              <a:t>lokacji nie </a:t>
            </a:r>
            <a:r>
              <a:rPr lang="pl-PL" sz="2400" i="1" dirty="0">
                <a:latin typeface="Times New Roman" panose="02020603050405020304" pitchFamily="18" charset="0"/>
                <a:cs typeface="Times New Roman" panose="02020603050405020304" pitchFamily="18" charset="0"/>
              </a:rPr>
              <a:t>zależy </a:t>
            </a:r>
            <a:r>
              <a:rPr lang="pl-PL" sz="2400" dirty="0">
                <a:latin typeface="Times New Roman" panose="02020603050405020304" pitchFamily="18" charset="0"/>
                <a:cs typeface="Times New Roman" panose="02020603050405020304" pitchFamily="18" charset="0"/>
              </a:rPr>
              <a:t>od sekwencji poprzednich operacji dostępu i jest stały</a:t>
            </a:r>
            <a:r>
              <a:rPr lang="pl-PL" sz="2400" dirty="0" smtClean="0">
                <a:latin typeface="Times New Roman" panose="02020603050405020304" pitchFamily="18" charset="0"/>
                <a:cs typeface="Times New Roman" panose="02020603050405020304" pitchFamily="18" charset="0"/>
              </a:rPr>
              <a:t>. Dzięki </a:t>
            </a:r>
            <a:r>
              <a:rPr lang="pl-PL" sz="2400" dirty="0">
                <a:latin typeface="Times New Roman" panose="02020603050405020304" pitchFamily="18" charset="0"/>
                <a:cs typeface="Times New Roman" panose="02020603050405020304" pitchFamily="18" charset="0"/>
              </a:rPr>
              <a:t>temu dowolna lokacja może być wybierana swobodnie i jest </a:t>
            </a:r>
            <a:r>
              <a:rPr lang="pl-PL" sz="2400" dirty="0" smtClean="0">
                <a:latin typeface="Times New Roman" panose="02020603050405020304" pitchFamily="18" charset="0"/>
                <a:cs typeface="Times New Roman" panose="02020603050405020304" pitchFamily="18" charset="0"/>
              </a:rPr>
              <a:t>adresowana i </a:t>
            </a:r>
            <a:r>
              <a:rPr lang="pl-PL" sz="2400" dirty="0">
                <a:latin typeface="Times New Roman" panose="02020603050405020304" pitchFamily="18" charset="0"/>
                <a:cs typeface="Times New Roman" panose="02020603050405020304" pitchFamily="18" charset="0"/>
              </a:rPr>
              <a:t>dostępna bezpośrednio. Systemy pamięci głównej wyróżniają </a:t>
            </a:r>
            <a:r>
              <a:rPr lang="pl-PL" sz="2400" dirty="0" smtClean="0">
                <a:latin typeface="Times New Roman" panose="02020603050405020304" pitchFamily="18" charset="0"/>
                <a:cs typeface="Times New Roman" panose="02020603050405020304" pitchFamily="18" charset="0"/>
              </a:rPr>
              <a:t>się dostępem </a:t>
            </a:r>
            <a:r>
              <a:rPr lang="pl-PL" sz="2400" dirty="0">
                <a:latin typeface="Times New Roman" panose="02020603050405020304" pitchFamily="18" charset="0"/>
                <a:cs typeface="Times New Roman" panose="02020603050405020304" pitchFamily="18" charset="0"/>
              </a:rPr>
              <a:t>swobodnym.</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15</a:t>
            </a:fld>
            <a:endParaRPr lang="pl-PL"/>
          </a:p>
        </p:txBody>
      </p:sp>
    </p:spTree>
    <p:extLst>
      <p:ext uri="{BB962C8B-B14F-4D97-AF65-F5344CB8AC3E}">
        <p14:creationId xmlns:p14="http://schemas.microsoft.com/office/powerpoint/2010/main" val="28653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12124" y="1120462"/>
            <a:ext cx="10998558" cy="4524315"/>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Dostęp skojarzeniowy. </a:t>
            </a:r>
            <a:r>
              <a:rPr lang="pl-PL" sz="2400" dirty="0">
                <a:latin typeface="Times New Roman" panose="02020603050405020304" pitchFamily="18" charset="0"/>
                <a:cs typeface="Times New Roman" panose="02020603050405020304" pitchFamily="18" charset="0"/>
              </a:rPr>
              <a:t>Jest to rodzaj dostępu swobodnego, który </a:t>
            </a:r>
            <a:r>
              <a:rPr lang="pl-PL" sz="2400" dirty="0" smtClean="0">
                <a:latin typeface="Times New Roman" panose="02020603050405020304" pitchFamily="18" charset="0"/>
                <a:cs typeface="Times New Roman" panose="02020603050405020304" pitchFamily="18" charset="0"/>
              </a:rPr>
              <a:t>umożliwia porównywanie </a:t>
            </a:r>
            <a:r>
              <a:rPr lang="pl-PL" sz="2400" dirty="0">
                <a:latin typeface="Times New Roman" panose="02020603050405020304" pitchFamily="18" charset="0"/>
                <a:cs typeface="Times New Roman" panose="02020603050405020304" pitchFamily="18" charset="0"/>
              </a:rPr>
              <a:t>i specyficzne badanie zgodności wybranych bitów </a:t>
            </a:r>
            <a:r>
              <a:rPr lang="pl-PL" sz="2400" dirty="0" smtClean="0">
                <a:latin typeface="Times New Roman" panose="02020603050405020304" pitchFamily="18" charset="0"/>
                <a:cs typeface="Times New Roman" panose="02020603050405020304" pitchFamily="18" charset="0"/>
              </a:rPr>
              <a:t>wewnątrz słowa</a:t>
            </a:r>
            <a:r>
              <a:rPr lang="pl-PL" sz="2400" dirty="0">
                <a:latin typeface="Times New Roman" panose="02020603050405020304" pitchFamily="18" charset="0"/>
                <a:cs typeface="Times New Roman" panose="02020603050405020304" pitchFamily="18" charset="0"/>
              </a:rPr>
              <a:t>, przy czym jest to czynione dla wszystkich słów jednocześnie</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Tak więc słowo jest wyprowadzane raczej na podstawie części swojej </a:t>
            </a:r>
            <a:r>
              <a:rPr lang="pl-PL" sz="2400" dirty="0" smtClean="0">
                <a:latin typeface="Times New Roman" panose="02020603050405020304" pitchFamily="18" charset="0"/>
                <a:cs typeface="Times New Roman" panose="02020603050405020304" pitchFamily="18" charset="0"/>
              </a:rPr>
              <a:t>zawartości niż </a:t>
            </a:r>
            <a:r>
              <a:rPr lang="pl-PL" sz="2400" dirty="0">
                <a:latin typeface="Times New Roman" panose="02020603050405020304" pitchFamily="18" charset="0"/>
                <a:cs typeface="Times New Roman" panose="02020603050405020304" pitchFamily="18" charset="0"/>
              </a:rPr>
              <a:t>na podstawie adresu. Podobnie jak w przypadku zwykłych </a:t>
            </a:r>
            <a:r>
              <a:rPr lang="pl-PL" sz="2400" dirty="0" smtClean="0">
                <a:latin typeface="Times New Roman" panose="02020603050405020304" pitchFamily="18" charset="0"/>
                <a:cs typeface="Times New Roman" panose="02020603050405020304" pitchFamily="18" charset="0"/>
              </a:rPr>
              <a:t>pamięci o </a:t>
            </a:r>
            <a:r>
              <a:rPr lang="pl-PL" sz="2400" dirty="0">
                <a:latin typeface="Times New Roman" panose="02020603050405020304" pitchFamily="18" charset="0"/>
                <a:cs typeface="Times New Roman" panose="02020603050405020304" pitchFamily="18" charset="0"/>
              </a:rPr>
              <a:t>dostępie swobodnym, każda lokacja ma własny mechanizm adresowania</a:t>
            </a:r>
            <a:r>
              <a:rPr lang="pl-PL" sz="2400" dirty="0" smtClean="0">
                <a:latin typeface="Times New Roman" panose="02020603050405020304" pitchFamily="18" charset="0"/>
                <a:cs typeface="Times New Roman" panose="02020603050405020304" pitchFamily="18" charset="0"/>
              </a:rPr>
              <a:t>, a </a:t>
            </a:r>
            <a:r>
              <a:rPr lang="pl-PL" sz="2400" dirty="0">
                <a:latin typeface="Times New Roman" panose="02020603050405020304" pitchFamily="18" charset="0"/>
                <a:cs typeface="Times New Roman" panose="02020603050405020304" pitchFamily="18" charset="0"/>
              </a:rPr>
              <a:t>czas dostępu jest stały i niezależny od poprzednich operacji dostępu.</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16</a:t>
            </a:fld>
            <a:endParaRPr lang="pl-PL"/>
          </a:p>
        </p:txBody>
      </p:sp>
    </p:spTree>
    <p:extLst>
      <p:ext uri="{BB962C8B-B14F-4D97-AF65-F5344CB8AC3E}">
        <p14:creationId xmlns:p14="http://schemas.microsoft.com/office/powerpoint/2010/main" val="392520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79549" y="2446987"/>
            <a:ext cx="10869769" cy="113396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Z punktu widzenia użytkownika dwiema najważniejszymi </a:t>
            </a:r>
            <a:r>
              <a:rPr lang="pl-PL" sz="2400" dirty="0" smtClean="0">
                <a:latin typeface="Times New Roman" panose="02020603050405020304" pitchFamily="18" charset="0"/>
                <a:cs typeface="Times New Roman" panose="02020603050405020304" pitchFamily="18" charset="0"/>
              </a:rPr>
              <a:t>własnościami pamięci </a:t>
            </a:r>
            <a:r>
              <a:rPr lang="pl-PL" sz="2400" dirty="0">
                <a:latin typeface="Times New Roman" panose="02020603050405020304" pitchFamily="18" charset="0"/>
                <a:cs typeface="Times New Roman" panose="02020603050405020304" pitchFamily="18" charset="0"/>
              </a:rPr>
              <a:t>są pojemność i </a:t>
            </a:r>
            <a:r>
              <a:rPr lang="pl-PL" sz="2400" b="1" dirty="0">
                <a:latin typeface="Times New Roman" panose="02020603050405020304" pitchFamily="18" charset="0"/>
                <a:cs typeface="Times New Roman" panose="02020603050405020304" pitchFamily="18" charset="0"/>
              </a:rPr>
              <a:t>wydajność. </a:t>
            </a:r>
            <a:r>
              <a:rPr lang="pl-PL" sz="2400" dirty="0">
                <a:latin typeface="Times New Roman" panose="02020603050405020304" pitchFamily="18" charset="0"/>
                <a:cs typeface="Times New Roman" panose="02020603050405020304" pitchFamily="18" charset="0"/>
              </a:rPr>
              <a:t>Wykorzystywane są trzy parametry </a:t>
            </a:r>
            <a:r>
              <a:rPr lang="pl-PL" sz="2400" dirty="0" smtClean="0">
                <a:latin typeface="Times New Roman" panose="02020603050405020304" pitchFamily="18" charset="0"/>
                <a:cs typeface="Times New Roman" panose="02020603050405020304" pitchFamily="18" charset="0"/>
              </a:rPr>
              <a:t>będące miarą </a:t>
            </a:r>
            <a:r>
              <a:rPr lang="pl-PL" sz="2400" dirty="0">
                <a:latin typeface="Times New Roman" panose="02020603050405020304" pitchFamily="18" charset="0"/>
                <a:cs typeface="Times New Roman" panose="02020603050405020304" pitchFamily="18" charset="0"/>
              </a:rPr>
              <a:t>wydajności:</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17</a:t>
            </a:fld>
            <a:endParaRPr lang="pl-PL"/>
          </a:p>
        </p:txBody>
      </p:sp>
    </p:spTree>
    <p:extLst>
      <p:ext uri="{BB962C8B-B14F-4D97-AF65-F5344CB8AC3E}">
        <p14:creationId xmlns:p14="http://schemas.microsoft.com/office/powerpoint/2010/main" val="326741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37882" y="1867437"/>
            <a:ext cx="11062952" cy="2795958"/>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Czas dostępu. </a:t>
            </a:r>
            <a:r>
              <a:rPr lang="pl-PL" sz="2400" dirty="0">
                <a:latin typeface="Times New Roman" panose="02020603050405020304" pitchFamily="18" charset="0"/>
                <a:cs typeface="Times New Roman" panose="02020603050405020304" pitchFamily="18" charset="0"/>
              </a:rPr>
              <a:t>W przypadku pamięci o dostępie swobodnym jest to </a:t>
            </a:r>
            <a:r>
              <a:rPr lang="pl-PL" sz="2400" dirty="0" smtClean="0">
                <a:latin typeface="Times New Roman" panose="02020603050405020304" pitchFamily="18" charset="0"/>
                <a:cs typeface="Times New Roman" panose="02020603050405020304" pitchFamily="18" charset="0"/>
              </a:rPr>
              <a:t>czas niezbędny </a:t>
            </a:r>
            <a:r>
              <a:rPr lang="pl-PL" sz="2400" dirty="0">
                <a:latin typeface="Times New Roman" panose="02020603050405020304" pitchFamily="18" charset="0"/>
                <a:cs typeface="Times New Roman" panose="02020603050405020304" pitchFamily="18" charset="0"/>
              </a:rPr>
              <a:t>do zrealizowania operacji odczytu lub zapisu, to </a:t>
            </a:r>
            <a:r>
              <a:rPr lang="pl-PL" sz="2400" i="1" dirty="0">
                <a:latin typeface="Times New Roman" panose="02020603050405020304" pitchFamily="18" charset="0"/>
                <a:cs typeface="Times New Roman" panose="02020603050405020304" pitchFamily="18" charset="0"/>
              </a:rPr>
              <a:t>znaczy czas </a:t>
            </a:r>
            <a:r>
              <a:rPr lang="pl-PL" sz="2400" dirty="0" smtClean="0">
                <a:latin typeface="Times New Roman" panose="02020603050405020304" pitchFamily="18" charset="0"/>
                <a:cs typeface="Times New Roman" panose="02020603050405020304" pitchFamily="18" charset="0"/>
              </a:rPr>
              <a:t>od chwili </a:t>
            </a:r>
            <a:r>
              <a:rPr lang="pl-PL" sz="2400" dirty="0">
                <a:latin typeface="Times New Roman" panose="02020603050405020304" pitchFamily="18" charset="0"/>
                <a:cs typeface="Times New Roman" panose="02020603050405020304" pitchFamily="18" charset="0"/>
              </a:rPr>
              <a:t>doprowadzenia adresu do chwili zmagazynowania lub </a:t>
            </a:r>
            <a:r>
              <a:rPr lang="pl-PL" sz="2400" dirty="0" smtClean="0">
                <a:latin typeface="Times New Roman" panose="02020603050405020304" pitchFamily="18" charset="0"/>
                <a:cs typeface="Times New Roman" panose="02020603050405020304" pitchFamily="18" charset="0"/>
              </a:rPr>
              <a:t>udostępnienia </a:t>
            </a:r>
            <a:r>
              <a:rPr lang="pl-PL" sz="2400" dirty="0">
                <a:latin typeface="Times New Roman" panose="02020603050405020304" pitchFamily="18" charset="0"/>
                <a:cs typeface="Times New Roman" panose="02020603050405020304" pitchFamily="18" charset="0"/>
              </a:rPr>
              <a:t>danych. W przypadku pamięci o dostępie nieswobodnym czas dostępu </a:t>
            </a:r>
            <a:r>
              <a:rPr lang="pl-PL" sz="2400" dirty="0" smtClean="0">
                <a:latin typeface="Times New Roman" panose="02020603050405020304" pitchFamily="18" charset="0"/>
                <a:cs typeface="Times New Roman" panose="02020603050405020304" pitchFamily="18" charset="0"/>
              </a:rPr>
              <a:t>jest czasem </a:t>
            </a:r>
            <a:r>
              <a:rPr lang="pl-PL" sz="2400" dirty="0">
                <a:latin typeface="Times New Roman" panose="02020603050405020304" pitchFamily="18" charset="0"/>
                <a:cs typeface="Times New Roman" panose="02020603050405020304" pitchFamily="18" charset="0"/>
              </a:rPr>
              <a:t>potrzebnym na umieszczenie mechanizmu odczytu-zapisu w </a:t>
            </a:r>
            <a:r>
              <a:rPr lang="pl-PL" sz="2400" dirty="0" smtClean="0">
                <a:latin typeface="Times New Roman" panose="02020603050405020304" pitchFamily="18" charset="0"/>
                <a:cs typeface="Times New Roman" panose="02020603050405020304" pitchFamily="18" charset="0"/>
              </a:rPr>
              <a:t>pożądanym miejscu</a:t>
            </a:r>
            <a:r>
              <a:rPr lang="pl-PL" sz="2400" dirty="0">
                <a:latin typeface="Times New Roman" panose="02020603050405020304" pitchFamily="18" charset="0"/>
                <a:cs typeface="Times New Roman" panose="02020603050405020304" pitchFamily="18" charset="0"/>
              </a:rPr>
              <a:t>.</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18</a:t>
            </a:fld>
            <a:endParaRPr lang="pl-PL"/>
          </a:p>
        </p:txBody>
      </p:sp>
    </p:spTree>
    <p:extLst>
      <p:ext uri="{BB962C8B-B14F-4D97-AF65-F5344CB8AC3E}">
        <p14:creationId xmlns:p14="http://schemas.microsoft.com/office/powerpoint/2010/main" val="425606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21217" y="1970467"/>
            <a:ext cx="10831133" cy="2862322"/>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Czas cyklu pamięci. </a:t>
            </a:r>
            <a:r>
              <a:rPr lang="pl-PL" sz="2400" dirty="0">
                <a:latin typeface="Times New Roman" panose="02020603050405020304" pitchFamily="18" charset="0"/>
                <a:cs typeface="Times New Roman" panose="02020603050405020304" pitchFamily="18" charset="0"/>
              </a:rPr>
              <a:t>Pojęcie to było pierwotnie stosowane do </a:t>
            </a:r>
            <a:r>
              <a:rPr lang="pl-PL" sz="2400" dirty="0" smtClean="0">
                <a:latin typeface="Times New Roman" panose="02020603050405020304" pitchFamily="18" charset="0"/>
                <a:cs typeface="Times New Roman" panose="02020603050405020304" pitchFamily="18" charset="0"/>
              </a:rPr>
              <a:t>pamięci o </a:t>
            </a:r>
            <a:r>
              <a:rPr lang="pl-PL" sz="2400" dirty="0">
                <a:latin typeface="Times New Roman" panose="02020603050405020304" pitchFamily="18" charset="0"/>
                <a:cs typeface="Times New Roman" panose="02020603050405020304" pitchFamily="18" charset="0"/>
              </a:rPr>
              <a:t>dostępie swobodnym. Czas cyklu składa się z czasu dostępu oraz z </a:t>
            </a:r>
            <a:r>
              <a:rPr lang="pl-PL" sz="2400" dirty="0" smtClean="0">
                <a:latin typeface="Times New Roman" panose="02020603050405020304" pitchFamily="18" charset="0"/>
                <a:cs typeface="Times New Roman" panose="02020603050405020304" pitchFamily="18" charset="0"/>
              </a:rPr>
              <a:t>dodatkowego czasu</a:t>
            </a:r>
            <a:r>
              <a:rPr lang="pl-PL" sz="2400" dirty="0">
                <a:latin typeface="Times New Roman" panose="02020603050405020304" pitchFamily="18" charset="0"/>
                <a:cs typeface="Times New Roman" panose="02020603050405020304" pitchFamily="18" charset="0"/>
              </a:rPr>
              <a:t>, który musi upłynąć, zanim będzie mógł nastąpić kolejny dostęp</a:t>
            </a:r>
            <a:r>
              <a:rPr lang="pl-PL" sz="2400" dirty="0" smtClean="0">
                <a:latin typeface="Times New Roman" panose="02020603050405020304" pitchFamily="18" charset="0"/>
                <a:cs typeface="Times New Roman" panose="02020603050405020304" pitchFamily="18" charset="0"/>
              </a:rPr>
              <a:t>. Ten </a:t>
            </a:r>
            <a:r>
              <a:rPr lang="pl-PL" sz="2400" dirty="0">
                <a:latin typeface="Times New Roman" panose="02020603050405020304" pitchFamily="18" charset="0"/>
                <a:cs typeface="Times New Roman" panose="02020603050405020304" pitchFamily="18" charset="0"/>
              </a:rPr>
              <a:t>dodatkowy czas może być potrzebny dla zaniku sygnałów </a:t>
            </a:r>
            <a:r>
              <a:rPr lang="pl-PL" sz="2400" dirty="0" smtClean="0">
                <a:latin typeface="Times New Roman" panose="02020603050405020304" pitchFamily="18" charset="0"/>
                <a:cs typeface="Times New Roman" panose="02020603050405020304" pitchFamily="18" charset="0"/>
              </a:rPr>
              <a:t>przejściowych lub </a:t>
            </a:r>
            <a:r>
              <a:rPr lang="pl-PL" sz="2400" dirty="0">
                <a:latin typeface="Times New Roman" panose="02020603050405020304" pitchFamily="18" charset="0"/>
                <a:cs typeface="Times New Roman" panose="02020603050405020304" pitchFamily="18" charset="0"/>
              </a:rPr>
              <a:t>do regeneracji danych, jeśli odczyt jest niszczący.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19</a:t>
            </a:fld>
            <a:endParaRPr lang="pl-PL"/>
          </a:p>
        </p:txBody>
      </p:sp>
    </p:spTree>
    <p:extLst>
      <p:ext uri="{BB962C8B-B14F-4D97-AF65-F5344CB8AC3E}">
        <p14:creationId xmlns:p14="http://schemas.microsoft.com/office/powerpoint/2010/main" val="244882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28034" y="1378040"/>
            <a:ext cx="10921284" cy="397031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Pamięć komputera, pozornie prostą koncepcyjnie, cechuje najszerszy zakres rodzajów</a:t>
            </a:r>
            <a:r>
              <a:rPr lang="pl-PL" sz="2400" dirty="0" smtClean="0">
                <a:latin typeface="Times New Roman" panose="02020603050405020304" pitchFamily="18" charset="0"/>
                <a:cs typeface="Times New Roman" panose="02020603050405020304" pitchFamily="18" charset="0"/>
              </a:rPr>
              <a:t>, technologii</a:t>
            </a:r>
            <a:r>
              <a:rPr lang="pl-PL" sz="2400" dirty="0">
                <a:latin typeface="Times New Roman" panose="02020603050405020304" pitchFamily="18" charset="0"/>
                <a:cs typeface="Times New Roman" panose="02020603050405020304" pitchFamily="18" charset="0"/>
              </a:rPr>
              <a:t>, organizacji, wydajności i kosztów w stosunku do </a:t>
            </a:r>
            <a:r>
              <a:rPr lang="pl-PL" sz="2400" dirty="0" smtClean="0">
                <a:latin typeface="Times New Roman" panose="02020603050405020304" pitchFamily="18" charset="0"/>
                <a:cs typeface="Times New Roman" panose="02020603050405020304" pitchFamily="18" charset="0"/>
              </a:rPr>
              <a:t>pozostałych składników</a:t>
            </a:r>
            <a:r>
              <a:rPr lang="pl-PL" sz="2400" dirty="0">
                <a:latin typeface="Times New Roman" panose="02020603050405020304" pitchFamily="18" charset="0"/>
                <a:cs typeface="Times New Roman" panose="02020603050405020304" pitchFamily="18" charset="0"/>
              </a:rPr>
              <a:t>. Nie istnieje jedna technologia, która optymalnie </a:t>
            </a:r>
            <a:r>
              <a:rPr lang="pl-PL" sz="2400" dirty="0" smtClean="0">
                <a:latin typeface="Times New Roman" panose="02020603050405020304" pitchFamily="18" charset="0"/>
                <a:cs typeface="Times New Roman" panose="02020603050405020304" pitchFamily="18" charset="0"/>
              </a:rPr>
              <a:t>spełniałaby wymagania </a:t>
            </a:r>
            <a:r>
              <a:rPr lang="pl-PL" sz="2400" dirty="0">
                <a:latin typeface="Times New Roman" panose="02020603050405020304" pitchFamily="18" charset="0"/>
                <a:cs typeface="Times New Roman" panose="02020603050405020304" pitchFamily="18" charset="0"/>
              </a:rPr>
              <a:t>systemu komputerowego dotyczące pamięci. W rezultacie </a:t>
            </a:r>
            <a:r>
              <a:rPr lang="pl-PL" sz="2400" dirty="0" smtClean="0">
                <a:latin typeface="Times New Roman" panose="02020603050405020304" pitchFamily="18" charset="0"/>
                <a:cs typeface="Times New Roman" panose="02020603050405020304" pitchFamily="18" charset="0"/>
              </a:rPr>
              <a:t>typowy system </a:t>
            </a:r>
            <a:r>
              <a:rPr lang="pl-PL" sz="2400" dirty="0">
                <a:latin typeface="Times New Roman" panose="02020603050405020304" pitchFamily="18" charset="0"/>
                <a:cs typeface="Times New Roman" panose="02020603050405020304" pitchFamily="18" charset="0"/>
              </a:rPr>
              <a:t>komputerowy zawiera hierarchię podsystemów pamięci: niektóre z </a:t>
            </a:r>
            <a:r>
              <a:rPr lang="pl-PL" sz="2400" dirty="0" smtClean="0">
                <a:latin typeface="Times New Roman" panose="02020603050405020304" pitchFamily="18" charset="0"/>
                <a:cs typeface="Times New Roman" panose="02020603050405020304" pitchFamily="18" charset="0"/>
              </a:rPr>
              <a:t>nich są </a:t>
            </a:r>
            <a:r>
              <a:rPr lang="pl-PL" sz="2400" dirty="0">
                <a:latin typeface="Times New Roman" panose="02020603050405020304" pitchFamily="18" charset="0"/>
                <a:cs typeface="Times New Roman" panose="02020603050405020304" pitchFamily="18" charset="0"/>
              </a:rPr>
              <a:t>wewnętrzne w stosunku do systemu (bezpośrednio dostępne dla procesora</a:t>
            </a:r>
            <a:r>
              <a:rPr lang="pl-PL" sz="2400" dirty="0" smtClean="0">
                <a:latin typeface="Times New Roman" panose="02020603050405020304" pitchFamily="18" charset="0"/>
                <a:cs typeface="Times New Roman" panose="02020603050405020304" pitchFamily="18" charset="0"/>
              </a:rPr>
              <a:t>), a </a:t>
            </a:r>
            <a:r>
              <a:rPr lang="pl-PL" sz="2400" dirty="0">
                <a:latin typeface="Times New Roman" panose="02020603050405020304" pitchFamily="18" charset="0"/>
                <a:cs typeface="Times New Roman" panose="02020603050405020304" pitchFamily="18" charset="0"/>
              </a:rPr>
              <a:t>inne zewnętrzne (dostępne dla procesora poprzez moduł wejścia-wyjścia).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a:t>
            </a:fld>
            <a:endParaRPr lang="pl-PL"/>
          </a:p>
        </p:txBody>
      </p:sp>
    </p:spTree>
    <p:extLst>
      <p:ext uri="{BB962C8B-B14F-4D97-AF65-F5344CB8AC3E}">
        <p14:creationId xmlns:p14="http://schemas.microsoft.com/office/powerpoint/2010/main" val="109417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99245" y="566670"/>
            <a:ext cx="11191741" cy="2308324"/>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Szybkość przesyłania (transferu). </a:t>
            </a:r>
            <a:r>
              <a:rPr lang="pl-PL" sz="2400" dirty="0">
                <a:latin typeface="Times New Roman" panose="02020603050405020304" pitchFamily="18" charset="0"/>
                <a:cs typeface="Times New Roman" panose="02020603050405020304" pitchFamily="18" charset="0"/>
              </a:rPr>
              <a:t>Jest to szybkość, z jaką dane mogą </a:t>
            </a:r>
            <a:r>
              <a:rPr lang="pl-PL" sz="2400" dirty="0" smtClean="0">
                <a:latin typeface="Times New Roman" panose="02020603050405020304" pitchFamily="18" charset="0"/>
                <a:cs typeface="Times New Roman" panose="02020603050405020304" pitchFamily="18" charset="0"/>
              </a:rPr>
              <a:t>być wprowadzane </a:t>
            </a:r>
            <a:r>
              <a:rPr lang="pl-PL" sz="2400" dirty="0">
                <a:latin typeface="Times New Roman" panose="02020603050405020304" pitchFamily="18" charset="0"/>
                <a:cs typeface="Times New Roman" panose="02020603050405020304" pitchFamily="18" charset="0"/>
              </a:rPr>
              <a:t>do jednostki pamięci lub z niej wyprowadzane. W </a:t>
            </a:r>
            <a:r>
              <a:rPr lang="pl-PL" sz="2400" dirty="0" smtClean="0">
                <a:latin typeface="Times New Roman" panose="02020603050405020304" pitchFamily="18" charset="0"/>
                <a:cs typeface="Times New Roman" panose="02020603050405020304" pitchFamily="18" charset="0"/>
              </a:rPr>
              <a:t>przypadku pamięci </a:t>
            </a:r>
            <a:r>
              <a:rPr lang="pl-PL" sz="2400" dirty="0">
                <a:latin typeface="Times New Roman" panose="02020603050405020304" pitchFamily="18" charset="0"/>
                <a:cs typeface="Times New Roman" panose="02020603050405020304" pitchFamily="18" charset="0"/>
              </a:rPr>
              <a:t>o dostępie swobodnym jest ona równa l/ (czas cyklu). W </a:t>
            </a:r>
            <a:r>
              <a:rPr lang="pl-PL" sz="2400" dirty="0" smtClean="0">
                <a:latin typeface="Times New Roman" panose="02020603050405020304" pitchFamily="18" charset="0"/>
                <a:cs typeface="Times New Roman" panose="02020603050405020304" pitchFamily="18" charset="0"/>
              </a:rPr>
              <a:t>przypadku pamięci </a:t>
            </a:r>
            <a:r>
              <a:rPr lang="pl-PL" sz="2400" dirty="0">
                <a:latin typeface="Times New Roman" panose="02020603050405020304" pitchFamily="18" charset="0"/>
                <a:cs typeface="Times New Roman" panose="02020603050405020304" pitchFamily="18" charset="0"/>
              </a:rPr>
              <a:t>o dostępie nieswobodnym zachodzi następująca zależność:</a:t>
            </a:r>
          </a:p>
        </p:txBody>
      </p:sp>
      <p:pic>
        <p:nvPicPr>
          <p:cNvPr id="3" name="Obraz 2"/>
          <p:cNvPicPr>
            <a:picLocks noChangeAspect="1"/>
          </p:cNvPicPr>
          <p:nvPr/>
        </p:nvPicPr>
        <p:blipFill>
          <a:blip r:embed="rId2"/>
          <a:stretch>
            <a:fillRect/>
          </a:stretch>
        </p:blipFill>
        <p:spPr>
          <a:xfrm>
            <a:off x="1666974" y="3348507"/>
            <a:ext cx="8041063" cy="2785644"/>
          </a:xfrm>
          <a:prstGeom prst="rect">
            <a:avLst/>
          </a:prstGeom>
        </p:spPr>
      </p:pic>
      <p:sp>
        <p:nvSpPr>
          <p:cNvPr id="4" name="Symbol zastępczy numeru slajdu 3"/>
          <p:cNvSpPr>
            <a:spLocks noGrp="1"/>
          </p:cNvSpPr>
          <p:nvPr>
            <p:ph type="sldNum" sz="quarter" idx="12"/>
          </p:nvPr>
        </p:nvSpPr>
        <p:spPr/>
        <p:txBody>
          <a:bodyPr/>
          <a:lstStyle/>
          <a:p>
            <a:fld id="{670A2497-FCAF-4B80-99F3-8A55C33864E0}" type="slidenum">
              <a:rPr lang="pl-PL" smtClean="0"/>
              <a:t>20</a:t>
            </a:fld>
            <a:endParaRPr lang="pl-PL"/>
          </a:p>
        </p:txBody>
      </p:sp>
    </p:spTree>
    <p:extLst>
      <p:ext uri="{BB962C8B-B14F-4D97-AF65-F5344CB8AC3E}">
        <p14:creationId xmlns:p14="http://schemas.microsoft.com/office/powerpoint/2010/main" val="2161472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79549" y="734096"/>
            <a:ext cx="11024316" cy="507831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Ważne są niektóre </a:t>
            </a:r>
            <a:r>
              <a:rPr lang="pl-PL" sz="2400" i="1" dirty="0">
                <a:latin typeface="Times New Roman" panose="02020603050405020304" pitchFamily="18" charset="0"/>
                <a:cs typeface="Times New Roman" panose="02020603050405020304" pitchFamily="18" charset="0"/>
              </a:rPr>
              <a:t>własności fizyczne </a:t>
            </a:r>
            <a:r>
              <a:rPr lang="pl-PL" sz="2400" dirty="0">
                <a:latin typeface="Times New Roman" panose="02020603050405020304" pitchFamily="18" charset="0"/>
                <a:cs typeface="Times New Roman" panose="02020603050405020304" pitchFamily="18" charset="0"/>
              </a:rPr>
              <a:t>urządzeń do przechowywania danych</a:t>
            </a:r>
            <a:r>
              <a:rPr lang="pl-PL" sz="2400" dirty="0" smtClean="0">
                <a:latin typeface="Times New Roman" panose="02020603050405020304" pitchFamily="18" charset="0"/>
                <a:cs typeface="Times New Roman" panose="02020603050405020304" pitchFamily="18" charset="0"/>
              </a:rPr>
              <a:t>. W </a:t>
            </a:r>
            <a:r>
              <a:rPr lang="pl-PL" sz="2400" dirty="0">
                <a:latin typeface="Times New Roman" panose="02020603050405020304" pitchFamily="18" charset="0"/>
                <a:cs typeface="Times New Roman" panose="02020603050405020304" pitchFamily="18" charset="0"/>
              </a:rPr>
              <a:t>pamięci ulotnej informacja zanika naturalnie lub jest tracona po </a:t>
            </a:r>
            <a:r>
              <a:rPr lang="pl-PL" sz="2400" dirty="0" smtClean="0">
                <a:latin typeface="Times New Roman" panose="02020603050405020304" pitchFamily="18" charset="0"/>
                <a:cs typeface="Times New Roman" panose="02020603050405020304" pitchFamily="18" charset="0"/>
              </a:rPr>
              <a:t>wyłączeniu zasilania</a:t>
            </a:r>
            <a:r>
              <a:rPr lang="pl-PL" sz="2400" dirty="0">
                <a:latin typeface="Times New Roman" panose="02020603050405020304" pitchFamily="18" charset="0"/>
                <a:cs typeface="Times New Roman" panose="02020603050405020304" pitchFamily="18" charset="0"/>
              </a:rPr>
              <a:t>. W pamięci nieulotnej informacja raz zapisana nie zmienia się aż </a:t>
            </a:r>
            <a:r>
              <a:rPr lang="pl-PL" sz="2400" dirty="0" smtClean="0">
                <a:latin typeface="Times New Roman" panose="02020603050405020304" pitchFamily="18" charset="0"/>
                <a:cs typeface="Times New Roman" panose="02020603050405020304" pitchFamily="18" charset="0"/>
              </a:rPr>
              <a:t>do chwili </a:t>
            </a:r>
            <a:r>
              <a:rPr lang="pl-PL" sz="2400" dirty="0">
                <a:latin typeface="Times New Roman" panose="02020603050405020304" pitchFamily="18" charset="0"/>
                <a:cs typeface="Times New Roman" panose="02020603050405020304" pitchFamily="18" charset="0"/>
              </a:rPr>
              <a:t>zamierzonej zmiany; zasilanie elektryczne nie jest niezbędne do </a:t>
            </a:r>
            <a:r>
              <a:rPr lang="pl-PL" sz="2400" dirty="0" smtClean="0">
                <a:latin typeface="Times New Roman" panose="02020603050405020304" pitchFamily="18" charset="0"/>
                <a:cs typeface="Times New Roman" panose="02020603050405020304" pitchFamily="18" charset="0"/>
              </a:rPr>
              <a:t>zachowania informacji</a:t>
            </a:r>
            <a:r>
              <a:rPr lang="pl-PL" sz="2400" dirty="0">
                <a:latin typeface="Times New Roman" panose="02020603050405020304" pitchFamily="18" charset="0"/>
                <a:cs typeface="Times New Roman" panose="02020603050405020304" pitchFamily="18" charset="0"/>
              </a:rPr>
              <a:t>. Powierzchniowe pamięci magnetyczne są nieulotne. </a:t>
            </a:r>
            <a:r>
              <a:rPr lang="pl-PL" sz="2400" dirty="0" smtClean="0">
                <a:latin typeface="Times New Roman" panose="02020603050405020304" pitchFamily="18" charset="0"/>
                <a:cs typeface="Times New Roman" panose="02020603050405020304" pitchFamily="18" charset="0"/>
              </a:rPr>
              <a:t>Pamięć półprzewodnikowa </a:t>
            </a:r>
            <a:r>
              <a:rPr lang="pl-PL" sz="2400" dirty="0">
                <a:latin typeface="Times New Roman" panose="02020603050405020304" pitchFamily="18" charset="0"/>
                <a:cs typeface="Times New Roman" panose="02020603050405020304" pitchFamily="18" charset="0"/>
              </a:rPr>
              <a:t>może być albo ulotna, albo nieulotna. Zawartość </a:t>
            </a:r>
            <a:r>
              <a:rPr lang="pl-PL" sz="2400" dirty="0" smtClean="0">
                <a:latin typeface="Times New Roman" panose="02020603050405020304" pitchFamily="18" charset="0"/>
                <a:cs typeface="Times New Roman" panose="02020603050405020304" pitchFamily="18" charset="0"/>
              </a:rPr>
              <a:t>pamięci niewymazywalnej </a:t>
            </a:r>
            <a:r>
              <a:rPr lang="pl-PL" sz="2400" dirty="0">
                <a:latin typeface="Times New Roman" panose="02020603050405020304" pitchFamily="18" charset="0"/>
                <a:cs typeface="Times New Roman" panose="02020603050405020304" pitchFamily="18" charset="0"/>
              </a:rPr>
              <a:t>nie może być zmieniana, z wyjątkiem wypadku </a:t>
            </a:r>
            <a:r>
              <a:rPr lang="pl-PL" sz="2400" dirty="0" smtClean="0">
                <a:latin typeface="Times New Roman" panose="02020603050405020304" pitchFamily="18" charset="0"/>
                <a:cs typeface="Times New Roman" panose="02020603050405020304" pitchFamily="18" charset="0"/>
              </a:rPr>
              <a:t>zniszczenia jednostki </a:t>
            </a:r>
            <a:r>
              <a:rPr lang="pl-PL" sz="2400" dirty="0">
                <a:latin typeface="Times New Roman" panose="02020603050405020304" pitchFamily="18" charset="0"/>
                <a:cs typeface="Times New Roman" panose="02020603050405020304" pitchFamily="18" charset="0"/>
              </a:rPr>
              <a:t>pamięciowej. Pamięć półprzewodnikowa tego typu jest znana </a:t>
            </a:r>
            <a:r>
              <a:rPr lang="pl-PL" sz="2400" dirty="0" smtClean="0">
                <a:latin typeface="Times New Roman" panose="02020603050405020304" pitchFamily="18" charset="0"/>
                <a:cs typeface="Times New Roman" panose="02020603050405020304" pitchFamily="18" charset="0"/>
              </a:rPr>
              <a:t>jako </a:t>
            </a:r>
            <a:r>
              <a:rPr lang="pl-PL" sz="2400" b="1" dirty="0" smtClean="0">
                <a:latin typeface="Times New Roman" panose="02020603050405020304" pitchFamily="18" charset="0"/>
                <a:cs typeface="Times New Roman" panose="02020603050405020304" pitchFamily="18" charset="0"/>
              </a:rPr>
              <a:t>pamięć </a:t>
            </a:r>
            <a:r>
              <a:rPr lang="pl-PL" sz="2400" b="1" dirty="0" smtClean="0">
                <a:latin typeface="Times New Roman" panose="02020603050405020304" pitchFamily="18" charset="0"/>
                <a:cs typeface="Times New Roman" panose="02020603050405020304" pitchFamily="18" charset="0"/>
              </a:rPr>
              <a:t>stała </a:t>
            </a:r>
            <a:r>
              <a:rPr lang="pl-PL" sz="2400" dirty="0">
                <a:latin typeface="Times New Roman" panose="02020603050405020304" pitchFamily="18" charset="0"/>
                <a:cs typeface="Times New Roman" panose="02020603050405020304" pitchFamily="18" charset="0"/>
              </a:rPr>
              <a:t>(ang. </a:t>
            </a:r>
            <a:r>
              <a:rPr lang="pl-PL" sz="2400" i="1" dirty="0" err="1">
                <a:latin typeface="Times New Roman" panose="02020603050405020304" pitchFamily="18" charset="0"/>
                <a:cs typeface="Times New Roman" panose="02020603050405020304" pitchFamily="18" charset="0"/>
              </a:rPr>
              <a:t>read-only</a:t>
            </a:r>
            <a:r>
              <a:rPr lang="pl-PL" sz="2400" i="1" dirty="0">
                <a:latin typeface="Times New Roman" panose="02020603050405020304" pitchFamily="18" charset="0"/>
                <a:cs typeface="Times New Roman" panose="02020603050405020304" pitchFamily="18" charset="0"/>
              </a:rPr>
              <a:t> </a:t>
            </a:r>
            <a:r>
              <a:rPr lang="pl-PL" sz="2400" i="1" dirty="0" err="1">
                <a:latin typeface="Times New Roman" panose="02020603050405020304" pitchFamily="18" charset="0"/>
                <a:cs typeface="Times New Roman" panose="02020603050405020304" pitchFamily="18" charset="0"/>
              </a:rPr>
              <a:t>memory</a:t>
            </a:r>
            <a:r>
              <a:rPr lang="pl-PL" sz="2400" i="1"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 ROM). Z konieczności pamięć </a:t>
            </a:r>
            <a:r>
              <a:rPr lang="pl-PL" sz="2400" dirty="0" smtClean="0">
                <a:latin typeface="Times New Roman" panose="02020603050405020304" pitchFamily="18" charset="0"/>
                <a:cs typeface="Times New Roman" panose="02020603050405020304" pitchFamily="18" charset="0"/>
              </a:rPr>
              <a:t>niewymazywalna musi </a:t>
            </a:r>
            <a:r>
              <a:rPr lang="pl-PL" sz="2400" dirty="0">
                <a:latin typeface="Times New Roman" panose="02020603050405020304" pitchFamily="18" charset="0"/>
                <a:cs typeface="Times New Roman" panose="02020603050405020304" pitchFamily="18" charset="0"/>
              </a:rPr>
              <a:t>być także nieulotna.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21</a:t>
            </a:fld>
            <a:endParaRPr lang="pl-PL"/>
          </a:p>
        </p:txBody>
      </p:sp>
    </p:spTree>
    <p:extLst>
      <p:ext uri="{BB962C8B-B14F-4D97-AF65-F5344CB8AC3E}">
        <p14:creationId xmlns:p14="http://schemas.microsoft.com/office/powerpoint/2010/main" val="231621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66670" y="2112135"/>
            <a:ext cx="10985679" cy="2308324"/>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 przypadku pamięci o dostępie swobodnym podstawowym </a:t>
            </a:r>
            <a:r>
              <a:rPr lang="pl-PL" sz="2400" dirty="0" smtClean="0">
                <a:latin typeface="Times New Roman" panose="02020603050405020304" pitchFamily="18" charset="0"/>
                <a:cs typeface="Times New Roman" panose="02020603050405020304" pitchFamily="18" charset="0"/>
              </a:rPr>
              <a:t>problemem przy </a:t>
            </a:r>
            <a:r>
              <a:rPr lang="pl-PL" sz="2400" dirty="0">
                <a:latin typeface="Times New Roman" panose="02020603050405020304" pitchFamily="18" charset="0"/>
                <a:cs typeface="Times New Roman" panose="02020603050405020304" pitchFamily="18" charset="0"/>
              </a:rPr>
              <a:t>projektowaniu jest organizacja. Przez </a:t>
            </a:r>
            <a:r>
              <a:rPr lang="pl-PL" sz="2400" b="1" dirty="0">
                <a:latin typeface="Times New Roman" panose="02020603050405020304" pitchFamily="18" charset="0"/>
                <a:cs typeface="Times New Roman" panose="02020603050405020304" pitchFamily="18" charset="0"/>
              </a:rPr>
              <a:t>organizację </a:t>
            </a:r>
            <a:r>
              <a:rPr lang="pl-PL" sz="2400" dirty="0">
                <a:latin typeface="Times New Roman" panose="02020603050405020304" pitchFamily="18" charset="0"/>
                <a:cs typeface="Times New Roman" panose="02020603050405020304" pitchFamily="18" charset="0"/>
              </a:rPr>
              <a:t>rozumiemy tutaj </a:t>
            </a:r>
            <a:r>
              <a:rPr lang="pl-PL" sz="2400" dirty="0" smtClean="0">
                <a:latin typeface="Times New Roman" panose="02020603050405020304" pitchFamily="18" charset="0"/>
                <a:cs typeface="Times New Roman" panose="02020603050405020304" pitchFamily="18" charset="0"/>
              </a:rPr>
              <a:t>fizyczne uporządkowanie </a:t>
            </a:r>
            <a:r>
              <a:rPr lang="pl-PL" sz="2400" dirty="0">
                <a:latin typeface="Times New Roman" panose="02020603050405020304" pitchFamily="18" charset="0"/>
                <a:cs typeface="Times New Roman" panose="02020603050405020304" pitchFamily="18" charset="0"/>
              </a:rPr>
              <a:t>bitów w celu uformowania słów. </a:t>
            </a:r>
            <a:r>
              <a:rPr lang="pl-PL" sz="2400" dirty="0" smtClean="0">
                <a:latin typeface="Times New Roman" panose="02020603050405020304" pitchFamily="18" charset="0"/>
                <a:cs typeface="Times New Roman" panose="02020603050405020304" pitchFamily="18" charset="0"/>
              </a:rPr>
              <a:t>Nie </a:t>
            </a:r>
            <a:r>
              <a:rPr lang="pl-PL" sz="2400" dirty="0" smtClean="0">
                <a:latin typeface="Times New Roman" panose="02020603050405020304" pitchFamily="18" charset="0"/>
                <a:cs typeface="Times New Roman" panose="02020603050405020304" pitchFamily="18" charset="0"/>
              </a:rPr>
              <a:t>zawsze wykorzystywane </a:t>
            </a:r>
            <a:r>
              <a:rPr lang="pl-PL" sz="2400" dirty="0">
                <a:latin typeface="Times New Roman" panose="02020603050405020304" pitchFamily="18" charset="0"/>
                <a:cs typeface="Times New Roman" panose="02020603050405020304" pitchFamily="18" charset="0"/>
              </a:rPr>
              <a:t>jest uporządkowanie, które wydaje się oczywiste.</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22</a:t>
            </a:fld>
            <a:endParaRPr lang="pl-PL"/>
          </a:p>
        </p:txBody>
      </p:sp>
    </p:spTree>
    <p:extLst>
      <p:ext uri="{BB962C8B-B14F-4D97-AF65-F5344CB8AC3E}">
        <p14:creationId xmlns:p14="http://schemas.microsoft.com/office/powerpoint/2010/main" val="216587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89397" y="2176529"/>
            <a:ext cx="10869769" cy="2241960"/>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Hierarchia </a:t>
            </a:r>
            <a:r>
              <a:rPr lang="pl-PL" sz="2400" b="1" dirty="0" smtClean="0">
                <a:latin typeface="Times New Roman" panose="02020603050405020304" pitchFamily="18" charset="0"/>
                <a:cs typeface="Times New Roman" panose="02020603050405020304" pitchFamily="18" charset="0"/>
              </a:rPr>
              <a:t>pamięci</a:t>
            </a:r>
          </a:p>
          <a:p>
            <a:pPr algn="just">
              <a:lnSpc>
                <a:spcPct val="150000"/>
              </a:lnSpc>
            </a:pPr>
            <a:endParaRPr lang="pl-PL" sz="2400" b="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Ograniczenia przy projektowaniu pamięci komputera mogą być </a:t>
            </a:r>
            <a:r>
              <a:rPr lang="pl-PL" sz="2400" dirty="0" smtClean="0">
                <a:latin typeface="Times New Roman" panose="02020603050405020304" pitchFamily="18" charset="0"/>
                <a:cs typeface="Times New Roman" panose="02020603050405020304" pitchFamily="18" charset="0"/>
              </a:rPr>
              <a:t>podsumowane za </a:t>
            </a:r>
            <a:r>
              <a:rPr lang="pl-PL" sz="2400" dirty="0">
                <a:latin typeface="Times New Roman" panose="02020603050405020304" pitchFamily="18" charset="0"/>
                <a:cs typeface="Times New Roman" panose="02020603050405020304" pitchFamily="18" charset="0"/>
              </a:rPr>
              <a:t>pomocą trzech pytań: Ile? Jak szybko? Za ile?</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23</a:t>
            </a:fld>
            <a:endParaRPr lang="pl-PL"/>
          </a:p>
        </p:txBody>
      </p:sp>
    </p:spTree>
    <p:extLst>
      <p:ext uri="{BB962C8B-B14F-4D97-AF65-F5344CB8AC3E}">
        <p14:creationId xmlns:p14="http://schemas.microsoft.com/office/powerpoint/2010/main" val="411631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79549" y="1081825"/>
            <a:ext cx="10792495" cy="452431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Pytanie „Ile?" jest wciąż w pewnym stopniu otwarte. Jeśli </a:t>
            </a:r>
            <a:r>
              <a:rPr lang="pl-PL" sz="2400" dirty="0" smtClean="0">
                <a:latin typeface="Times New Roman" panose="02020603050405020304" pitchFamily="18" charset="0"/>
                <a:cs typeface="Times New Roman" panose="02020603050405020304" pitchFamily="18" charset="0"/>
              </a:rPr>
              <a:t>dysponujemy określoną </a:t>
            </a:r>
            <a:r>
              <a:rPr lang="pl-PL" sz="2400" dirty="0">
                <a:latin typeface="Times New Roman" panose="02020603050405020304" pitchFamily="18" charset="0"/>
                <a:cs typeface="Times New Roman" panose="02020603050405020304" pitchFamily="18" charset="0"/>
              </a:rPr>
              <a:t>pojemnością, to z pewnością pojawi się zastosowanie, w którym </a:t>
            </a:r>
            <a:r>
              <a:rPr lang="pl-PL" sz="2400" dirty="0" smtClean="0">
                <a:latin typeface="Times New Roman" panose="02020603050405020304" pitchFamily="18" charset="0"/>
                <a:cs typeface="Times New Roman" panose="02020603050405020304" pitchFamily="18" charset="0"/>
              </a:rPr>
              <a:t>po</a:t>
            </a:r>
            <a:r>
              <a:rPr lang="pl-PL" sz="2400" dirty="0">
                <a:latin typeface="Times New Roman" panose="02020603050405020304" pitchFamily="18" charset="0"/>
                <a:cs typeface="Times New Roman" panose="02020603050405020304" pitchFamily="18" charset="0"/>
              </a:rPr>
              <a:t>jemność ta zostanie wykorzystana. Odpowiedź na pytanie „Jak szybko?" </a:t>
            </a:r>
            <a:r>
              <a:rPr lang="pl-PL" sz="2400" dirty="0" smtClean="0">
                <a:latin typeface="Times New Roman" panose="02020603050405020304" pitchFamily="18" charset="0"/>
                <a:cs typeface="Times New Roman" panose="02020603050405020304" pitchFamily="18" charset="0"/>
              </a:rPr>
              <a:t>Jeśli w </a:t>
            </a:r>
            <a:r>
              <a:rPr lang="pl-PL" sz="2400" dirty="0">
                <a:latin typeface="Times New Roman" panose="02020603050405020304" pitchFamily="18" charset="0"/>
                <a:cs typeface="Times New Roman" panose="02020603050405020304" pitchFamily="18" charset="0"/>
              </a:rPr>
              <a:t>pewnym sensie łatwiejsza. Aby osiągnąć największą wydajność, pamięć </a:t>
            </a:r>
            <a:r>
              <a:rPr lang="pl-PL" sz="2400" dirty="0" smtClean="0">
                <a:latin typeface="Times New Roman" panose="02020603050405020304" pitchFamily="18" charset="0"/>
                <a:cs typeface="Times New Roman" panose="02020603050405020304" pitchFamily="18" charset="0"/>
              </a:rPr>
              <a:t>musi być </a:t>
            </a:r>
            <a:r>
              <a:rPr lang="pl-PL" sz="2400" dirty="0">
                <a:latin typeface="Times New Roman" panose="02020603050405020304" pitchFamily="18" charset="0"/>
                <a:cs typeface="Times New Roman" panose="02020603050405020304" pitchFamily="18" charset="0"/>
              </a:rPr>
              <a:t>w stanie nadążyć za procesorem. Znaczy to, że nie chcielibyśmy, aby procesor</a:t>
            </a:r>
            <a:r>
              <a:rPr lang="pl-PL" sz="2400" dirty="0" smtClean="0">
                <a:latin typeface="Times New Roman" panose="02020603050405020304" pitchFamily="18" charset="0"/>
                <a:cs typeface="Times New Roman" panose="02020603050405020304" pitchFamily="18" charset="0"/>
              </a:rPr>
              <a:t>, wykonując </a:t>
            </a:r>
            <a:r>
              <a:rPr lang="pl-PL" sz="2400" dirty="0">
                <a:latin typeface="Times New Roman" panose="02020603050405020304" pitchFamily="18" charset="0"/>
                <a:cs typeface="Times New Roman" panose="02020603050405020304" pitchFamily="18" charset="0"/>
              </a:rPr>
              <a:t>rozkazy, czekał na rozkazy lub argumenty. Ostatnie z </a:t>
            </a:r>
            <a:r>
              <a:rPr lang="pl-PL" sz="2400" dirty="0" smtClean="0">
                <a:latin typeface="Times New Roman" panose="02020603050405020304" pitchFamily="18" charset="0"/>
                <a:cs typeface="Times New Roman" panose="02020603050405020304" pitchFamily="18" charset="0"/>
              </a:rPr>
              <a:t>pytań również </a:t>
            </a:r>
            <a:r>
              <a:rPr lang="pl-PL" sz="2400" dirty="0">
                <a:latin typeface="Times New Roman" panose="02020603050405020304" pitchFamily="18" charset="0"/>
                <a:cs typeface="Times New Roman" panose="02020603050405020304" pitchFamily="18" charset="0"/>
              </a:rPr>
              <a:t>musi być rozważone. W przypadku praktycznego systemu koszt </a:t>
            </a:r>
            <a:r>
              <a:rPr lang="pl-PL" sz="2400" dirty="0" smtClean="0">
                <a:latin typeface="Times New Roman" panose="02020603050405020304" pitchFamily="18" charset="0"/>
                <a:cs typeface="Times New Roman" panose="02020603050405020304" pitchFamily="18" charset="0"/>
              </a:rPr>
              <a:t>pamięci musi </a:t>
            </a:r>
            <a:r>
              <a:rPr lang="pl-PL" sz="2400" dirty="0">
                <a:latin typeface="Times New Roman" panose="02020603050405020304" pitchFamily="18" charset="0"/>
                <a:cs typeface="Times New Roman" panose="02020603050405020304" pitchFamily="18" charset="0"/>
              </a:rPr>
              <a:t>pozostawać w rozsądnej relacji do kosztu pozostałych składników.</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24</a:t>
            </a:fld>
            <a:endParaRPr lang="pl-PL"/>
          </a:p>
        </p:txBody>
      </p:sp>
    </p:spTree>
    <p:extLst>
      <p:ext uri="{BB962C8B-B14F-4D97-AF65-F5344CB8AC3E}">
        <p14:creationId xmlns:p14="http://schemas.microsoft.com/office/powerpoint/2010/main" val="368056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66670" y="592428"/>
            <a:ext cx="11140226" cy="507831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Jak można było się spodziewać, istnieją wzajemne zależności między </a:t>
            </a:r>
            <a:r>
              <a:rPr lang="pl-PL" sz="2400" dirty="0" smtClean="0">
                <a:latin typeface="Times New Roman" panose="02020603050405020304" pitchFamily="18" charset="0"/>
                <a:cs typeface="Times New Roman" panose="02020603050405020304" pitchFamily="18" charset="0"/>
              </a:rPr>
              <a:t>podstawowymi parametrami </a:t>
            </a:r>
            <a:r>
              <a:rPr lang="pl-PL" sz="2400" dirty="0">
                <a:latin typeface="Times New Roman" panose="02020603050405020304" pitchFamily="18" charset="0"/>
                <a:cs typeface="Times New Roman" panose="02020603050405020304" pitchFamily="18" charset="0"/>
              </a:rPr>
              <a:t>pamięci, to znaczy między kosztem, pojemnością i </a:t>
            </a:r>
            <a:r>
              <a:rPr lang="pl-PL" sz="2400" dirty="0" smtClean="0">
                <a:latin typeface="Times New Roman" panose="02020603050405020304" pitchFamily="18" charset="0"/>
                <a:cs typeface="Times New Roman" panose="02020603050405020304" pitchFamily="18" charset="0"/>
              </a:rPr>
              <a:t>czasem dostępu</a:t>
            </a:r>
            <a:r>
              <a:rPr lang="pl-PL" sz="2400" dirty="0">
                <a:latin typeface="Times New Roman" panose="02020603050405020304" pitchFamily="18" charset="0"/>
                <a:cs typeface="Times New Roman" panose="02020603050405020304" pitchFamily="18" charset="0"/>
              </a:rPr>
              <a:t>. Jak zawsze przy konstruowaniu systemów pamięciowych są </a:t>
            </a:r>
            <a:r>
              <a:rPr lang="pl-PL" sz="2400" dirty="0" smtClean="0">
                <a:latin typeface="Times New Roman" panose="02020603050405020304" pitchFamily="18" charset="0"/>
                <a:cs typeface="Times New Roman" panose="02020603050405020304" pitchFamily="18" charset="0"/>
              </a:rPr>
              <a:t>wykorzystywane różne </a:t>
            </a:r>
            <a:r>
              <a:rPr lang="pl-PL" sz="2400" dirty="0">
                <a:latin typeface="Times New Roman" panose="02020603050405020304" pitchFamily="18" charset="0"/>
                <a:cs typeface="Times New Roman" panose="02020603050405020304" pitchFamily="18" charset="0"/>
              </a:rPr>
              <a:t>technologie. Jeśli rozpatrujemy dostępne technologie, to </a:t>
            </a:r>
            <a:r>
              <a:rPr lang="pl-PL" sz="2400" dirty="0" smtClean="0">
                <a:latin typeface="Times New Roman" panose="02020603050405020304" pitchFamily="18" charset="0"/>
                <a:cs typeface="Times New Roman" panose="02020603050405020304" pitchFamily="18" charset="0"/>
              </a:rPr>
              <a:t>zauważamy następujące </a:t>
            </a:r>
            <a:r>
              <a:rPr lang="pl-PL" sz="2400" dirty="0">
                <a:latin typeface="Times New Roman" panose="02020603050405020304" pitchFamily="18" charset="0"/>
                <a:cs typeface="Times New Roman" panose="02020603050405020304" pitchFamily="18" charset="0"/>
              </a:rPr>
              <a:t>zależności</a:t>
            </a:r>
            <a:r>
              <a:rPr lang="pl-PL" sz="2400" dirty="0" smtClean="0">
                <a:latin typeface="Times New Roman" panose="02020603050405020304" pitchFamily="18" charset="0"/>
                <a:cs typeface="Times New Roman" panose="02020603050405020304" pitchFamily="18" charset="0"/>
              </a:rPr>
              <a:t>:</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mniejszy </a:t>
            </a:r>
            <a:r>
              <a:rPr lang="pl-PL" sz="2400" dirty="0">
                <a:latin typeface="Times New Roman" panose="02020603050405020304" pitchFamily="18" charset="0"/>
                <a:cs typeface="Times New Roman" panose="02020603050405020304" pitchFamily="18" charset="0"/>
              </a:rPr>
              <a:t>czas dostępu - większy koszt na </a:t>
            </a:r>
            <a:r>
              <a:rPr lang="pl-PL" sz="2400" dirty="0" smtClean="0">
                <a:latin typeface="Times New Roman" panose="02020603050405020304" pitchFamily="18" charset="0"/>
                <a:cs typeface="Times New Roman" panose="02020603050405020304" pitchFamily="18" charset="0"/>
              </a:rPr>
              <a:t>bit, </a:t>
            </a:r>
          </a:p>
          <a:p>
            <a:pPr marL="342900" indent="-34290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większa </a:t>
            </a:r>
            <a:r>
              <a:rPr lang="pl-PL" sz="2400" dirty="0">
                <a:latin typeface="Times New Roman" panose="02020603050405020304" pitchFamily="18" charset="0"/>
                <a:cs typeface="Times New Roman" panose="02020603050405020304" pitchFamily="18" charset="0"/>
              </a:rPr>
              <a:t>pojemność - mniejszy koszt na bit</a:t>
            </a:r>
            <a:r>
              <a:rPr lang="pl-PL" sz="2400" dirty="0" smtClean="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większa </a:t>
            </a:r>
            <a:r>
              <a:rPr lang="pl-PL" sz="2400" dirty="0">
                <a:latin typeface="Times New Roman" panose="02020603050405020304" pitchFamily="18" charset="0"/>
                <a:cs typeface="Times New Roman" panose="02020603050405020304" pitchFamily="18" charset="0"/>
              </a:rPr>
              <a:t>pojemność - większy czas dostępu.</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25</a:t>
            </a:fld>
            <a:endParaRPr lang="pl-PL"/>
          </a:p>
        </p:txBody>
      </p:sp>
    </p:spTree>
    <p:extLst>
      <p:ext uri="{BB962C8B-B14F-4D97-AF65-F5344CB8AC3E}">
        <p14:creationId xmlns:p14="http://schemas.microsoft.com/office/powerpoint/2010/main" val="685041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28034" y="1661375"/>
            <a:ext cx="11191741" cy="2862322"/>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Dylemat, przed którym stoi projektant, jest jasny. Chciałby on </a:t>
            </a:r>
            <a:r>
              <a:rPr lang="pl-PL" sz="2400" dirty="0" smtClean="0">
                <a:latin typeface="Times New Roman" panose="02020603050405020304" pitchFamily="18" charset="0"/>
                <a:cs typeface="Times New Roman" panose="02020603050405020304" pitchFamily="18" charset="0"/>
              </a:rPr>
              <a:t>wykorzystać technologie </a:t>
            </a:r>
            <a:r>
              <a:rPr lang="pl-PL" sz="2400" dirty="0">
                <a:latin typeface="Times New Roman" panose="02020603050405020304" pitchFamily="18" charset="0"/>
                <a:cs typeface="Times New Roman" panose="02020603050405020304" pitchFamily="18" charset="0"/>
              </a:rPr>
              <a:t>pamięci, które umożliwiają wytworzenie pamięci o dużej pojemności</a:t>
            </a:r>
            <a:r>
              <a:rPr lang="pl-PL" sz="2400" dirty="0" smtClean="0">
                <a:latin typeface="Times New Roman" panose="02020603050405020304" pitchFamily="18" charset="0"/>
                <a:cs typeface="Times New Roman" panose="02020603050405020304" pitchFamily="18" charset="0"/>
              </a:rPr>
              <a:t>, ponieważ </a:t>
            </a:r>
            <a:r>
              <a:rPr lang="pl-PL" sz="2400" dirty="0">
                <a:latin typeface="Times New Roman" panose="02020603050405020304" pitchFamily="18" charset="0"/>
                <a:cs typeface="Times New Roman" panose="02020603050405020304" pitchFamily="18" charset="0"/>
              </a:rPr>
              <a:t>po pierwsze są one potrzebne, a po drugie z powodu </a:t>
            </a:r>
            <a:r>
              <a:rPr lang="pl-PL" sz="2400" dirty="0" smtClean="0">
                <a:latin typeface="Times New Roman" panose="02020603050405020304" pitchFamily="18" charset="0"/>
                <a:cs typeface="Times New Roman" panose="02020603050405020304" pitchFamily="18" charset="0"/>
              </a:rPr>
              <a:t>mniejszego kosztu </a:t>
            </a:r>
            <a:r>
              <a:rPr lang="pl-PL" sz="2400" dirty="0">
                <a:latin typeface="Times New Roman" panose="02020603050405020304" pitchFamily="18" charset="0"/>
                <a:cs typeface="Times New Roman" panose="02020603050405020304" pitchFamily="18" charset="0"/>
              </a:rPr>
              <a:t>na bit. Jednak aby osiągnąć wymaganą wydajność, projektant </a:t>
            </a:r>
            <a:r>
              <a:rPr lang="pl-PL" sz="2400" dirty="0" smtClean="0">
                <a:latin typeface="Times New Roman" panose="02020603050405020304" pitchFamily="18" charset="0"/>
                <a:cs typeface="Times New Roman" panose="02020603050405020304" pitchFamily="18" charset="0"/>
              </a:rPr>
              <a:t>wykorzystuje drogie </a:t>
            </a:r>
            <a:r>
              <a:rPr lang="pl-PL" sz="2400" dirty="0">
                <a:latin typeface="Times New Roman" panose="02020603050405020304" pitchFamily="18" charset="0"/>
                <a:cs typeface="Times New Roman" panose="02020603050405020304" pitchFamily="18" charset="0"/>
              </a:rPr>
              <a:t>i stosunkowo małej pojemności pamięci o krótkim czasie dostępu.</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26</a:t>
            </a:fld>
            <a:endParaRPr lang="pl-PL"/>
          </a:p>
        </p:txBody>
      </p:sp>
    </p:spTree>
    <p:extLst>
      <p:ext uri="{BB962C8B-B14F-4D97-AF65-F5344CB8AC3E}">
        <p14:creationId xmlns:p14="http://schemas.microsoft.com/office/powerpoint/2010/main" val="215572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89398" y="708338"/>
            <a:ext cx="11165983" cy="507831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Osiągnięcie kompromisu nie polega na wyborze pojedynczego zespołu </a:t>
            </a:r>
            <a:r>
              <a:rPr lang="pl-PL" sz="2400" dirty="0" smtClean="0">
                <a:latin typeface="Times New Roman" panose="02020603050405020304" pitchFamily="18" charset="0"/>
                <a:cs typeface="Times New Roman" panose="02020603050405020304" pitchFamily="18" charset="0"/>
              </a:rPr>
              <a:t>pamięci czy </a:t>
            </a:r>
            <a:r>
              <a:rPr lang="pl-PL" sz="2400" dirty="0">
                <a:latin typeface="Times New Roman" panose="02020603050405020304" pitchFamily="18" charset="0"/>
                <a:cs typeface="Times New Roman" panose="02020603050405020304" pitchFamily="18" charset="0"/>
              </a:rPr>
              <a:t>też określonej technologii, lecz na wykorzystaniu </a:t>
            </a:r>
            <a:r>
              <a:rPr lang="pl-PL" sz="2400" i="1" dirty="0">
                <a:latin typeface="Times New Roman" panose="02020603050405020304" pitchFamily="18" charset="0"/>
                <a:cs typeface="Times New Roman" panose="02020603050405020304" pitchFamily="18" charset="0"/>
              </a:rPr>
              <a:t>hierarchii pamięci</a:t>
            </a:r>
            <a:r>
              <a:rPr lang="pl-PL" sz="2400" i="1" dirty="0" smtClean="0">
                <a:latin typeface="Times New Roman" panose="02020603050405020304" pitchFamily="18" charset="0"/>
                <a:cs typeface="Times New Roman" panose="02020603050405020304" pitchFamily="18" charset="0"/>
              </a:rPr>
              <a:t>.</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Typowa hierarchia jest przedstawiona na rys. 4. </a:t>
            </a:r>
            <a:r>
              <a:rPr lang="pl-PL" sz="2400" dirty="0" smtClean="0">
                <a:latin typeface="Times New Roman" panose="02020603050405020304" pitchFamily="18" charset="0"/>
                <a:cs typeface="Times New Roman" panose="02020603050405020304" pitchFamily="18" charset="0"/>
              </a:rPr>
              <a:t>l. </a:t>
            </a:r>
            <a:r>
              <a:rPr lang="pl-PL" sz="2400" dirty="0">
                <a:latin typeface="Times New Roman" panose="02020603050405020304" pitchFamily="18" charset="0"/>
                <a:cs typeface="Times New Roman" panose="02020603050405020304" pitchFamily="18" charset="0"/>
              </a:rPr>
              <a:t>Rozpatrując tę </a:t>
            </a:r>
            <a:r>
              <a:rPr lang="pl-PL" sz="2400" dirty="0" smtClean="0">
                <a:latin typeface="Times New Roman" panose="02020603050405020304" pitchFamily="18" charset="0"/>
                <a:cs typeface="Times New Roman" panose="02020603050405020304" pitchFamily="18" charset="0"/>
              </a:rPr>
              <a:t>hierarchię w </a:t>
            </a:r>
            <a:r>
              <a:rPr lang="pl-PL" sz="2400" dirty="0">
                <a:latin typeface="Times New Roman" panose="02020603050405020304" pitchFamily="18" charset="0"/>
                <a:cs typeface="Times New Roman" panose="02020603050405020304" pitchFamily="18" charset="0"/>
              </a:rPr>
              <a:t>kierunku od góry do dołu, obserwujemy następujące zjawiska:</a:t>
            </a:r>
          </a:p>
          <a:p>
            <a:pPr algn="just">
              <a:lnSpc>
                <a:spcPct val="150000"/>
              </a:lnSpc>
            </a:pPr>
            <a:r>
              <a:rPr lang="pl-PL" sz="2400" dirty="0">
                <a:latin typeface="Times New Roman" panose="02020603050405020304" pitchFamily="18" charset="0"/>
                <a:cs typeface="Times New Roman" panose="02020603050405020304" pitchFamily="18" charset="0"/>
              </a:rPr>
              <a:t>(a) malejący koszt na bit,</a:t>
            </a:r>
          </a:p>
          <a:p>
            <a:pPr algn="just">
              <a:lnSpc>
                <a:spcPct val="150000"/>
              </a:lnSpc>
            </a:pPr>
            <a:r>
              <a:rPr lang="pl-PL" sz="2400" dirty="0">
                <a:latin typeface="Times New Roman" panose="02020603050405020304" pitchFamily="18" charset="0"/>
                <a:cs typeface="Times New Roman" panose="02020603050405020304" pitchFamily="18" charset="0"/>
              </a:rPr>
              <a:t>(b) rosnąca pojemność,</a:t>
            </a:r>
          </a:p>
          <a:p>
            <a:pPr algn="just">
              <a:lnSpc>
                <a:spcPct val="150000"/>
              </a:lnSpc>
            </a:pPr>
            <a:r>
              <a:rPr lang="pl-PL" sz="2400" dirty="0">
                <a:latin typeface="Times New Roman" panose="02020603050405020304" pitchFamily="18" charset="0"/>
                <a:cs typeface="Times New Roman" panose="02020603050405020304" pitchFamily="18" charset="0"/>
              </a:rPr>
              <a:t>(c) rosnący czas dostępu,</a:t>
            </a:r>
          </a:p>
          <a:p>
            <a:pPr algn="just">
              <a:lnSpc>
                <a:spcPct val="150000"/>
              </a:lnSpc>
            </a:pPr>
            <a:r>
              <a:rPr lang="pl-PL" sz="2400" dirty="0">
                <a:latin typeface="Times New Roman" panose="02020603050405020304" pitchFamily="18" charset="0"/>
                <a:cs typeface="Times New Roman" panose="02020603050405020304" pitchFamily="18" charset="0"/>
              </a:rPr>
              <a:t>(d) malejącą częstotliwość dostępu do pamięci przez procesor.</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27</a:t>
            </a:fld>
            <a:endParaRPr lang="pl-PL"/>
          </a:p>
        </p:txBody>
      </p:sp>
    </p:spTree>
    <p:extLst>
      <p:ext uri="{BB962C8B-B14F-4D97-AF65-F5344CB8AC3E}">
        <p14:creationId xmlns:p14="http://schemas.microsoft.com/office/powerpoint/2010/main" val="15526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2175202" y="437882"/>
            <a:ext cx="7805795" cy="3604700"/>
          </a:xfrm>
          <a:prstGeom prst="rect">
            <a:avLst/>
          </a:prstGeom>
        </p:spPr>
      </p:pic>
      <p:sp>
        <p:nvSpPr>
          <p:cNvPr id="3" name="pole tekstowe 2"/>
          <p:cNvSpPr txBox="1"/>
          <p:nvPr/>
        </p:nvSpPr>
        <p:spPr>
          <a:xfrm>
            <a:off x="476518" y="4778062"/>
            <a:ext cx="10174310" cy="369332"/>
          </a:xfrm>
          <a:prstGeom prst="rect">
            <a:avLst/>
          </a:prstGeom>
          <a:noFill/>
        </p:spPr>
        <p:txBody>
          <a:bodyPr wrap="square" rtlCol="0">
            <a:spAutoFit/>
          </a:bodyPr>
          <a:lstStyle/>
          <a:p>
            <a:r>
              <a:rPr lang="pl-PL" dirty="0"/>
              <a:t>RYSUNEK 4.1. Hierarchia pamięci</a:t>
            </a:r>
          </a:p>
        </p:txBody>
      </p:sp>
      <p:sp>
        <p:nvSpPr>
          <p:cNvPr id="4" name="Symbol zastępczy numeru slajdu 3"/>
          <p:cNvSpPr>
            <a:spLocks noGrp="1"/>
          </p:cNvSpPr>
          <p:nvPr>
            <p:ph type="sldNum" sz="quarter" idx="12"/>
          </p:nvPr>
        </p:nvSpPr>
        <p:spPr/>
        <p:txBody>
          <a:bodyPr/>
          <a:lstStyle/>
          <a:p>
            <a:fld id="{670A2497-FCAF-4B80-99F3-8A55C33864E0}" type="slidenum">
              <a:rPr lang="pl-PL" smtClean="0"/>
              <a:t>28</a:t>
            </a:fld>
            <a:endParaRPr lang="pl-PL"/>
          </a:p>
        </p:txBody>
      </p:sp>
    </p:spTree>
    <p:extLst>
      <p:ext uri="{BB962C8B-B14F-4D97-AF65-F5344CB8AC3E}">
        <p14:creationId xmlns:p14="http://schemas.microsoft.com/office/powerpoint/2010/main" val="1925844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15154" y="1519707"/>
            <a:ext cx="11011437" cy="397031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Tak więc mniejsze, droższe i szybsze pamięci są uzupełniane przez </a:t>
            </a:r>
            <a:r>
              <a:rPr lang="pl-PL" sz="2400" dirty="0" smtClean="0">
                <a:latin typeface="Times New Roman" panose="02020603050405020304" pitchFamily="18" charset="0"/>
                <a:cs typeface="Times New Roman" panose="02020603050405020304" pitchFamily="18" charset="0"/>
              </a:rPr>
              <a:t>pamięci większe</a:t>
            </a:r>
            <a:r>
              <a:rPr lang="pl-PL" sz="2400" dirty="0">
                <a:latin typeface="Times New Roman" panose="02020603050405020304" pitchFamily="18" charset="0"/>
                <a:cs typeface="Times New Roman" panose="02020603050405020304" pitchFamily="18" charset="0"/>
              </a:rPr>
              <a:t>, tańsze i powolne. Kluczem do sukcesu przy projektowaniu </a:t>
            </a:r>
            <a:r>
              <a:rPr lang="pl-PL" sz="2400" dirty="0" smtClean="0">
                <a:latin typeface="Times New Roman" panose="02020603050405020304" pitchFamily="18" charset="0"/>
                <a:cs typeface="Times New Roman" panose="02020603050405020304" pitchFamily="18" charset="0"/>
              </a:rPr>
              <a:t>organizacji jest </a:t>
            </a:r>
            <a:r>
              <a:rPr lang="pl-PL" sz="2400" dirty="0">
                <a:latin typeface="Times New Roman" panose="02020603050405020304" pitchFamily="18" charset="0"/>
                <a:cs typeface="Times New Roman" panose="02020603050405020304" pitchFamily="18" charset="0"/>
              </a:rPr>
              <a:t>ostatnie z wymienionych zjawisk, a mianowicie zmniejszanie </a:t>
            </a:r>
            <a:r>
              <a:rPr lang="pl-PL" sz="2400" dirty="0" smtClean="0">
                <a:latin typeface="Times New Roman" panose="02020603050405020304" pitchFamily="18" charset="0"/>
                <a:cs typeface="Times New Roman" panose="02020603050405020304" pitchFamily="18" charset="0"/>
              </a:rPr>
              <a:t>częstotliwości dostępu. Jeśliby </a:t>
            </a:r>
            <a:r>
              <a:rPr lang="pl-PL" sz="2400" dirty="0">
                <a:latin typeface="Times New Roman" panose="02020603050405020304" pitchFamily="18" charset="0"/>
                <a:cs typeface="Times New Roman" panose="02020603050405020304" pitchFamily="18" charset="0"/>
              </a:rPr>
              <a:t>pamięć mogła być zorganizowana przy uwzględnieniu zjawisk (a</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b) oraz (c) i jeśli dane i rozkazy byłyby rozmieszczone w pamięci </a:t>
            </a:r>
            <a:r>
              <a:rPr lang="pl-PL" sz="2400" dirty="0" smtClean="0">
                <a:latin typeface="Times New Roman" panose="02020603050405020304" pitchFamily="18" charset="0"/>
                <a:cs typeface="Times New Roman" panose="02020603050405020304" pitchFamily="18" charset="0"/>
              </a:rPr>
              <a:t>przy uwzględnieniu </a:t>
            </a:r>
            <a:r>
              <a:rPr lang="pl-PL" sz="2400" dirty="0">
                <a:latin typeface="Times New Roman" panose="02020603050405020304" pitchFamily="18" charset="0"/>
                <a:cs typeface="Times New Roman" panose="02020603050405020304" pitchFamily="18" charset="0"/>
              </a:rPr>
              <a:t>(d), to sądzimy intuicyjnie, że taki schemat zredukowałby </a:t>
            </a:r>
            <a:r>
              <a:rPr lang="pl-PL" sz="2400" dirty="0" smtClean="0">
                <a:latin typeface="Times New Roman" panose="02020603050405020304" pitchFamily="18" charset="0"/>
                <a:cs typeface="Times New Roman" panose="02020603050405020304" pitchFamily="18" charset="0"/>
              </a:rPr>
              <a:t>łączne koszty</a:t>
            </a:r>
            <a:r>
              <a:rPr lang="pl-PL" sz="2400" dirty="0">
                <a:latin typeface="Times New Roman" panose="02020603050405020304" pitchFamily="18" charset="0"/>
                <a:cs typeface="Times New Roman" panose="02020603050405020304" pitchFamily="18" charset="0"/>
              </a:rPr>
              <a:t>, pozostawiając określony poziom </a:t>
            </a:r>
            <a:r>
              <a:rPr lang="pl-PL" sz="2400" dirty="0" smtClean="0">
                <a:latin typeface="Times New Roman" panose="02020603050405020304" pitchFamily="18" charset="0"/>
                <a:cs typeface="Times New Roman" panose="02020603050405020304" pitchFamily="18" charset="0"/>
              </a:rPr>
              <a:t>wydajności.</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29</a:t>
            </a:fld>
            <a:endParaRPr lang="pl-PL"/>
          </a:p>
        </p:txBody>
      </p:sp>
    </p:spTree>
    <p:extLst>
      <p:ext uri="{BB962C8B-B14F-4D97-AF65-F5344CB8AC3E}">
        <p14:creationId xmlns:p14="http://schemas.microsoft.com/office/powerpoint/2010/main" val="375446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6518" y="2524259"/>
            <a:ext cx="11294772" cy="707886"/>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Własności systemów pamięci</a:t>
            </a:r>
            <a:endParaRPr lang="pl-PL" sz="40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a:t>
            </a:fld>
            <a:endParaRPr lang="pl-PL"/>
          </a:p>
        </p:txBody>
      </p:sp>
    </p:spTree>
    <p:extLst>
      <p:ext uri="{BB962C8B-B14F-4D97-AF65-F5344CB8AC3E}">
        <p14:creationId xmlns:p14="http://schemas.microsoft.com/office/powerpoint/2010/main" val="3436331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40913" y="425003"/>
            <a:ext cx="10354613" cy="369332"/>
          </a:xfrm>
          <a:prstGeom prst="rect">
            <a:avLst/>
          </a:prstGeom>
          <a:noFill/>
        </p:spPr>
        <p:txBody>
          <a:bodyPr wrap="square" rtlCol="0">
            <a:spAutoFit/>
          </a:bodyPr>
          <a:lstStyle/>
          <a:p>
            <a:endParaRPr lang="pl-PL" dirty="0"/>
          </a:p>
        </p:txBody>
      </p:sp>
      <p:sp>
        <p:nvSpPr>
          <p:cNvPr id="3" name="pole tekstowe 2"/>
          <p:cNvSpPr txBox="1"/>
          <p:nvPr/>
        </p:nvSpPr>
        <p:spPr>
          <a:xfrm>
            <a:off x="540913" y="2446986"/>
            <a:ext cx="10921284" cy="1323439"/>
          </a:xfrm>
          <a:prstGeom prst="rect">
            <a:avLst/>
          </a:prstGeom>
          <a:noFill/>
        </p:spPr>
        <p:txBody>
          <a:bodyPr wrap="square" rtlCol="0">
            <a:spAutoFit/>
          </a:bodyPr>
          <a:lstStyle/>
          <a:p>
            <a:pPr algn="ctr"/>
            <a:r>
              <a:rPr lang="pl-PL" sz="4000" b="1" dirty="0" smtClean="0">
                <a:latin typeface="Times New Roman" panose="02020603050405020304" pitchFamily="18" charset="0"/>
                <a:cs typeface="Times New Roman" panose="02020603050405020304" pitchFamily="18" charset="0"/>
              </a:rPr>
              <a:t>Podział pamięci komputerowej</a:t>
            </a:r>
          </a:p>
          <a:p>
            <a:pPr algn="ctr"/>
            <a:endParaRPr lang="pl-PL" sz="4000" dirty="0">
              <a:latin typeface="Times New Roman" panose="02020603050405020304" pitchFamily="18" charset="0"/>
              <a:cs typeface="Times New Roman" panose="02020603050405020304" pitchFamily="18" charset="0"/>
            </a:endParaRPr>
          </a:p>
        </p:txBody>
      </p:sp>
      <p:sp>
        <p:nvSpPr>
          <p:cNvPr id="4" name="Symbol zastępczy numeru slajdu 3"/>
          <p:cNvSpPr>
            <a:spLocks noGrp="1"/>
          </p:cNvSpPr>
          <p:nvPr>
            <p:ph type="sldNum" sz="quarter" idx="12"/>
          </p:nvPr>
        </p:nvSpPr>
        <p:spPr/>
        <p:txBody>
          <a:bodyPr/>
          <a:lstStyle/>
          <a:p>
            <a:fld id="{670A2497-FCAF-4B80-99F3-8A55C33864E0}" type="slidenum">
              <a:rPr lang="pl-PL" smtClean="0"/>
              <a:t>30</a:t>
            </a:fld>
            <a:endParaRPr lang="pl-PL"/>
          </a:p>
        </p:txBody>
      </p:sp>
    </p:spTree>
    <p:extLst>
      <p:ext uri="{BB962C8B-B14F-4D97-AF65-F5344CB8AC3E}">
        <p14:creationId xmlns:p14="http://schemas.microsoft.com/office/powerpoint/2010/main" val="31401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63639" y="2781836"/>
            <a:ext cx="11024316" cy="461665"/>
          </a:xfrm>
          <a:prstGeom prst="rect">
            <a:avLst/>
          </a:prstGeom>
          <a:noFill/>
        </p:spPr>
        <p:txBody>
          <a:bodyPr wrap="square" rtlCol="0">
            <a:spAutoFit/>
          </a:bodyPr>
          <a:lstStyle/>
          <a:p>
            <a:pPr algn="just"/>
            <a:r>
              <a:rPr lang="pl-PL" sz="2400" dirty="0" smtClean="0">
                <a:latin typeface="Times New Roman" panose="02020603050405020304" pitchFamily="18" charset="0"/>
                <a:cs typeface="Times New Roman" panose="02020603050405020304" pitchFamily="18" charset="0"/>
              </a:rPr>
              <a:t>Szeroko pojętą pamięć komputerową można podzielić ze względu na:</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31</a:t>
            </a:fld>
            <a:endParaRPr lang="pl-PL"/>
          </a:p>
        </p:txBody>
      </p:sp>
    </p:spTree>
    <p:extLst>
      <p:ext uri="{BB962C8B-B14F-4D97-AF65-F5344CB8AC3E}">
        <p14:creationId xmlns:p14="http://schemas.microsoft.com/office/powerpoint/2010/main" val="2450561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53792" y="1545465"/>
            <a:ext cx="10740980" cy="2862322"/>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Ulotność: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pamięci ulotne przechowujące dane tak długo, jak długo włączone jest ich zasilanie;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pamięci nieulotne zachowujące dane także po odłączeniu zasilania.</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32</a:t>
            </a:fld>
            <a:endParaRPr lang="pl-PL"/>
          </a:p>
        </p:txBody>
      </p:sp>
    </p:spTree>
    <p:extLst>
      <p:ext uri="{BB962C8B-B14F-4D97-AF65-F5344CB8AC3E}">
        <p14:creationId xmlns:p14="http://schemas.microsoft.com/office/powerpoint/2010/main" val="1531932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15155" y="734096"/>
            <a:ext cx="10831132" cy="5632311"/>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Możliwość zapisu i odczytu: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tylko do odczytu (zapis odbywa się w fazie produkcji);</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jednokrotnego zapisu;</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wielokrotnego zapisu, ale długotrwałego, utrudnionego i ograniczoną liczbę razy;</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wielokrotnego zapisu trwającego porównywalnie z czasem odczytu, łatwego i nieograniczoną liczbę razy;</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wielokrotnego zapisu, lecz wymagającą kasowania przed ponownym zapisem danych.</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33</a:t>
            </a:fld>
            <a:endParaRPr lang="pl-PL"/>
          </a:p>
        </p:txBody>
      </p:sp>
    </p:spTree>
    <p:extLst>
      <p:ext uri="{BB962C8B-B14F-4D97-AF65-F5344CB8AC3E}">
        <p14:creationId xmlns:p14="http://schemas.microsoft.com/office/powerpoint/2010/main" val="3508988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579549" y="785611"/>
            <a:ext cx="10985679" cy="3970318"/>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Nośnik: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półprzewodnikową ( układy scalone);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optyczną (płyty CD, DVD itp.);</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magnetyczną;</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magnetooptyczną;</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inne</a:t>
            </a:r>
            <a:endParaRPr lang="pl-PL" sz="2400" dirty="0">
              <a:latin typeface="Times New Roman" panose="02020603050405020304" pitchFamily="18" charset="0"/>
              <a:cs typeface="Times New Roman" panose="02020603050405020304" pitchFamily="18" charset="0"/>
            </a:endParaRPr>
          </a:p>
        </p:txBody>
      </p:sp>
      <p:sp>
        <p:nvSpPr>
          <p:cNvPr id="2" name="Symbol zastępczy numeru slajdu 1"/>
          <p:cNvSpPr>
            <a:spLocks noGrp="1"/>
          </p:cNvSpPr>
          <p:nvPr>
            <p:ph type="sldNum" sz="quarter" idx="12"/>
          </p:nvPr>
        </p:nvSpPr>
        <p:spPr/>
        <p:txBody>
          <a:bodyPr/>
          <a:lstStyle/>
          <a:p>
            <a:fld id="{670A2497-FCAF-4B80-99F3-8A55C33864E0}" type="slidenum">
              <a:rPr lang="pl-PL" smtClean="0"/>
              <a:t>34</a:t>
            </a:fld>
            <a:endParaRPr lang="pl-PL"/>
          </a:p>
        </p:txBody>
      </p:sp>
    </p:spTree>
    <p:extLst>
      <p:ext uri="{BB962C8B-B14F-4D97-AF65-F5344CB8AC3E}">
        <p14:creationId xmlns:p14="http://schemas.microsoft.com/office/powerpoint/2010/main" val="47797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12124" y="489397"/>
            <a:ext cx="11165983" cy="5632311"/>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Miejsce w konstrukcji komputera: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rejestry procesora;</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podręczną, czyli cache;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operacyjną dostępną bezpośrednio przez procesor, w tym RAM;</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zewnętrzną, dostępną dla procesora jako urządzenie zewnętrzne, w tym pamięci USB, masową (stacje dysków, taśm itp.);</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roboczą podzespołów (np. rejestry stanu urządzenia, bufor wysyłanego lub odebranego znaku w łączu szeregowym, pamięć obrazu w kartach graficznych).</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35</a:t>
            </a:fld>
            <a:endParaRPr lang="pl-PL"/>
          </a:p>
        </p:txBody>
      </p:sp>
    </p:spTree>
    <p:extLst>
      <p:ext uri="{BB962C8B-B14F-4D97-AF65-F5344CB8AC3E}">
        <p14:creationId xmlns:p14="http://schemas.microsoft.com/office/powerpoint/2010/main" val="2263619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99245" y="566670"/>
            <a:ext cx="10908406" cy="6186309"/>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Sposób dostępu do informacji: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o dostępie swobodnym − po wybraniu adresu bezpośrednio dostępna jest dowolna komórka pamięci;</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o dostępie szeregowym (cyklicznym) − dostęp do danych wymaga odczytania ich po kolei (rejestry przesuwne);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skojarzeniową (asocjacyjną) − miejsce dostępu do niej jest zależne od zawartości innej pamięci;</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wielopoziomową − pamięć o dostępie szeregowym w obrębie szeregowym, z możliwością wyboru sektorów.</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36</a:t>
            </a:fld>
            <a:endParaRPr lang="pl-PL"/>
          </a:p>
        </p:txBody>
      </p:sp>
    </p:spTree>
    <p:extLst>
      <p:ext uri="{BB962C8B-B14F-4D97-AF65-F5344CB8AC3E}">
        <p14:creationId xmlns:p14="http://schemas.microsoft.com/office/powerpoint/2010/main" val="1678637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95459" y="2472744"/>
            <a:ext cx="10560676" cy="1323439"/>
          </a:xfrm>
          <a:prstGeom prst="rect">
            <a:avLst/>
          </a:prstGeom>
          <a:noFill/>
        </p:spPr>
        <p:txBody>
          <a:bodyPr wrap="square" rtlCol="0">
            <a:spAutoFit/>
          </a:bodyPr>
          <a:lstStyle/>
          <a:p>
            <a:pPr algn="ctr"/>
            <a:r>
              <a:rPr lang="pl-PL" sz="4000" b="1" dirty="0" smtClean="0">
                <a:latin typeface="Times New Roman" panose="02020603050405020304" pitchFamily="18" charset="0"/>
                <a:cs typeface="Times New Roman" panose="02020603050405020304" pitchFamily="18" charset="0"/>
              </a:rPr>
              <a:t>Nośniki pamięci komputerowej</a:t>
            </a:r>
          </a:p>
          <a:p>
            <a:pPr algn="ctr"/>
            <a:endParaRPr lang="pl-PL" sz="40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37</a:t>
            </a:fld>
            <a:endParaRPr lang="pl-PL"/>
          </a:p>
        </p:txBody>
      </p:sp>
    </p:spTree>
    <p:extLst>
      <p:ext uri="{BB962C8B-B14F-4D97-AF65-F5344CB8AC3E}">
        <p14:creationId xmlns:p14="http://schemas.microsoft.com/office/powerpoint/2010/main" val="3119848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31064" y="1648495"/>
            <a:ext cx="11011437" cy="2862322"/>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O znaczeniu historycznym:</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karty i taśmy dziurkowane;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dyskietki (magnetyczne "dyski miękkie").</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38</a:t>
            </a:fld>
            <a:endParaRPr lang="pl-PL"/>
          </a:p>
        </p:txBody>
      </p:sp>
    </p:spTree>
    <p:extLst>
      <p:ext uri="{BB962C8B-B14F-4D97-AF65-F5344CB8AC3E}">
        <p14:creationId xmlns:p14="http://schemas.microsoft.com/office/powerpoint/2010/main" val="2193836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43943" y="347729"/>
            <a:ext cx="10766738" cy="6740307"/>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Współcześnie stosowane:</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taśmy magnetyczne na szpulach i w kasetach;</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karty magnetyczne (wypierane przez karty chipowe);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karty pamięci ( pamięć </a:t>
            </a:r>
            <a:r>
              <a:rPr lang="pl-PL" sz="2400" dirty="0" err="1" smtClean="0">
                <a:latin typeface="Times New Roman" panose="02020603050405020304" pitchFamily="18" charset="0"/>
                <a:cs typeface="Times New Roman" panose="02020603050405020304" pitchFamily="18" charset="0"/>
              </a:rPr>
              <a:t>flash</a:t>
            </a:r>
            <a:r>
              <a:rPr lang="pl-PL" sz="2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dyski twarde (magnetyczne);</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dyski optyczne:</a:t>
            </a:r>
          </a:p>
          <a:p>
            <a:pPr marL="742950" lvl="1"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CD-ROM, CD-RW;</a:t>
            </a:r>
          </a:p>
          <a:p>
            <a:pPr marL="742950" lvl="1"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DVD-ROM, itp.;</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dyski magnetooptyczne </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39</a:t>
            </a:fld>
            <a:endParaRPr lang="pl-PL"/>
          </a:p>
        </p:txBody>
      </p:sp>
    </p:spTree>
    <p:extLst>
      <p:ext uri="{BB962C8B-B14F-4D97-AF65-F5344CB8AC3E}">
        <p14:creationId xmlns:p14="http://schemas.microsoft.com/office/powerpoint/2010/main" val="340542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37882" y="2215166"/>
            <a:ext cx="11075831" cy="1754326"/>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Złożone zagadnienia pamięci komputerowych można opanować łatwiej, </a:t>
            </a:r>
            <a:r>
              <a:rPr lang="pl-PL" sz="2400" dirty="0" smtClean="0">
                <a:latin typeface="Times New Roman" panose="02020603050405020304" pitchFamily="18" charset="0"/>
                <a:cs typeface="Times New Roman" panose="02020603050405020304" pitchFamily="18" charset="0"/>
              </a:rPr>
              <a:t>jeśli podzieli </a:t>
            </a:r>
            <a:r>
              <a:rPr lang="pl-PL" sz="2400" dirty="0">
                <a:latin typeface="Times New Roman" panose="02020603050405020304" pitchFamily="18" charset="0"/>
                <a:cs typeface="Times New Roman" panose="02020603050405020304" pitchFamily="18" charset="0"/>
              </a:rPr>
              <a:t>się systemy pamięciowe według ich podstawowych własności. </a:t>
            </a:r>
            <a:r>
              <a:rPr lang="pl-PL" sz="2400" dirty="0" smtClean="0">
                <a:latin typeface="Times New Roman" panose="02020603050405020304" pitchFamily="18" charset="0"/>
                <a:cs typeface="Times New Roman" panose="02020603050405020304" pitchFamily="18" charset="0"/>
              </a:rPr>
              <a:t>Najważniejsze z </a:t>
            </a:r>
            <a:r>
              <a:rPr lang="pl-PL" sz="2400" dirty="0">
                <a:latin typeface="Times New Roman" panose="02020603050405020304" pitchFamily="18" charset="0"/>
                <a:cs typeface="Times New Roman" panose="02020603050405020304" pitchFamily="18" charset="0"/>
              </a:rPr>
              <a:t>tych własności są wymienione w tabeli 4.1.</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4</a:t>
            </a:fld>
            <a:endParaRPr lang="pl-PL"/>
          </a:p>
        </p:txBody>
      </p:sp>
    </p:spTree>
    <p:extLst>
      <p:ext uri="{BB962C8B-B14F-4D97-AF65-F5344CB8AC3E}">
        <p14:creationId xmlns:p14="http://schemas.microsoft.com/office/powerpoint/2010/main" val="1976092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15155" y="2292439"/>
            <a:ext cx="10947042" cy="1828386"/>
          </a:xfrm>
          <a:prstGeom prst="rect">
            <a:avLst/>
          </a:prstGeom>
          <a:noFill/>
        </p:spPr>
        <p:txBody>
          <a:bodyPr wrap="square" rtlCol="0">
            <a:spAutoFit/>
          </a:bodyPr>
          <a:lstStyle/>
          <a:p>
            <a:pPr algn="ctr">
              <a:lnSpc>
                <a:spcPct val="150000"/>
              </a:lnSpc>
            </a:pPr>
            <a:r>
              <a:rPr lang="pl-PL" sz="4000" b="1" dirty="0" smtClean="0">
                <a:latin typeface="Times New Roman" panose="02020603050405020304" pitchFamily="18" charset="0"/>
                <a:cs typeface="Times New Roman" panose="02020603050405020304" pitchFamily="18" charset="0"/>
              </a:rPr>
              <a:t>Parametry pamięci i jej nośniki</a:t>
            </a:r>
          </a:p>
          <a:p>
            <a:pPr algn="ctr">
              <a:lnSpc>
                <a:spcPct val="150000"/>
              </a:lnSpc>
            </a:pPr>
            <a:endParaRPr lang="pl-PL" sz="40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40</a:t>
            </a:fld>
            <a:endParaRPr lang="pl-PL"/>
          </a:p>
        </p:txBody>
      </p:sp>
    </p:spTree>
    <p:extLst>
      <p:ext uri="{BB962C8B-B14F-4D97-AF65-F5344CB8AC3E}">
        <p14:creationId xmlns:p14="http://schemas.microsoft.com/office/powerpoint/2010/main" val="431278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50761" y="566670"/>
            <a:ext cx="11153104" cy="6186309"/>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Zestawienie alfabetyczne podstawowych parametrów pamięci z pominięciem rozróżnienia na typ i rodzaj pamięci:</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czas cyklu (ang. </a:t>
            </a:r>
            <a:r>
              <a:rPr lang="pl-PL" sz="2400" i="1" dirty="0" err="1" smtClean="0">
                <a:latin typeface="Times New Roman" panose="02020603050405020304" pitchFamily="18" charset="0"/>
                <a:cs typeface="Times New Roman" panose="02020603050405020304" pitchFamily="18" charset="0"/>
              </a:rPr>
              <a:t>cycle</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time</a:t>
            </a:r>
            <a:r>
              <a:rPr lang="pl-PL" sz="2400" dirty="0" smtClean="0">
                <a:latin typeface="Times New Roman" panose="02020603050405020304" pitchFamily="18" charset="0"/>
                <a:cs typeface="Times New Roman" panose="02020603050405020304" pitchFamily="18" charset="0"/>
              </a:rPr>
              <a:t>) – najkrótszy czas jaki musi upłynąć pomiędzy dwoma żądaniami dostępu do pamięci,</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czas dostępu (ang. </a:t>
            </a:r>
            <a:r>
              <a:rPr lang="pl-PL" sz="2400" i="1" dirty="0" err="1" smtClean="0">
                <a:latin typeface="Times New Roman" panose="02020603050405020304" pitchFamily="18" charset="0"/>
                <a:cs typeface="Times New Roman" panose="02020603050405020304" pitchFamily="18" charset="0"/>
              </a:rPr>
              <a:t>access</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time</a:t>
            </a:r>
            <a:r>
              <a:rPr lang="pl-PL" sz="2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czas oczekiwania CAS (ang. </a:t>
            </a:r>
            <a:r>
              <a:rPr lang="pl-PL" sz="2400" i="1" dirty="0" smtClean="0">
                <a:latin typeface="Times New Roman" panose="02020603050405020304" pitchFamily="18" charset="0"/>
                <a:cs typeface="Times New Roman" panose="02020603050405020304" pitchFamily="18" charset="0"/>
              </a:rPr>
              <a:t>CAS </a:t>
            </a:r>
            <a:r>
              <a:rPr lang="pl-PL" sz="2400" i="1" dirty="0" err="1" smtClean="0">
                <a:latin typeface="Times New Roman" panose="02020603050405020304" pitchFamily="18" charset="0"/>
                <a:cs typeface="Times New Roman" panose="02020603050405020304" pitchFamily="18" charset="0"/>
              </a:rPr>
              <a:t>latency</a:t>
            </a:r>
            <a:r>
              <a:rPr lang="pl-PL" sz="2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gęstość zapisu (ang. </a:t>
            </a:r>
            <a:r>
              <a:rPr lang="pl-PL" sz="2400" i="1" dirty="0" err="1" smtClean="0">
                <a:latin typeface="Times New Roman" panose="02020603050405020304" pitchFamily="18" charset="0"/>
                <a:cs typeface="Times New Roman" panose="02020603050405020304" pitchFamily="18" charset="0"/>
              </a:rPr>
              <a:t>computer</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storage</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density</a:t>
            </a:r>
            <a:r>
              <a:rPr lang="pl-PL" sz="2400" dirty="0" smtClean="0">
                <a:latin typeface="Times New Roman" panose="02020603050405020304" pitchFamily="18" charset="0"/>
                <a:cs typeface="Times New Roman" panose="02020603050405020304" pitchFamily="18" charset="0"/>
              </a:rPr>
              <a:t>) – ilości informacji, jaką można zapisać na określonej długości ścieżki,</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ilość, pojemność, wielkość – liczba danych jaką może przechować pamięć, w zależności od rodzaju i przeznaczenia wyrażana w bitach lub bajtach,</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41</a:t>
            </a:fld>
            <a:endParaRPr lang="pl-PL"/>
          </a:p>
        </p:txBody>
      </p:sp>
    </p:spTree>
    <p:extLst>
      <p:ext uri="{BB962C8B-B14F-4D97-AF65-F5344CB8AC3E}">
        <p14:creationId xmlns:p14="http://schemas.microsoft.com/office/powerpoint/2010/main" val="3751609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50376" y="136477"/>
            <a:ext cx="10972800" cy="674030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liczba cylindrów, ścieżek na każdej powierzchni roboczej dysku,</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liczba głowic odczytu/zapisu – od kilkunastu do kilkudziesięciu,</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pobór mocy – podawany w watach,</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prędkość obrotowa dysku – parametr dysków twardych (ang. </a:t>
            </a:r>
            <a:r>
              <a:rPr lang="pl-PL" sz="2400" i="1" dirty="0" smtClean="0">
                <a:latin typeface="Times New Roman" panose="02020603050405020304" pitchFamily="18" charset="0"/>
                <a:cs typeface="Times New Roman" panose="02020603050405020304" pitchFamily="18" charset="0"/>
              </a:rPr>
              <a:t>hard </a:t>
            </a:r>
            <a:r>
              <a:rPr lang="pl-PL" sz="2400" i="1" dirty="0" err="1" smtClean="0">
                <a:latin typeface="Times New Roman" panose="02020603050405020304" pitchFamily="18" charset="0"/>
                <a:cs typeface="Times New Roman" panose="02020603050405020304" pitchFamily="18" charset="0"/>
              </a:rPr>
              <a:t>drive</a:t>
            </a:r>
            <a:r>
              <a:rPr lang="pl-PL" sz="2400" dirty="0" smtClean="0">
                <a:latin typeface="Times New Roman" panose="02020603050405020304" pitchFamily="18" charset="0"/>
                <a:cs typeface="Times New Roman" panose="02020603050405020304" pitchFamily="18" charset="0"/>
              </a:rPr>
              <a:t>) wyrażany w liczbie obrotów na minutę,</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średni czas dostępu (ang. </a:t>
            </a:r>
            <a:r>
              <a:rPr lang="pl-PL" sz="2400" i="1" dirty="0" err="1" smtClean="0">
                <a:latin typeface="Times New Roman" panose="02020603050405020304" pitchFamily="18" charset="0"/>
                <a:cs typeface="Times New Roman" panose="02020603050405020304" pitchFamily="18" charset="0"/>
              </a:rPr>
              <a:t>average</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access</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time</a:t>
            </a:r>
            <a:r>
              <a:rPr lang="pl-PL" sz="2400" dirty="0" smtClean="0">
                <a:latin typeface="Times New Roman" panose="02020603050405020304" pitchFamily="18" charset="0"/>
                <a:cs typeface="Times New Roman" panose="02020603050405020304" pitchFamily="18" charset="0"/>
              </a:rPr>
              <a:t>) – średni czas po jakim urządzenie udostępnia dane, dla dysków jest sumą średniego czasu poszukiwania (ang. </a:t>
            </a:r>
            <a:r>
              <a:rPr lang="pl-PL" sz="2400" i="1" dirty="0" err="1" smtClean="0">
                <a:latin typeface="Times New Roman" panose="02020603050405020304" pitchFamily="18" charset="0"/>
                <a:cs typeface="Times New Roman" panose="02020603050405020304" pitchFamily="18" charset="0"/>
              </a:rPr>
              <a:t>average</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seek</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time</a:t>
            </a:r>
            <a:r>
              <a:rPr lang="pl-PL" sz="2400" dirty="0" smtClean="0">
                <a:latin typeface="Times New Roman" panose="02020603050405020304" pitchFamily="18" charset="0"/>
                <a:cs typeface="Times New Roman" panose="02020603050405020304" pitchFamily="18" charset="0"/>
              </a:rPr>
              <a:t>) potrzebnego do umieszczenia głowicy w wybranym cylindrze oraz, opóźnienia rotacyjnego potrzebnego do umieszczenia głowicy nad odpowiednim sektorem (ang. </a:t>
            </a:r>
            <a:r>
              <a:rPr lang="pl-PL" sz="2400" i="1" dirty="0" err="1" smtClean="0">
                <a:latin typeface="Times New Roman" panose="02020603050405020304" pitchFamily="18" charset="0"/>
                <a:cs typeface="Times New Roman" panose="02020603050405020304" pitchFamily="18" charset="0"/>
              </a:rPr>
              <a:t>rotational</a:t>
            </a:r>
            <a:r>
              <a:rPr lang="pl-PL" sz="2400" i="1" dirty="0" smtClean="0">
                <a:latin typeface="Times New Roman" panose="02020603050405020304" pitchFamily="18" charset="0"/>
                <a:cs typeface="Times New Roman" panose="02020603050405020304" pitchFamily="18" charset="0"/>
              </a:rPr>
              <a:t> </a:t>
            </a:r>
            <a:r>
              <a:rPr lang="pl-PL" sz="2400" i="1" dirty="0" err="1" smtClean="0">
                <a:latin typeface="Times New Roman" panose="02020603050405020304" pitchFamily="18" charset="0"/>
                <a:cs typeface="Times New Roman" panose="02020603050405020304" pitchFamily="18" charset="0"/>
              </a:rPr>
              <a:t>latency</a:t>
            </a:r>
            <a:r>
              <a:rPr lang="pl-PL" sz="24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szybkość transmisji (ang. </a:t>
            </a:r>
            <a:r>
              <a:rPr lang="pl-PL" sz="2400" i="1" dirty="0" smtClean="0">
                <a:latin typeface="Times New Roman" panose="02020603050405020304" pitchFamily="18" charset="0"/>
                <a:cs typeface="Times New Roman" panose="02020603050405020304" pitchFamily="18" charset="0"/>
              </a:rPr>
              <a:t>transfer </a:t>
            </a:r>
            <a:r>
              <a:rPr lang="pl-PL" sz="2400" i="1" dirty="0" err="1" smtClean="0">
                <a:latin typeface="Times New Roman" panose="02020603050405020304" pitchFamily="18" charset="0"/>
                <a:cs typeface="Times New Roman" panose="02020603050405020304" pitchFamily="18" charset="0"/>
              </a:rPr>
              <a:t>speed</a:t>
            </a:r>
            <a:r>
              <a:rPr lang="pl-PL" sz="2400" dirty="0" smtClean="0">
                <a:latin typeface="Times New Roman" panose="02020603050405020304" pitchFamily="18" charset="0"/>
                <a:cs typeface="Times New Roman" panose="02020603050405020304" pitchFamily="18" charset="0"/>
              </a:rPr>
              <a:t>) – liczbą bitów (bajtów) jaką można przesłać w jednostce czasu pomiędzy pamięcią a innym urządzeniem.</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42</a:t>
            </a:fld>
            <a:endParaRPr lang="pl-PL"/>
          </a:p>
        </p:txBody>
      </p:sp>
    </p:spTree>
    <p:extLst>
      <p:ext uri="{BB962C8B-B14F-4D97-AF65-F5344CB8AC3E}">
        <p14:creationId xmlns:p14="http://schemas.microsoft.com/office/powerpoint/2010/main" val="466702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53792" y="2125014"/>
            <a:ext cx="10844011" cy="1323439"/>
          </a:xfrm>
          <a:prstGeom prst="rect">
            <a:avLst/>
          </a:prstGeom>
          <a:noFill/>
        </p:spPr>
        <p:txBody>
          <a:bodyPr wrap="square" rtlCol="0">
            <a:spAutoFit/>
          </a:bodyPr>
          <a:lstStyle/>
          <a:p>
            <a:pPr algn="ctr"/>
            <a:r>
              <a:rPr lang="pl-PL" sz="4000" b="1" dirty="0" smtClean="0">
                <a:latin typeface="Times New Roman" panose="02020603050405020304" pitchFamily="18" charset="0"/>
                <a:cs typeface="Times New Roman" panose="02020603050405020304" pitchFamily="18" charset="0"/>
              </a:rPr>
              <a:t>Szybkość pamięci</a:t>
            </a:r>
          </a:p>
          <a:p>
            <a:pPr algn="ctr"/>
            <a:endParaRPr lang="pl-PL" sz="40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43</a:t>
            </a:fld>
            <a:endParaRPr lang="pl-PL"/>
          </a:p>
        </p:txBody>
      </p:sp>
    </p:spTree>
    <p:extLst>
      <p:ext uri="{BB962C8B-B14F-4D97-AF65-F5344CB8AC3E}">
        <p14:creationId xmlns:p14="http://schemas.microsoft.com/office/powerpoint/2010/main" val="1894892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35531" y="430770"/>
            <a:ext cx="10612191" cy="6119945"/>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Koszt pamięci jest zazwyczaj związany z szybkością dostępu do danych danego rodzaju pamięci – im szybsza pamięć tym jest droższa. Dlatego stosowane są różne techniki przenoszenia danych pomiędzy różnego typu pamięciami, aby zapewnić możliwie krótki czas dostępu do najbardziej potrzebnych danych przy ograniczonych zasobach najszybszych pamięci. Dane aktualnie używane są trzymane w szybszej pamięci, natomiast te aktualnie niepotrzebne w wolniejszej. Ponieważ różnice w czasie dostępu między kolejnymi poziomami są często rzędu 10:1, dobre wykorzystanie właściwości pamięci podręcznej (cache) ma zazwyczaj większe znaczenie niż liczba cykli procesora koniecznych do wykonania algorytmu. Zasada przenoszenia mniej potrzebnych danych do wolniejszej pamięci jest podstawą funkcjonowania pamięci wirtualnej komputera oraz stronicowanie pamięci.</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44</a:t>
            </a:fld>
            <a:endParaRPr lang="pl-PL"/>
          </a:p>
        </p:txBody>
      </p:sp>
    </p:spTree>
    <p:extLst>
      <p:ext uri="{BB962C8B-B14F-4D97-AF65-F5344CB8AC3E}">
        <p14:creationId xmlns:p14="http://schemas.microsoft.com/office/powerpoint/2010/main" val="931338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86366" y="592428"/>
            <a:ext cx="11140226" cy="6186309"/>
          </a:xfrm>
          <a:prstGeom prst="rect">
            <a:avLst/>
          </a:prstGeom>
          <a:noFill/>
        </p:spPr>
        <p:txBody>
          <a:bodyPr wrap="square" rtlCol="0">
            <a:spAutoFit/>
          </a:bodyPr>
          <a:lstStyle/>
          <a:p>
            <a:pPr algn="just">
              <a:lnSpc>
                <a:spcPct val="150000"/>
              </a:lnSpc>
            </a:pPr>
            <a:r>
              <a:rPr lang="pl-PL" sz="2400" dirty="0" smtClean="0">
                <a:latin typeface="Times New Roman" panose="02020603050405020304" pitchFamily="18" charset="0"/>
                <a:cs typeface="Times New Roman" panose="02020603050405020304" pitchFamily="18" charset="0"/>
              </a:rPr>
              <a:t>Klasyczne rodzaje pamięci używane w komputerach PC (uszeregowane od najszybszej):</a:t>
            </a:r>
          </a:p>
          <a:p>
            <a:pPr algn="just">
              <a:lnSpc>
                <a:spcPct val="150000"/>
              </a:lnSpc>
            </a:pP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rejestry procesora, rozmiar rzędu kilkudziesięciu do kilkuset bajtów</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podręczna procesora pierwszego poziomu, wbudowana w procesor, rozmiar od 4 do 64 </a:t>
            </a:r>
            <a:r>
              <a:rPr lang="pl-PL" sz="2400" dirty="0" err="1" smtClean="0">
                <a:latin typeface="Times New Roman" panose="02020603050405020304" pitchFamily="18" charset="0"/>
                <a:cs typeface="Times New Roman" panose="02020603050405020304" pitchFamily="18" charset="0"/>
              </a:rPr>
              <a:t>kB</a:t>
            </a:r>
            <a:endParaRPr lang="pl-PL" sz="2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podręczna procesora drugiego poziomu, rozmiar od 128 </a:t>
            </a:r>
            <a:r>
              <a:rPr lang="pl-PL" sz="2400" dirty="0" err="1" smtClean="0">
                <a:latin typeface="Times New Roman" panose="02020603050405020304" pitchFamily="18" charset="0"/>
                <a:cs typeface="Times New Roman" panose="02020603050405020304" pitchFamily="18" charset="0"/>
              </a:rPr>
              <a:t>kB</a:t>
            </a:r>
            <a:r>
              <a:rPr lang="pl-PL" sz="2400" dirty="0" smtClean="0">
                <a:latin typeface="Times New Roman" panose="02020603050405020304" pitchFamily="18" charset="0"/>
                <a:cs typeface="Times New Roman" panose="02020603050405020304" pitchFamily="18" charset="0"/>
              </a:rPr>
              <a:t> do 24 MB</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Pamięć RAM, rozmiar obecnie od 256 MB (dawniej od kilku </a:t>
            </a:r>
            <a:r>
              <a:rPr lang="pl-PL" sz="2400" dirty="0" err="1" smtClean="0">
                <a:latin typeface="Times New Roman" panose="02020603050405020304" pitchFamily="18" charset="0"/>
                <a:cs typeface="Times New Roman" panose="02020603050405020304" pitchFamily="18" charset="0"/>
              </a:rPr>
              <a:t>kB</a:t>
            </a:r>
            <a:r>
              <a:rPr lang="pl-PL" sz="2400" dirty="0" smtClean="0">
                <a:latin typeface="Times New Roman" panose="02020603050405020304" pitchFamily="18" charset="0"/>
                <a:cs typeface="Times New Roman" panose="02020603050405020304" pitchFamily="18" charset="0"/>
              </a:rPr>
              <a:t>) do kilkudziesięciu GB</a:t>
            </a:r>
          </a:p>
          <a:p>
            <a:pPr marL="285750" indent="-285750" algn="just">
              <a:lnSpc>
                <a:spcPct val="150000"/>
              </a:lnSpc>
              <a:buFont typeface="Arial" panose="020B0604020202020204" pitchFamily="34" charset="0"/>
              <a:buChar char="•"/>
            </a:pPr>
            <a:r>
              <a:rPr lang="pl-PL" sz="2400" dirty="0" smtClean="0">
                <a:latin typeface="Times New Roman" panose="02020603050405020304" pitchFamily="18" charset="0"/>
                <a:cs typeface="Times New Roman" panose="02020603050405020304" pitchFamily="18" charset="0"/>
              </a:rPr>
              <a:t>plik wymiany (</a:t>
            </a:r>
            <a:r>
              <a:rPr lang="pl-PL" sz="2400" dirty="0" err="1" smtClean="0">
                <a:latin typeface="Times New Roman" panose="02020603050405020304" pitchFamily="18" charset="0"/>
                <a:cs typeface="Times New Roman" panose="02020603050405020304" pitchFamily="18" charset="0"/>
              </a:rPr>
              <a:t>swap</a:t>
            </a:r>
            <a:r>
              <a:rPr lang="pl-PL" sz="2400" dirty="0" smtClean="0">
                <a:latin typeface="Times New Roman" panose="02020603050405020304" pitchFamily="18" charset="0"/>
                <a:cs typeface="Times New Roman" panose="02020603050405020304" pitchFamily="18" charset="0"/>
              </a:rPr>
              <a:t>) na dysku twardym, rozmiar rzędu kilkudziesięciu MB do kilku GB (definiowany przez użytkownika lub automatycznie przez system operacyjny)</a:t>
            </a:r>
          </a:p>
          <a:p>
            <a:pPr algn="just">
              <a:lnSpc>
                <a:spcPct val="150000"/>
              </a:lnSpc>
            </a:pP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45</a:t>
            </a:fld>
            <a:endParaRPr lang="pl-PL"/>
          </a:p>
        </p:txBody>
      </p:sp>
    </p:spTree>
    <p:extLst>
      <p:ext uri="{BB962C8B-B14F-4D97-AF65-F5344CB8AC3E}">
        <p14:creationId xmlns:p14="http://schemas.microsoft.com/office/powerpoint/2010/main" val="444924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45910" y="2251881"/>
            <a:ext cx="10959153" cy="707886"/>
          </a:xfrm>
          <a:prstGeom prst="rect">
            <a:avLst/>
          </a:prstGeom>
          <a:noFill/>
        </p:spPr>
        <p:txBody>
          <a:bodyPr wrap="square" rtlCol="0">
            <a:spAutoFit/>
          </a:bodyPr>
          <a:lstStyle/>
          <a:p>
            <a:pPr algn="ctr"/>
            <a:r>
              <a:rPr lang="pl-PL" sz="4000" b="1" dirty="0">
                <a:latin typeface="Times New Roman" panose="02020603050405020304" pitchFamily="18" charset="0"/>
                <a:cs typeface="Times New Roman" panose="02020603050405020304" pitchFamily="18" charset="0"/>
              </a:rPr>
              <a:t>PAMIĘĆ PODRĘCZNA</a:t>
            </a:r>
            <a:endParaRPr lang="pl-PL" sz="40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46</a:t>
            </a:fld>
            <a:endParaRPr lang="pl-PL"/>
          </a:p>
        </p:txBody>
      </p:sp>
    </p:spTree>
    <p:extLst>
      <p:ext uri="{BB962C8B-B14F-4D97-AF65-F5344CB8AC3E}">
        <p14:creationId xmlns:p14="http://schemas.microsoft.com/office/powerpoint/2010/main" val="1916004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73207" y="1296538"/>
            <a:ext cx="11109277" cy="341632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Pamięci podręczne stosuje się w celu uzyskania pamięci o takiej szybkości, </a:t>
            </a:r>
            <a:r>
              <a:rPr lang="pl-PL" sz="2400" dirty="0" smtClean="0">
                <a:latin typeface="Times New Roman" panose="02020603050405020304" pitchFamily="18" charset="0"/>
                <a:cs typeface="Times New Roman" panose="02020603050405020304" pitchFamily="18" charset="0"/>
              </a:rPr>
              <a:t>jaką mają </a:t>
            </a:r>
            <a:r>
              <a:rPr lang="pl-PL" sz="2400" dirty="0">
                <a:latin typeface="Times New Roman" panose="02020603050405020304" pitchFamily="18" charset="0"/>
                <a:cs typeface="Times New Roman" panose="02020603050405020304" pitchFamily="18" charset="0"/>
              </a:rPr>
              <a:t>najszybsze osiągalne pamięci, z jednoczesnym uzyskaniem dużego </a:t>
            </a:r>
            <a:r>
              <a:rPr lang="pl-PL" sz="2400" dirty="0" smtClean="0">
                <a:latin typeface="Times New Roman" panose="02020603050405020304" pitchFamily="18" charset="0"/>
                <a:cs typeface="Times New Roman" panose="02020603050405020304" pitchFamily="18" charset="0"/>
              </a:rPr>
              <a:t>rozmiaru pamięci </a:t>
            </a:r>
            <a:r>
              <a:rPr lang="pl-PL" sz="2400" dirty="0">
                <a:latin typeface="Times New Roman" panose="02020603050405020304" pitchFamily="18" charset="0"/>
                <a:cs typeface="Times New Roman" panose="02020603050405020304" pitchFamily="18" charset="0"/>
              </a:rPr>
              <a:t>w cenie tańszych rodzajów pamięci półprzewodnikowych. </a:t>
            </a:r>
            <a:r>
              <a:rPr lang="pl-PL" sz="2400" dirty="0" smtClean="0">
                <a:latin typeface="Times New Roman" panose="02020603050405020304" pitchFamily="18" charset="0"/>
                <a:cs typeface="Times New Roman" panose="02020603050405020304" pitchFamily="18" charset="0"/>
              </a:rPr>
              <a:t>Koncepcja ta </a:t>
            </a:r>
            <a:r>
              <a:rPr lang="pl-PL" sz="2400" dirty="0">
                <a:latin typeface="Times New Roman" panose="02020603050405020304" pitchFamily="18" charset="0"/>
                <a:cs typeface="Times New Roman" panose="02020603050405020304" pitchFamily="18" charset="0"/>
              </a:rPr>
              <a:t>jest zilustrowana na rys. 4.15. Występuje tu względnie duża i wolniejsza </a:t>
            </a:r>
            <a:r>
              <a:rPr lang="pl-PL" sz="2400" dirty="0" smtClean="0">
                <a:latin typeface="Times New Roman" panose="02020603050405020304" pitchFamily="18" charset="0"/>
                <a:cs typeface="Times New Roman" panose="02020603050405020304" pitchFamily="18" charset="0"/>
              </a:rPr>
              <a:t>pamięć główna </a:t>
            </a:r>
            <a:r>
              <a:rPr lang="pl-PL" sz="2400" dirty="0">
                <a:latin typeface="Times New Roman" panose="02020603050405020304" pitchFamily="18" charset="0"/>
                <a:cs typeface="Times New Roman" panose="02020603050405020304" pitchFamily="18" charset="0"/>
              </a:rPr>
              <a:t>obok mniejszej i szybszej pamięci podręcznej. Pamięć </a:t>
            </a:r>
            <a:r>
              <a:rPr lang="pl-PL" sz="2400" dirty="0" smtClean="0">
                <a:latin typeface="Times New Roman" panose="02020603050405020304" pitchFamily="18" charset="0"/>
                <a:cs typeface="Times New Roman" panose="02020603050405020304" pitchFamily="18" charset="0"/>
              </a:rPr>
              <a:t>podręczna zawiera </a:t>
            </a:r>
            <a:r>
              <a:rPr lang="pl-PL" sz="2400" dirty="0">
                <a:latin typeface="Times New Roman" panose="02020603050405020304" pitchFamily="18" charset="0"/>
                <a:cs typeface="Times New Roman" panose="02020603050405020304" pitchFamily="18" charset="0"/>
              </a:rPr>
              <a:t>kopię części zawartości pamięci głównej.</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47</a:t>
            </a:fld>
            <a:endParaRPr lang="pl-PL"/>
          </a:p>
        </p:txBody>
      </p:sp>
    </p:spTree>
    <p:extLst>
      <p:ext uri="{BB962C8B-B14F-4D97-AF65-F5344CB8AC3E}">
        <p14:creationId xmlns:p14="http://schemas.microsoft.com/office/powerpoint/2010/main" val="4011965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2468081" y="218365"/>
            <a:ext cx="5628864" cy="4981432"/>
          </a:xfrm>
          <a:prstGeom prst="rect">
            <a:avLst/>
          </a:prstGeom>
        </p:spPr>
      </p:pic>
      <p:sp>
        <p:nvSpPr>
          <p:cNvPr id="2" name="Symbol zastępczy numeru slajdu 1"/>
          <p:cNvSpPr>
            <a:spLocks noGrp="1"/>
          </p:cNvSpPr>
          <p:nvPr>
            <p:ph type="sldNum" sz="quarter" idx="12"/>
          </p:nvPr>
        </p:nvSpPr>
        <p:spPr/>
        <p:txBody>
          <a:bodyPr/>
          <a:lstStyle/>
          <a:p>
            <a:fld id="{670A2497-FCAF-4B80-99F3-8A55C33864E0}" type="slidenum">
              <a:rPr lang="pl-PL" smtClean="0"/>
              <a:t>48</a:t>
            </a:fld>
            <a:endParaRPr lang="pl-PL"/>
          </a:p>
        </p:txBody>
      </p:sp>
    </p:spTree>
    <p:extLst>
      <p:ext uri="{BB962C8B-B14F-4D97-AF65-F5344CB8AC3E}">
        <p14:creationId xmlns:p14="http://schemas.microsoft.com/office/powerpoint/2010/main" val="121190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487606" y="-50"/>
            <a:ext cx="9843785" cy="6858050"/>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49</a:t>
            </a:fld>
            <a:endParaRPr lang="pl-PL"/>
          </a:p>
        </p:txBody>
      </p:sp>
    </p:spTree>
    <p:extLst>
      <p:ext uri="{BB962C8B-B14F-4D97-AF65-F5344CB8AC3E}">
        <p14:creationId xmlns:p14="http://schemas.microsoft.com/office/powerpoint/2010/main" val="179479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750877" y="1210614"/>
            <a:ext cx="10098372" cy="4934566"/>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5</a:t>
            </a:fld>
            <a:endParaRPr lang="pl-PL"/>
          </a:p>
        </p:txBody>
      </p:sp>
    </p:spTree>
    <p:extLst>
      <p:ext uri="{BB962C8B-B14F-4D97-AF65-F5344CB8AC3E}">
        <p14:creationId xmlns:p14="http://schemas.microsoft.com/office/powerpoint/2010/main" val="2722295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45911" y="1187355"/>
            <a:ext cx="11286698" cy="452431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Gdy procesor zamierza </a:t>
            </a:r>
            <a:r>
              <a:rPr lang="pl-PL" sz="2400" dirty="0" smtClean="0">
                <a:latin typeface="Times New Roman" panose="02020603050405020304" pitchFamily="18" charset="0"/>
                <a:cs typeface="Times New Roman" panose="02020603050405020304" pitchFamily="18" charset="0"/>
              </a:rPr>
              <a:t>odczytać słowo </a:t>
            </a:r>
            <a:r>
              <a:rPr lang="pl-PL" sz="2400" dirty="0">
                <a:latin typeface="Times New Roman" panose="02020603050405020304" pitchFamily="18" charset="0"/>
                <a:cs typeface="Times New Roman" panose="02020603050405020304" pitchFamily="18" charset="0"/>
              </a:rPr>
              <a:t>w pamięci, najpierw następuje sprawdzenie, czy słowo to nie </a:t>
            </a:r>
            <a:r>
              <a:rPr lang="pl-PL" sz="2400" dirty="0" smtClean="0">
                <a:latin typeface="Times New Roman" panose="02020603050405020304" pitchFamily="18" charset="0"/>
                <a:cs typeface="Times New Roman" panose="02020603050405020304" pitchFamily="18" charset="0"/>
              </a:rPr>
              <a:t>znajduje się </a:t>
            </a:r>
            <a:r>
              <a:rPr lang="pl-PL" sz="2400" dirty="0">
                <a:latin typeface="Times New Roman" panose="02020603050405020304" pitchFamily="18" charset="0"/>
                <a:cs typeface="Times New Roman" panose="02020603050405020304" pitchFamily="18" charset="0"/>
              </a:rPr>
              <a:t>w pamięci podręcznej. Jeśli tak, to słowo jest dostarczane do </a:t>
            </a:r>
            <a:r>
              <a:rPr lang="pl-PL" sz="2400" dirty="0" smtClean="0">
                <a:latin typeface="Times New Roman" panose="02020603050405020304" pitchFamily="18" charset="0"/>
                <a:cs typeface="Times New Roman" panose="02020603050405020304" pitchFamily="18" charset="0"/>
              </a:rPr>
              <a:t>procesora. Jeśli </a:t>
            </a:r>
            <a:r>
              <a:rPr lang="pl-PL" sz="2400" dirty="0">
                <a:latin typeface="Times New Roman" panose="02020603050405020304" pitchFamily="18" charset="0"/>
                <a:cs typeface="Times New Roman" panose="02020603050405020304" pitchFamily="18" charset="0"/>
              </a:rPr>
              <a:t>nie, to blok pamięci głównej zawierający ustaloną liczbę słów jest </a:t>
            </a:r>
            <a:r>
              <a:rPr lang="pl-PL" sz="2400" dirty="0" smtClean="0">
                <a:latin typeface="Times New Roman" panose="02020603050405020304" pitchFamily="18" charset="0"/>
                <a:cs typeface="Times New Roman" panose="02020603050405020304" pitchFamily="18" charset="0"/>
              </a:rPr>
              <a:t>wczytywany do </a:t>
            </a:r>
            <a:r>
              <a:rPr lang="pl-PL" sz="2400" dirty="0">
                <a:latin typeface="Times New Roman" panose="02020603050405020304" pitchFamily="18" charset="0"/>
                <a:cs typeface="Times New Roman" panose="02020603050405020304" pitchFamily="18" charset="0"/>
              </a:rPr>
              <a:t>pamięci podręcznej, a następnie słowo jest dostarczane do procesora</a:t>
            </a:r>
            <a:r>
              <a:rPr lang="pl-PL" sz="2400" dirty="0" smtClean="0">
                <a:latin typeface="Times New Roman" panose="02020603050405020304" pitchFamily="18" charset="0"/>
                <a:cs typeface="Times New Roman" panose="02020603050405020304" pitchFamily="18" charset="0"/>
              </a:rPr>
              <a:t>. Ze </a:t>
            </a:r>
            <a:r>
              <a:rPr lang="pl-PL" sz="2400" dirty="0">
                <a:latin typeface="Times New Roman" panose="02020603050405020304" pitchFamily="18" charset="0"/>
                <a:cs typeface="Times New Roman" panose="02020603050405020304" pitchFamily="18" charset="0"/>
              </a:rPr>
              <a:t>względu na zjawisko lokalności odniesień, jeśli blok danych został </a:t>
            </a:r>
            <a:r>
              <a:rPr lang="pl-PL" sz="2400" dirty="0" smtClean="0">
                <a:latin typeface="Times New Roman" panose="02020603050405020304" pitchFamily="18" charset="0"/>
                <a:cs typeface="Times New Roman" panose="02020603050405020304" pitchFamily="18" charset="0"/>
              </a:rPr>
              <a:t>pobrany do </a:t>
            </a:r>
            <a:r>
              <a:rPr lang="pl-PL" sz="2400" dirty="0">
                <a:latin typeface="Times New Roman" panose="02020603050405020304" pitchFamily="18" charset="0"/>
                <a:cs typeface="Times New Roman" panose="02020603050405020304" pitchFamily="18" charset="0"/>
              </a:rPr>
              <a:t>pamięci podręcznej w celu zaspokojenia pojedynczego odniesienia do pamięci</a:t>
            </a:r>
            <a:r>
              <a:rPr lang="pl-PL" sz="2400" dirty="0" smtClean="0">
                <a:latin typeface="Times New Roman" panose="02020603050405020304" pitchFamily="18" charset="0"/>
                <a:cs typeface="Times New Roman" panose="02020603050405020304" pitchFamily="18" charset="0"/>
              </a:rPr>
              <a:t>, jest </a:t>
            </a:r>
            <a:r>
              <a:rPr lang="pl-PL" sz="2400" dirty="0">
                <a:latin typeface="Times New Roman" panose="02020603050405020304" pitchFamily="18" charset="0"/>
                <a:cs typeface="Times New Roman" panose="02020603050405020304" pitchFamily="18" charset="0"/>
              </a:rPr>
              <a:t>prawdopodobne, że przyszłe odniesienia będą dotyczyły innych słów </a:t>
            </a:r>
            <a:r>
              <a:rPr lang="pl-PL" sz="2400" dirty="0" smtClean="0">
                <a:latin typeface="Times New Roman" panose="02020603050405020304" pitchFamily="18" charset="0"/>
                <a:cs typeface="Times New Roman" panose="02020603050405020304" pitchFamily="18" charset="0"/>
              </a:rPr>
              <a:t>zawartych w </a:t>
            </a:r>
            <a:r>
              <a:rPr lang="pl-PL" sz="2400" dirty="0">
                <a:latin typeface="Times New Roman" panose="02020603050405020304" pitchFamily="18" charset="0"/>
                <a:cs typeface="Times New Roman" panose="02020603050405020304" pitchFamily="18" charset="0"/>
              </a:rPr>
              <a:t>tym samym bloku.</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50</a:t>
            </a:fld>
            <a:endParaRPr lang="pl-PL"/>
          </a:p>
        </p:txBody>
      </p:sp>
    </p:spTree>
    <p:extLst>
      <p:ext uri="{BB962C8B-B14F-4D97-AF65-F5344CB8AC3E}">
        <p14:creationId xmlns:p14="http://schemas.microsoft.com/office/powerpoint/2010/main" val="706874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86853" y="1637731"/>
            <a:ext cx="10945505" cy="224196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rysunku 4.16 jest pokazana struktura systemu pamięć </a:t>
            </a:r>
            <a:r>
              <a:rPr lang="pl-PL" sz="2400" dirty="0" smtClean="0">
                <a:latin typeface="Times New Roman" panose="02020603050405020304" pitchFamily="18" charset="0"/>
                <a:cs typeface="Times New Roman" panose="02020603050405020304" pitchFamily="18" charset="0"/>
              </a:rPr>
              <a:t>podręczna/pamięć główna</a:t>
            </a:r>
            <a:r>
              <a:rPr lang="pl-PL" sz="2400" dirty="0">
                <a:latin typeface="Times New Roman" panose="02020603050405020304" pitchFamily="18" charset="0"/>
                <a:cs typeface="Times New Roman" panose="02020603050405020304" pitchFamily="18" charset="0"/>
              </a:rPr>
              <a:t>. Pamięć główna składa się z </a:t>
            </a:r>
            <a:r>
              <a:rPr lang="pl-PL" sz="2400" i="1" dirty="0" smtClean="0">
                <a:latin typeface="Times New Roman" panose="02020603050405020304" pitchFamily="18" charset="0"/>
                <a:cs typeface="Times New Roman" panose="02020603050405020304" pitchFamily="18" charset="0"/>
              </a:rPr>
              <a:t>2^n </a:t>
            </a:r>
            <a:r>
              <a:rPr lang="pl-PL" sz="2400" dirty="0">
                <a:latin typeface="Times New Roman" panose="02020603050405020304" pitchFamily="18" charset="0"/>
                <a:cs typeface="Times New Roman" panose="02020603050405020304" pitchFamily="18" charset="0"/>
              </a:rPr>
              <a:t>adresowalnych słów, przy czym </a:t>
            </a:r>
            <a:r>
              <a:rPr lang="pl-PL" sz="2400" dirty="0" smtClean="0">
                <a:latin typeface="Times New Roman" panose="02020603050405020304" pitchFamily="18" charset="0"/>
                <a:cs typeface="Times New Roman" panose="02020603050405020304" pitchFamily="18" charset="0"/>
              </a:rPr>
              <a:t>każde słowo </a:t>
            </a:r>
            <a:r>
              <a:rPr lang="pl-PL" sz="2400" dirty="0">
                <a:latin typeface="Times New Roman" panose="02020603050405020304" pitchFamily="18" charset="0"/>
                <a:cs typeface="Times New Roman" panose="02020603050405020304" pitchFamily="18" charset="0"/>
              </a:rPr>
              <a:t>ma jednoznaczny adres n-bitowy. Aby było możliwe </a:t>
            </a:r>
            <a:r>
              <a:rPr lang="pl-PL" sz="2400" dirty="0" smtClean="0">
                <a:latin typeface="Times New Roman" panose="02020603050405020304" pitchFamily="18" charset="0"/>
                <a:cs typeface="Times New Roman" panose="02020603050405020304" pitchFamily="18" charset="0"/>
              </a:rPr>
              <a:t>odwzorowywanie pamięć </a:t>
            </a:r>
            <a:r>
              <a:rPr lang="pl-PL" sz="2400" dirty="0">
                <a:latin typeface="Times New Roman" panose="02020603050405020304" pitchFamily="18" charset="0"/>
                <a:cs typeface="Times New Roman" panose="02020603050405020304" pitchFamily="18" charset="0"/>
              </a:rPr>
              <a:t>ta składa się z pewnej liczby bloków o stałej długości, zawierających </a:t>
            </a:r>
            <a:r>
              <a:rPr lang="pl-PL" sz="2400" i="1" dirty="0" smtClean="0">
                <a:latin typeface="Times New Roman" panose="02020603050405020304" pitchFamily="18" charset="0"/>
                <a:cs typeface="Times New Roman" panose="02020603050405020304" pitchFamily="18" charset="0"/>
              </a:rPr>
              <a:t>K </a:t>
            </a:r>
            <a:r>
              <a:rPr lang="pl-PL" sz="2400" dirty="0" smtClean="0">
                <a:latin typeface="Times New Roman" panose="02020603050405020304" pitchFamily="18" charset="0"/>
                <a:cs typeface="Times New Roman" panose="02020603050405020304" pitchFamily="18" charset="0"/>
              </a:rPr>
              <a:t>słów </a:t>
            </a:r>
            <a:r>
              <a:rPr lang="pl-PL" sz="2400" dirty="0">
                <a:latin typeface="Times New Roman" panose="02020603050405020304" pitchFamily="18" charset="0"/>
                <a:cs typeface="Times New Roman" panose="02020603050405020304" pitchFamily="18" charset="0"/>
              </a:rPr>
              <a:t>każdy. </a:t>
            </a:r>
            <a:endParaRPr lang="pl-PL" sz="2400" dirty="0" smtClean="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51</a:t>
            </a:fld>
            <a:endParaRPr lang="pl-PL"/>
          </a:p>
        </p:txBody>
      </p:sp>
    </p:spTree>
    <p:extLst>
      <p:ext uri="{BB962C8B-B14F-4D97-AF65-F5344CB8AC3E}">
        <p14:creationId xmlns:p14="http://schemas.microsoft.com/office/powerpoint/2010/main" val="1532783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152890" y="313898"/>
            <a:ext cx="9360593" cy="6318913"/>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52</a:t>
            </a:fld>
            <a:endParaRPr lang="pl-PL"/>
          </a:p>
        </p:txBody>
      </p:sp>
    </p:spTree>
    <p:extLst>
      <p:ext uri="{BB962C8B-B14F-4D97-AF65-F5344CB8AC3E}">
        <p14:creationId xmlns:p14="http://schemas.microsoft.com/office/powerpoint/2010/main" val="2096048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14149" y="1105468"/>
            <a:ext cx="11273051" cy="502105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Pamięć podręczna zawiera C wierszy zawierających </a:t>
            </a:r>
            <a:r>
              <a:rPr lang="pl-PL" sz="2400" i="1" dirty="0">
                <a:latin typeface="Times New Roman" panose="02020603050405020304" pitchFamily="18" charset="0"/>
                <a:cs typeface="Times New Roman" panose="02020603050405020304" pitchFamily="18" charset="0"/>
              </a:rPr>
              <a:t>K </a:t>
            </a:r>
            <a:r>
              <a:rPr lang="pl-PL" sz="2400" dirty="0">
                <a:latin typeface="Times New Roman" panose="02020603050405020304" pitchFamily="18" charset="0"/>
                <a:cs typeface="Times New Roman" panose="02020603050405020304" pitchFamily="18" charset="0"/>
              </a:rPr>
              <a:t>słów każdy, a liczba wierszy jest znacząco mniejsza od liczby bloków w pamięci głównej </a:t>
            </a:r>
            <a:r>
              <a:rPr lang="pl-PL" sz="2400" i="1" dirty="0">
                <a:latin typeface="Times New Roman" panose="02020603050405020304" pitchFamily="18" charset="0"/>
                <a:cs typeface="Times New Roman" panose="02020603050405020304" pitchFamily="18" charset="0"/>
              </a:rPr>
              <a:t>(C &lt;&lt; M). </a:t>
            </a:r>
            <a:r>
              <a:rPr lang="pl-PL" sz="2400" dirty="0">
                <a:latin typeface="Times New Roman" panose="02020603050405020304" pitchFamily="18" charset="0"/>
                <a:cs typeface="Times New Roman" panose="02020603050405020304" pitchFamily="18" charset="0"/>
              </a:rPr>
              <a:t>W każdej chwili, pewien zespół  bloków pamięci pozostaje w wierszach pamięci podręcznej. Jeśli słowo w bloku pamięci jest odczytywane, to odpowiedni blok jest przenoszony do jednego z wierszy pamięci podręcznej. Ponieważ bloków jest więcej niż wierszy, określony wiersz nie może być jednoznacznie i trwale przypisany określonemu blokowi. Każdy wiersz zawiera w związku z tym znacznik określający, który bloku jest właśnie przechowywany. Znacznik jest zwykle częścią adresu </a:t>
            </a:r>
            <a:r>
              <a:rPr lang="pl-PL" sz="2400" dirty="0" smtClean="0">
                <a:latin typeface="Times New Roman" panose="02020603050405020304" pitchFamily="18" charset="0"/>
                <a:cs typeface="Times New Roman" panose="02020603050405020304" pitchFamily="18" charset="0"/>
              </a:rPr>
              <a:t>pamięci głównej.</a:t>
            </a:r>
            <a:endParaRPr lang="pl-PL" sz="2400" dirty="0">
              <a:latin typeface="Times New Roman" panose="02020603050405020304" pitchFamily="18" charset="0"/>
              <a:cs typeface="Times New Roman" panose="02020603050405020304" pitchFamily="18" charset="0"/>
            </a:endParaRPr>
          </a:p>
          <a:p>
            <a:pPr algn="just">
              <a:lnSpc>
                <a:spcPct val="150000"/>
              </a:lnSpc>
            </a:pPr>
            <a:endParaRPr lang="pl-PL" sz="2400" dirty="0"/>
          </a:p>
        </p:txBody>
      </p:sp>
      <p:sp>
        <p:nvSpPr>
          <p:cNvPr id="3" name="Symbol zastępczy numeru slajdu 2"/>
          <p:cNvSpPr>
            <a:spLocks noGrp="1"/>
          </p:cNvSpPr>
          <p:nvPr>
            <p:ph type="sldNum" sz="quarter" idx="12"/>
          </p:nvPr>
        </p:nvSpPr>
        <p:spPr/>
        <p:txBody>
          <a:bodyPr/>
          <a:lstStyle/>
          <a:p>
            <a:fld id="{670A2497-FCAF-4B80-99F3-8A55C33864E0}" type="slidenum">
              <a:rPr lang="pl-PL" smtClean="0"/>
              <a:t>53</a:t>
            </a:fld>
            <a:endParaRPr lang="pl-PL"/>
          </a:p>
        </p:txBody>
      </p:sp>
    </p:spTree>
    <p:extLst>
      <p:ext uri="{BB962C8B-B14F-4D97-AF65-F5344CB8AC3E}">
        <p14:creationId xmlns:p14="http://schemas.microsoft.com/office/powerpoint/2010/main" val="2000096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55092" y="1692322"/>
            <a:ext cx="10918209" cy="224196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rysunku 4.17 jest pokazana operacja odczytu. Procesor generuje </a:t>
            </a:r>
            <a:r>
              <a:rPr lang="pl-PL" sz="2400" dirty="0" smtClean="0">
                <a:latin typeface="Times New Roman" panose="02020603050405020304" pitchFamily="18" charset="0"/>
                <a:cs typeface="Times New Roman" panose="02020603050405020304" pitchFamily="18" charset="0"/>
              </a:rPr>
              <a:t>adres słowa</a:t>
            </a:r>
            <a:r>
              <a:rPr lang="pl-PL" sz="2400" dirty="0">
                <a:latin typeface="Times New Roman" panose="02020603050405020304" pitchFamily="18" charset="0"/>
                <a:cs typeface="Times New Roman" panose="02020603050405020304" pitchFamily="18" charset="0"/>
              </a:rPr>
              <a:t>, które ma być odczytane, RA. Jeśli słowo jest zawarte w pamięci </a:t>
            </a:r>
            <a:r>
              <a:rPr lang="pl-PL" sz="2400" dirty="0" smtClean="0">
                <a:latin typeface="Times New Roman" panose="02020603050405020304" pitchFamily="18" charset="0"/>
                <a:cs typeface="Times New Roman" panose="02020603050405020304" pitchFamily="18" charset="0"/>
              </a:rPr>
              <a:t>podręcznej</a:t>
            </a:r>
            <a:r>
              <a:rPr lang="pl-PL" sz="2400" dirty="0">
                <a:latin typeface="Times New Roman" panose="02020603050405020304" pitchFamily="18" charset="0"/>
                <a:cs typeface="Times New Roman" panose="02020603050405020304" pitchFamily="18" charset="0"/>
              </a:rPr>
              <a:t>, jest dostarczane do procesora. W przeciwnym razie blok zawierający </a:t>
            </a:r>
            <a:r>
              <a:rPr lang="pl-PL" sz="2400" dirty="0" smtClean="0">
                <a:latin typeface="Times New Roman" panose="02020603050405020304" pitchFamily="18" charset="0"/>
                <a:cs typeface="Times New Roman" panose="02020603050405020304" pitchFamily="18" charset="0"/>
              </a:rPr>
              <a:t>to słowo </a:t>
            </a:r>
            <a:r>
              <a:rPr lang="pl-PL" sz="2400" dirty="0">
                <a:latin typeface="Times New Roman" panose="02020603050405020304" pitchFamily="18" charset="0"/>
                <a:cs typeface="Times New Roman" panose="02020603050405020304" pitchFamily="18" charset="0"/>
              </a:rPr>
              <a:t>jest ładowany do pamięci podręcznej, po czym słowo jest dostarczane </a:t>
            </a:r>
            <a:r>
              <a:rPr lang="pl-PL" sz="2400" dirty="0" smtClean="0">
                <a:latin typeface="Times New Roman" panose="02020603050405020304" pitchFamily="18" charset="0"/>
                <a:cs typeface="Times New Roman" panose="02020603050405020304" pitchFamily="18" charset="0"/>
              </a:rPr>
              <a:t>do procesora.</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54</a:t>
            </a:fld>
            <a:endParaRPr lang="pl-PL"/>
          </a:p>
        </p:txBody>
      </p:sp>
    </p:spTree>
    <p:extLst>
      <p:ext uri="{BB962C8B-B14F-4D97-AF65-F5344CB8AC3E}">
        <p14:creationId xmlns:p14="http://schemas.microsoft.com/office/powerpoint/2010/main" val="4065412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2074460" y="0"/>
            <a:ext cx="6851176" cy="6692106"/>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55</a:t>
            </a:fld>
            <a:endParaRPr lang="pl-PL"/>
          </a:p>
        </p:txBody>
      </p:sp>
    </p:spTree>
    <p:extLst>
      <p:ext uri="{BB962C8B-B14F-4D97-AF65-F5344CB8AC3E}">
        <p14:creationId xmlns:p14="http://schemas.microsoft.com/office/powerpoint/2010/main" val="2404967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96035" y="1460311"/>
            <a:ext cx="10877266" cy="3416320"/>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Elementy projektowania pamięci </a:t>
            </a:r>
            <a:r>
              <a:rPr lang="pl-PL" sz="2400" b="1" dirty="0" smtClean="0">
                <a:latin typeface="Times New Roman" panose="02020603050405020304" pitchFamily="18" charset="0"/>
                <a:cs typeface="Times New Roman" panose="02020603050405020304" pitchFamily="18" charset="0"/>
              </a:rPr>
              <a:t>podręcznych</a:t>
            </a:r>
          </a:p>
          <a:p>
            <a:pPr algn="just">
              <a:lnSpc>
                <a:spcPct val="150000"/>
              </a:lnSpc>
            </a:pPr>
            <a:endParaRPr lang="pl-PL" sz="2400" b="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Chociaż istnieje już wielka liczba implementacji pamięci podręcznych, </a:t>
            </a:r>
            <a:r>
              <a:rPr lang="pl-PL" sz="2400" dirty="0" smtClean="0">
                <a:latin typeface="Times New Roman" panose="02020603050405020304" pitchFamily="18" charset="0"/>
                <a:cs typeface="Times New Roman" panose="02020603050405020304" pitchFamily="18" charset="0"/>
              </a:rPr>
              <a:t>niewiele</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jest </a:t>
            </a:r>
            <a:r>
              <a:rPr lang="pl-PL" sz="2400" dirty="0">
                <a:latin typeface="Times New Roman" panose="02020603050405020304" pitchFamily="18" charset="0"/>
                <a:cs typeface="Times New Roman" panose="02020603050405020304" pitchFamily="18" charset="0"/>
              </a:rPr>
              <a:t>podstawowych elementów projektowania, które służą do </a:t>
            </a:r>
            <a:r>
              <a:rPr lang="pl-PL" sz="2400" dirty="0" smtClean="0">
                <a:latin typeface="Times New Roman" panose="02020603050405020304" pitchFamily="18" charset="0"/>
                <a:cs typeface="Times New Roman" panose="02020603050405020304" pitchFamily="18" charset="0"/>
              </a:rPr>
              <a:t>klasyfikowania i </a:t>
            </a:r>
            <a:r>
              <a:rPr lang="pl-PL" sz="2400" dirty="0">
                <a:latin typeface="Times New Roman" panose="02020603050405020304" pitchFamily="18" charset="0"/>
                <a:cs typeface="Times New Roman" panose="02020603050405020304" pitchFamily="18" charset="0"/>
              </a:rPr>
              <a:t>różnicowania architektury pamięci podręcznych. W tabeli 4.4 są </a:t>
            </a:r>
            <a:r>
              <a:rPr lang="pl-PL" sz="2400" dirty="0" smtClean="0">
                <a:latin typeface="Times New Roman" panose="02020603050405020304" pitchFamily="18" charset="0"/>
                <a:cs typeface="Times New Roman" panose="02020603050405020304" pitchFamily="18" charset="0"/>
              </a:rPr>
              <a:t>wymienione takie </a:t>
            </a:r>
            <a:r>
              <a:rPr lang="pl-PL" sz="2400" dirty="0">
                <a:latin typeface="Times New Roman" panose="02020603050405020304" pitchFamily="18" charset="0"/>
                <a:cs typeface="Times New Roman" panose="02020603050405020304" pitchFamily="18" charset="0"/>
              </a:rPr>
              <a:t>główne elementy.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56</a:t>
            </a:fld>
            <a:endParaRPr lang="pl-PL"/>
          </a:p>
        </p:txBody>
      </p:sp>
    </p:spTree>
    <p:extLst>
      <p:ext uri="{BB962C8B-B14F-4D97-AF65-F5344CB8AC3E}">
        <p14:creationId xmlns:p14="http://schemas.microsoft.com/office/powerpoint/2010/main" val="2792693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734837" y="1241947"/>
            <a:ext cx="9963229" cy="4176215"/>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57</a:t>
            </a:fld>
            <a:endParaRPr lang="pl-PL"/>
          </a:p>
        </p:txBody>
      </p:sp>
    </p:spTree>
    <p:extLst>
      <p:ext uri="{BB962C8B-B14F-4D97-AF65-F5344CB8AC3E}">
        <p14:creationId xmlns:p14="http://schemas.microsoft.com/office/powerpoint/2010/main" val="1008114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2033517" y="0"/>
            <a:ext cx="6837528" cy="7045789"/>
          </a:xfrm>
          <a:prstGeom prst="rect">
            <a:avLst/>
          </a:prstGeom>
        </p:spPr>
      </p:pic>
      <p:sp>
        <p:nvSpPr>
          <p:cNvPr id="3" name="Symbol zastępczy numeru slajdu 2"/>
          <p:cNvSpPr>
            <a:spLocks noGrp="1"/>
          </p:cNvSpPr>
          <p:nvPr>
            <p:ph type="sldNum" sz="quarter" idx="12"/>
          </p:nvPr>
        </p:nvSpPr>
        <p:spPr/>
        <p:txBody>
          <a:bodyPr/>
          <a:lstStyle/>
          <a:p>
            <a:fld id="{670A2497-FCAF-4B80-99F3-8A55C33864E0}" type="slidenum">
              <a:rPr lang="pl-PL" smtClean="0"/>
              <a:t>58</a:t>
            </a:fld>
            <a:endParaRPr lang="pl-PL"/>
          </a:p>
        </p:txBody>
      </p:sp>
    </p:spTree>
    <p:extLst>
      <p:ext uri="{BB962C8B-B14F-4D97-AF65-F5344CB8AC3E}">
        <p14:creationId xmlns:p14="http://schemas.microsoft.com/office/powerpoint/2010/main" val="131294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7671" y="477672"/>
            <a:ext cx="11041039" cy="5632311"/>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Funkcja </a:t>
            </a:r>
            <a:r>
              <a:rPr lang="pl-PL" sz="2400" b="1" dirty="0" smtClean="0">
                <a:latin typeface="Times New Roman" panose="02020603050405020304" pitchFamily="18" charset="0"/>
                <a:cs typeface="Times New Roman" panose="02020603050405020304" pitchFamily="18" charset="0"/>
              </a:rPr>
              <a:t>odwzorowywania</a:t>
            </a:r>
          </a:p>
          <a:p>
            <a:pPr algn="just">
              <a:lnSpc>
                <a:spcPct val="150000"/>
              </a:lnSpc>
            </a:pPr>
            <a:endParaRPr lang="pl-PL" sz="2400" b="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Ponieważ wierszy w pamięci podręcznej jest mniej niż bloków pamięci </a:t>
            </a:r>
            <a:r>
              <a:rPr lang="pl-PL" sz="2400" dirty="0" smtClean="0">
                <a:latin typeface="Times New Roman" panose="02020603050405020304" pitchFamily="18" charset="0"/>
                <a:cs typeface="Times New Roman" panose="02020603050405020304" pitchFamily="18" charset="0"/>
              </a:rPr>
              <a:t>głównej, wymagany </a:t>
            </a:r>
            <a:r>
              <a:rPr lang="pl-PL" sz="2400" dirty="0">
                <a:latin typeface="Times New Roman" panose="02020603050405020304" pitchFamily="18" charset="0"/>
                <a:cs typeface="Times New Roman" panose="02020603050405020304" pitchFamily="18" charset="0"/>
              </a:rPr>
              <a:t>jest algorytm odwzorowywania bloków pamięci głównej w </a:t>
            </a:r>
            <a:r>
              <a:rPr lang="pl-PL" sz="2400" dirty="0" smtClean="0">
                <a:latin typeface="Times New Roman" panose="02020603050405020304" pitchFamily="18" charset="0"/>
                <a:cs typeface="Times New Roman" panose="02020603050405020304" pitchFamily="18" charset="0"/>
              </a:rPr>
              <a:t>wierszach pamięci </a:t>
            </a:r>
            <a:r>
              <a:rPr lang="pl-PL" sz="2400" dirty="0">
                <a:latin typeface="Times New Roman" panose="02020603050405020304" pitchFamily="18" charset="0"/>
                <a:cs typeface="Times New Roman" panose="02020603050405020304" pitchFamily="18" charset="0"/>
              </a:rPr>
              <a:t>podręcznej. Ponadto potrzebne są środki do określania, który </a:t>
            </a:r>
            <a:r>
              <a:rPr lang="pl-PL" sz="2400" dirty="0" smtClean="0">
                <a:latin typeface="Times New Roman" panose="02020603050405020304" pitchFamily="18" charset="0"/>
                <a:cs typeface="Times New Roman" panose="02020603050405020304" pitchFamily="18" charset="0"/>
              </a:rPr>
              <a:t>blok pamięci </a:t>
            </a:r>
            <a:r>
              <a:rPr lang="pl-PL" sz="2400" dirty="0">
                <a:latin typeface="Times New Roman" panose="02020603050405020304" pitchFamily="18" charset="0"/>
                <a:cs typeface="Times New Roman" panose="02020603050405020304" pitchFamily="18" charset="0"/>
              </a:rPr>
              <a:t>głównej aktualnie zajmuje wiersz pamięci podręcznej. Wybór </a:t>
            </a:r>
            <a:r>
              <a:rPr lang="pl-PL" sz="2400" dirty="0" smtClean="0">
                <a:latin typeface="Times New Roman" panose="02020603050405020304" pitchFamily="18" charset="0"/>
                <a:cs typeface="Times New Roman" panose="02020603050405020304" pitchFamily="18" charset="0"/>
              </a:rPr>
              <a:t>funkcji odwzorowywania </a:t>
            </a:r>
            <a:r>
              <a:rPr lang="pl-PL" sz="2400" dirty="0">
                <a:latin typeface="Times New Roman" panose="02020603050405020304" pitchFamily="18" charset="0"/>
                <a:cs typeface="Times New Roman" panose="02020603050405020304" pitchFamily="18" charset="0"/>
              </a:rPr>
              <a:t>dyktuje organizację pamięci podręcznej. Mogą być </a:t>
            </a:r>
            <a:r>
              <a:rPr lang="pl-PL" sz="2400" dirty="0" smtClean="0">
                <a:latin typeface="Times New Roman" panose="02020603050405020304" pitchFamily="18" charset="0"/>
                <a:cs typeface="Times New Roman" panose="02020603050405020304" pitchFamily="18" charset="0"/>
              </a:rPr>
              <a:t>wykorzystywane trzy </a:t>
            </a:r>
            <a:r>
              <a:rPr lang="pl-PL" sz="2400" dirty="0">
                <a:latin typeface="Times New Roman" panose="02020603050405020304" pitchFamily="18" charset="0"/>
                <a:cs typeface="Times New Roman" panose="02020603050405020304" pitchFamily="18" charset="0"/>
              </a:rPr>
              <a:t>metody: bezpośrednia, skojarzeniowa i sekcyjno-skojarzeniowa</a:t>
            </a:r>
            <a:r>
              <a:rPr lang="pl-PL"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 </a:t>
            </a:r>
            <a:r>
              <a:rPr lang="pl-PL" sz="2400" dirty="0">
                <a:latin typeface="Times New Roman" panose="02020603050405020304" pitchFamily="18" charset="0"/>
                <a:cs typeface="Times New Roman" panose="02020603050405020304" pitchFamily="18" charset="0"/>
              </a:rPr>
              <a:t>każdym przypadku rozpatrzymy strukturę ogólną, a </a:t>
            </a:r>
            <a:r>
              <a:rPr lang="pl-PL" sz="2400" dirty="0" smtClean="0">
                <a:latin typeface="Times New Roman" panose="02020603050405020304" pitchFamily="18" charset="0"/>
                <a:cs typeface="Times New Roman" panose="02020603050405020304" pitchFamily="18" charset="0"/>
              </a:rPr>
              <a:t>następnie szczególny </a:t>
            </a:r>
            <a:r>
              <a:rPr lang="pl-PL" sz="2400" dirty="0">
                <a:latin typeface="Times New Roman" panose="02020603050405020304" pitchFamily="18" charset="0"/>
                <a:cs typeface="Times New Roman" panose="02020603050405020304" pitchFamily="18" charset="0"/>
              </a:rPr>
              <a:t>przykład. Dla wszystkich trzech przypadków przykład </a:t>
            </a:r>
            <a:r>
              <a:rPr lang="pl-PL" sz="2400" dirty="0" smtClean="0">
                <a:latin typeface="Times New Roman" panose="02020603050405020304" pitchFamily="18" charset="0"/>
                <a:cs typeface="Times New Roman" panose="02020603050405020304" pitchFamily="18" charset="0"/>
              </a:rPr>
              <a:t>zawiera następujące </a:t>
            </a:r>
            <a:r>
              <a:rPr lang="pl-PL" sz="2400" dirty="0">
                <a:latin typeface="Times New Roman" panose="02020603050405020304" pitchFamily="18" charset="0"/>
                <a:cs typeface="Times New Roman" panose="02020603050405020304" pitchFamily="18" charset="0"/>
              </a:rPr>
              <a:t>elementy: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59</a:t>
            </a:fld>
            <a:endParaRPr lang="pl-PL"/>
          </a:p>
        </p:txBody>
      </p:sp>
    </p:spTree>
    <p:extLst>
      <p:ext uri="{BB962C8B-B14F-4D97-AF65-F5344CB8AC3E}">
        <p14:creationId xmlns:p14="http://schemas.microsoft.com/office/powerpoint/2010/main" val="269140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6519" y="953037"/>
            <a:ext cx="10947042" cy="4524315"/>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Rozpoczynamy od najłatwiej dostrzegalnego aspektu pamięci: jej </a:t>
            </a:r>
            <a:r>
              <a:rPr lang="pl-PL" sz="2400" i="1" dirty="0">
                <a:latin typeface="Times New Roman" panose="02020603050405020304" pitchFamily="18" charset="0"/>
                <a:cs typeface="Times New Roman" panose="02020603050405020304" pitchFamily="18" charset="0"/>
              </a:rPr>
              <a:t>położenia</a:t>
            </a:r>
            <a:r>
              <a:rPr lang="pl-PL" sz="2400" i="1"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Istnieją </a:t>
            </a:r>
            <a:r>
              <a:rPr lang="pl-PL" sz="2400" dirty="0">
                <a:latin typeface="Times New Roman" panose="02020603050405020304" pitchFamily="18" charset="0"/>
                <a:cs typeface="Times New Roman" panose="02020603050405020304" pitchFamily="18" charset="0"/>
              </a:rPr>
              <a:t>pamięci zarówno wewnętrzne, jak i </a:t>
            </a:r>
            <a:r>
              <a:rPr lang="pl-PL" sz="2400" dirty="0" smtClean="0">
                <a:latin typeface="Times New Roman" panose="02020603050405020304" pitchFamily="18" charset="0"/>
                <a:cs typeface="Times New Roman" panose="02020603050405020304" pitchFamily="18" charset="0"/>
              </a:rPr>
              <a:t>zewnętrzne w </a:t>
            </a:r>
            <a:r>
              <a:rPr lang="pl-PL" sz="2400" dirty="0">
                <a:latin typeface="Times New Roman" panose="02020603050405020304" pitchFamily="18" charset="0"/>
                <a:cs typeface="Times New Roman" panose="02020603050405020304" pitchFamily="18" charset="0"/>
              </a:rPr>
              <a:t>stosunku do komputera. Pamięć wewnętrzna jest często </a:t>
            </a:r>
            <a:r>
              <a:rPr lang="pl-PL" sz="2400" dirty="0" smtClean="0">
                <a:latin typeface="Times New Roman" panose="02020603050405020304" pitchFamily="18" charset="0"/>
                <a:cs typeface="Times New Roman" panose="02020603050405020304" pitchFamily="18" charset="0"/>
              </a:rPr>
              <a:t>identyfikowana z </a:t>
            </a:r>
            <a:r>
              <a:rPr lang="pl-PL" sz="2400" dirty="0">
                <a:latin typeface="Times New Roman" panose="02020603050405020304" pitchFamily="18" charset="0"/>
                <a:cs typeface="Times New Roman" panose="02020603050405020304" pitchFamily="18" charset="0"/>
              </a:rPr>
              <a:t>pamięcią główną. Są jednak inne formy pamięci wewnętrznej. </a:t>
            </a:r>
            <a:r>
              <a:rPr lang="pl-PL" sz="2400" dirty="0" smtClean="0">
                <a:latin typeface="Times New Roman" panose="02020603050405020304" pitchFamily="18" charset="0"/>
                <a:cs typeface="Times New Roman" panose="02020603050405020304" pitchFamily="18" charset="0"/>
              </a:rPr>
              <a:t>Procesor wymaga </a:t>
            </a:r>
            <a:r>
              <a:rPr lang="pl-PL" sz="2400" dirty="0">
                <a:latin typeface="Times New Roman" panose="02020603050405020304" pitchFamily="18" charset="0"/>
                <a:cs typeface="Times New Roman" panose="02020603050405020304" pitchFamily="18" charset="0"/>
              </a:rPr>
              <a:t>własnej pamięci lokalnej w postaci </a:t>
            </a:r>
            <a:r>
              <a:rPr lang="pl-PL" sz="2400" dirty="0" smtClean="0">
                <a:latin typeface="Times New Roman" panose="02020603050405020304" pitchFamily="18" charset="0"/>
                <a:cs typeface="Times New Roman" panose="02020603050405020304" pitchFamily="18" charset="0"/>
              </a:rPr>
              <a:t>rejestrów. </a:t>
            </a:r>
            <a:r>
              <a:rPr lang="pl-PL" sz="2400" dirty="0">
                <a:latin typeface="Times New Roman" panose="02020603050405020304" pitchFamily="18" charset="0"/>
                <a:cs typeface="Times New Roman" panose="02020603050405020304" pitchFamily="18" charset="0"/>
              </a:rPr>
              <a:t>Ponadto</a:t>
            </a:r>
            <a:r>
              <a:rPr lang="pl-PL"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stanowiąca </a:t>
            </a:r>
            <a:r>
              <a:rPr lang="pl-PL" sz="2400" dirty="0">
                <a:latin typeface="Times New Roman" panose="02020603050405020304" pitchFamily="18" charset="0"/>
                <a:cs typeface="Times New Roman" panose="02020603050405020304" pitchFamily="18" charset="0"/>
              </a:rPr>
              <a:t>część procesora jednostka sterująca </a:t>
            </a:r>
            <a:r>
              <a:rPr lang="pl-PL" sz="2400" dirty="0" smtClean="0">
                <a:latin typeface="Times New Roman" panose="02020603050405020304" pitchFamily="18" charset="0"/>
                <a:cs typeface="Times New Roman" panose="02020603050405020304" pitchFamily="18" charset="0"/>
              </a:rPr>
              <a:t>może również </a:t>
            </a:r>
            <a:r>
              <a:rPr lang="pl-PL" sz="2400" dirty="0">
                <a:latin typeface="Times New Roman" panose="02020603050405020304" pitchFamily="18" charset="0"/>
                <a:cs typeface="Times New Roman" panose="02020603050405020304" pitchFamily="18" charset="0"/>
              </a:rPr>
              <a:t>potrzebować własnej pamięci wewnętrznej. Pamięć zewnętrzna składa się z peryferyjnych urządzeń pamięciowych</a:t>
            </a:r>
            <a:r>
              <a:rPr lang="pl-PL" sz="2400" dirty="0" smtClean="0">
                <a:latin typeface="Times New Roman" panose="02020603050405020304" pitchFamily="18" charset="0"/>
                <a:cs typeface="Times New Roman" panose="02020603050405020304" pitchFamily="18" charset="0"/>
              </a:rPr>
              <a:t>, takich </a:t>
            </a:r>
            <a:r>
              <a:rPr lang="pl-PL" sz="2400" dirty="0">
                <a:latin typeface="Times New Roman" panose="02020603050405020304" pitchFamily="18" charset="0"/>
                <a:cs typeface="Times New Roman" panose="02020603050405020304" pitchFamily="18" charset="0"/>
              </a:rPr>
              <a:t>jak pamięci dyskowe i taśmowe, które są dostępne dla procesora </a:t>
            </a:r>
            <a:r>
              <a:rPr lang="pl-PL" sz="2400" dirty="0" smtClean="0">
                <a:latin typeface="Times New Roman" panose="02020603050405020304" pitchFamily="18" charset="0"/>
                <a:cs typeface="Times New Roman" panose="02020603050405020304" pitchFamily="18" charset="0"/>
              </a:rPr>
              <a:t>poprzez sterowniki </a:t>
            </a:r>
            <a:r>
              <a:rPr lang="pl-PL" sz="2400" dirty="0">
                <a:latin typeface="Times New Roman" panose="02020603050405020304" pitchFamily="18" charset="0"/>
                <a:cs typeface="Times New Roman" panose="02020603050405020304" pitchFamily="18" charset="0"/>
              </a:rPr>
              <a:t>wejścia-wyjścia.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a:t>
            </a:fld>
            <a:endParaRPr lang="pl-PL"/>
          </a:p>
        </p:txBody>
      </p:sp>
    </p:spTree>
    <p:extLst>
      <p:ext uri="{BB962C8B-B14F-4D97-AF65-F5344CB8AC3E}">
        <p14:creationId xmlns:p14="http://schemas.microsoft.com/office/powerpoint/2010/main" val="11484548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7671" y="941695"/>
            <a:ext cx="10795379" cy="4524315"/>
          </a:xfrm>
          <a:prstGeom prst="rect">
            <a:avLst/>
          </a:prstGeom>
          <a:noFill/>
        </p:spPr>
        <p:txBody>
          <a:bodyPr wrap="square" rtlCol="0">
            <a:spAutoFit/>
          </a:bodyPr>
          <a:lstStyle/>
          <a:p>
            <a:pPr marL="457200" indent="-457200" algn="just">
              <a:lnSpc>
                <a:spcPct val="150000"/>
              </a:lnSpc>
              <a:buFont typeface="+mj-lt"/>
              <a:buAutoNum type="arabicPeriod"/>
            </a:pPr>
            <a:r>
              <a:rPr lang="pl-PL" sz="2400" dirty="0" smtClean="0">
                <a:latin typeface="Times New Roman" panose="02020603050405020304" pitchFamily="18" charset="0"/>
                <a:cs typeface="Times New Roman" panose="02020603050405020304" pitchFamily="18" charset="0"/>
              </a:rPr>
              <a:t>Pamięć </a:t>
            </a:r>
            <a:r>
              <a:rPr lang="pl-PL" sz="2400" dirty="0">
                <a:latin typeface="Times New Roman" panose="02020603050405020304" pitchFamily="18" charset="0"/>
                <a:cs typeface="Times New Roman" panose="02020603050405020304" pitchFamily="18" charset="0"/>
              </a:rPr>
              <a:t>podręczna może przechowywać 64 KB.</a:t>
            </a:r>
          </a:p>
          <a:p>
            <a:pPr marL="457200" indent="-457200" algn="just">
              <a:lnSpc>
                <a:spcPct val="150000"/>
              </a:lnSpc>
              <a:buFont typeface="+mj-lt"/>
              <a:buAutoNum type="arabicPeriod"/>
            </a:pPr>
            <a:r>
              <a:rPr lang="pl-PL" sz="2400" dirty="0" smtClean="0">
                <a:latin typeface="Times New Roman" panose="02020603050405020304" pitchFamily="18" charset="0"/>
                <a:cs typeface="Times New Roman" panose="02020603050405020304" pitchFamily="18" charset="0"/>
              </a:rPr>
              <a:t>Dane </a:t>
            </a:r>
            <a:r>
              <a:rPr lang="pl-PL" sz="2400" dirty="0">
                <a:latin typeface="Times New Roman" panose="02020603050405020304" pitchFamily="18" charset="0"/>
                <a:cs typeface="Times New Roman" panose="02020603050405020304" pitchFamily="18" charset="0"/>
              </a:rPr>
              <a:t>są przenoszone między pamięcią główną a pamięcią podręczną w </a:t>
            </a:r>
            <a:r>
              <a:rPr lang="pl-PL" sz="2400" dirty="0" smtClean="0">
                <a:latin typeface="Times New Roman" panose="02020603050405020304" pitchFamily="18" charset="0"/>
                <a:cs typeface="Times New Roman" panose="02020603050405020304" pitchFamily="18" charset="0"/>
              </a:rPr>
              <a:t>blokach po </a:t>
            </a:r>
            <a:r>
              <a:rPr lang="pl-PL" sz="2400" dirty="0">
                <a:latin typeface="Times New Roman" panose="02020603050405020304" pitchFamily="18" charset="0"/>
                <a:cs typeface="Times New Roman" panose="02020603050405020304" pitchFamily="18" charset="0"/>
              </a:rPr>
              <a:t>4 bajty. Oznacza to, że pamięć podręczna jest zorganizowana w </a:t>
            </a:r>
            <a:r>
              <a:rPr lang="pl-PL" sz="2400" dirty="0" smtClean="0">
                <a:latin typeface="Times New Roman" panose="02020603050405020304" pitchFamily="18" charset="0"/>
                <a:cs typeface="Times New Roman" panose="02020603050405020304" pitchFamily="18" charset="0"/>
              </a:rPr>
              <a:t>postaci 16 </a:t>
            </a:r>
            <a:r>
              <a:rPr lang="pl-PL" sz="2400" dirty="0">
                <a:latin typeface="Times New Roman" panose="02020603050405020304" pitchFamily="18" charset="0"/>
                <a:cs typeface="Times New Roman" panose="02020603050405020304" pitchFamily="18" charset="0"/>
              </a:rPr>
              <a:t>K = 214 wierszy po 4 bajty każdy.</a:t>
            </a:r>
          </a:p>
          <a:p>
            <a:pPr marL="457200" indent="-457200" algn="just">
              <a:lnSpc>
                <a:spcPct val="150000"/>
              </a:lnSpc>
              <a:buFont typeface="+mj-lt"/>
              <a:buAutoNum type="arabicPeriod"/>
            </a:pPr>
            <a:r>
              <a:rPr lang="pl-PL" sz="2400" dirty="0" smtClean="0">
                <a:latin typeface="Times New Roman" panose="02020603050405020304" pitchFamily="18" charset="0"/>
                <a:cs typeface="Times New Roman" panose="02020603050405020304" pitchFamily="18" charset="0"/>
              </a:rPr>
              <a:t>Pamięć </a:t>
            </a:r>
            <a:r>
              <a:rPr lang="pl-PL" sz="2400" dirty="0">
                <a:latin typeface="Times New Roman" panose="02020603050405020304" pitchFamily="18" charset="0"/>
                <a:cs typeface="Times New Roman" panose="02020603050405020304" pitchFamily="18" charset="0"/>
              </a:rPr>
              <a:t>główna składa się z 16 MB, przy czym każdy bajt jest </a:t>
            </a:r>
            <a:r>
              <a:rPr lang="pl-PL" sz="2400" dirty="0" smtClean="0">
                <a:latin typeface="Times New Roman" panose="02020603050405020304" pitchFamily="18" charset="0"/>
                <a:cs typeface="Times New Roman" panose="02020603050405020304" pitchFamily="18" charset="0"/>
              </a:rPr>
              <a:t>bezpośrednie adresowalny </a:t>
            </a:r>
            <a:r>
              <a:rPr lang="pl-PL" sz="2400" dirty="0">
                <a:latin typeface="Times New Roman" panose="02020603050405020304" pitchFamily="18" charset="0"/>
                <a:cs typeface="Times New Roman" panose="02020603050405020304" pitchFamily="18" charset="0"/>
              </a:rPr>
              <a:t>za pomocą 24-bitowego adresu (224 =16 M). Tak więc, </a:t>
            </a:r>
            <a:r>
              <a:rPr lang="pl-PL" sz="2400" dirty="0" smtClean="0">
                <a:latin typeface="Times New Roman" panose="02020603050405020304" pitchFamily="18" charset="0"/>
                <a:cs typeface="Times New Roman" panose="02020603050405020304" pitchFamily="18" charset="0"/>
              </a:rPr>
              <a:t>aby umożliwić </a:t>
            </a:r>
            <a:r>
              <a:rPr lang="pl-PL" sz="2400" dirty="0">
                <a:latin typeface="Times New Roman" panose="02020603050405020304" pitchFamily="18" charset="0"/>
                <a:cs typeface="Times New Roman" panose="02020603050405020304" pitchFamily="18" charset="0"/>
              </a:rPr>
              <a:t>odwzorowywanie, możemy traktować pamięć główną jako </a:t>
            </a:r>
            <a:r>
              <a:rPr lang="pl-PL" sz="2400" dirty="0" smtClean="0">
                <a:latin typeface="Times New Roman" panose="02020603050405020304" pitchFamily="18" charset="0"/>
                <a:cs typeface="Times New Roman" panose="02020603050405020304" pitchFamily="18" charset="0"/>
              </a:rPr>
              <a:t>składającą się </a:t>
            </a:r>
            <a:r>
              <a:rPr lang="pl-PL" sz="2400" dirty="0">
                <a:latin typeface="Times New Roman" panose="02020603050405020304" pitchFamily="18" charset="0"/>
                <a:cs typeface="Times New Roman" panose="02020603050405020304" pitchFamily="18" charset="0"/>
              </a:rPr>
              <a:t>z 4 M bloków po 4 bajty każdy.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60</a:t>
            </a:fld>
            <a:endParaRPr lang="pl-PL"/>
          </a:p>
        </p:txBody>
      </p:sp>
    </p:spTree>
    <p:extLst>
      <p:ext uri="{BB962C8B-B14F-4D97-AF65-F5344CB8AC3E}">
        <p14:creationId xmlns:p14="http://schemas.microsoft.com/office/powerpoint/2010/main" val="3603701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36979" y="1351128"/>
            <a:ext cx="10563367" cy="2862322"/>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Odwzorowanie </a:t>
            </a:r>
            <a:r>
              <a:rPr lang="pl-PL" sz="2400" i="1" dirty="0" smtClean="0">
                <a:latin typeface="Times New Roman" panose="02020603050405020304" pitchFamily="18" charset="0"/>
                <a:cs typeface="Times New Roman" panose="02020603050405020304" pitchFamily="18" charset="0"/>
              </a:rPr>
              <a:t>bezpośrednie</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Najprostsza metoda, znana jako odwzorowanie bezpośrednie, polega na </a:t>
            </a:r>
            <a:r>
              <a:rPr lang="pl-PL" sz="2400" dirty="0" smtClean="0">
                <a:latin typeface="Times New Roman" panose="02020603050405020304" pitchFamily="18" charset="0"/>
                <a:cs typeface="Times New Roman" panose="02020603050405020304" pitchFamily="18" charset="0"/>
              </a:rPr>
              <a:t>odwzorowywaniu </a:t>
            </a:r>
            <a:r>
              <a:rPr lang="pl-PL" sz="2400" dirty="0">
                <a:latin typeface="Times New Roman" panose="02020603050405020304" pitchFamily="18" charset="0"/>
                <a:cs typeface="Times New Roman" panose="02020603050405020304" pitchFamily="18" charset="0"/>
              </a:rPr>
              <a:t>każdego bloku pamięci głównej na tylko jeden możliwy wiersz </a:t>
            </a:r>
            <a:r>
              <a:rPr lang="pl-PL" sz="2400" dirty="0" smtClean="0">
                <a:latin typeface="Times New Roman" panose="02020603050405020304" pitchFamily="18" charset="0"/>
                <a:cs typeface="Times New Roman" panose="02020603050405020304" pitchFamily="18" charset="0"/>
              </a:rPr>
              <a:t>pamięci </a:t>
            </a:r>
            <a:r>
              <a:rPr lang="pl-PL" sz="2400" dirty="0">
                <a:latin typeface="Times New Roman" panose="02020603050405020304" pitchFamily="18" charset="0"/>
                <a:cs typeface="Times New Roman" panose="02020603050405020304" pitchFamily="18" charset="0"/>
              </a:rPr>
              <a:t>podręcznej.</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61</a:t>
            </a:fld>
            <a:endParaRPr lang="pl-PL"/>
          </a:p>
        </p:txBody>
      </p:sp>
    </p:spTree>
    <p:extLst>
      <p:ext uri="{BB962C8B-B14F-4D97-AF65-F5344CB8AC3E}">
        <p14:creationId xmlns:p14="http://schemas.microsoft.com/office/powerpoint/2010/main" val="3996053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59558" y="614149"/>
            <a:ext cx="11109278" cy="5078313"/>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Odwzorowywanie </a:t>
            </a:r>
            <a:r>
              <a:rPr lang="pl-PL" sz="2400" i="1" dirty="0" smtClean="0">
                <a:latin typeface="Times New Roman" panose="02020603050405020304" pitchFamily="18" charset="0"/>
                <a:cs typeface="Times New Roman" panose="02020603050405020304" pitchFamily="18" charset="0"/>
              </a:rPr>
              <a:t>skojarzeniowe</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Odwzorowywanie skojarzeniowe eliminuje wady odwzorowywania </a:t>
            </a:r>
            <a:r>
              <a:rPr lang="pl-PL" sz="2400" dirty="0" smtClean="0">
                <a:latin typeface="Times New Roman" panose="02020603050405020304" pitchFamily="18" charset="0"/>
                <a:cs typeface="Times New Roman" panose="02020603050405020304" pitchFamily="18" charset="0"/>
              </a:rPr>
              <a:t>bezpośredniego, gdyż </a:t>
            </a:r>
            <a:r>
              <a:rPr lang="pl-PL" sz="2400" dirty="0">
                <a:latin typeface="Times New Roman" panose="02020603050405020304" pitchFamily="18" charset="0"/>
                <a:cs typeface="Times New Roman" panose="02020603050405020304" pitchFamily="18" charset="0"/>
              </a:rPr>
              <a:t>umożliwia ładowanie każdego bloku pamięci głównej do </a:t>
            </a:r>
            <a:r>
              <a:rPr lang="pl-PL" sz="2400" dirty="0" smtClean="0">
                <a:latin typeface="Times New Roman" panose="02020603050405020304" pitchFamily="18" charset="0"/>
                <a:cs typeface="Times New Roman" panose="02020603050405020304" pitchFamily="18" charset="0"/>
              </a:rPr>
              <a:t>dowolnego wiersza </a:t>
            </a:r>
            <a:r>
              <a:rPr lang="pl-PL" sz="2400" dirty="0">
                <a:latin typeface="Times New Roman" panose="02020603050405020304" pitchFamily="18" charset="0"/>
                <a:cs typeface="Times New Roman" panose="02020603050405020304" pitchFamily="18" charset="0"/>
              </a:rPr>
              <a:t>pamięci </a:t>
            </a:r>
            <a:r>
              <a:rPr lang="pl-PL" sz="2400" dirty="0" smtClean="0">
                <a:latin typeface="Times New Roman" panose="02020603050405020304" pitchFamily="18" charset="0"/>
                <a:cs typeface="Times New Roman" panose="02020603050405020304" pitchFamily="18" charset="0"/>
              </a:rPr>
              <a:t>podręcznej. </a:t>
            </a:r>
            <a:r>
              <a:rPr lang="pl-PL" sz="2400" dirty="0">
                <a:latin typeface="Times New Roman" panose="02020603050405020304" pitchFamily="18" charset="0"/>
                <a:cs typeface="Times New Roman" panose="02020603050405020304" pitchFamily="18" charset="0"/>
              </a:rPr>
              <a:t>W tym przypadku sterujące układy logiczne </a:t>
            </a:r>
            <a:r>
              <a:rPr lang="pl-PL" sz="2400" dirty="0" smtClean="0">
                <a:latin typeface="Times New Roman" panose="02020603050405020304" pitchFamily="18" charset="0"/>
                <a:cs typeface="Times New Roman" panose="02020603050405020304" pitchFamily="18" charset="0"/>
              </a:rPr>
              <a:t>pamięci podręcznej </a:t>
            </a:r>
            <a:r>
              <a:rPr lang="pl-PL" sz="2400" dirty="0">
                <a:latin typeface="Times New Roman" panose="02020603050405020304" pitchFamily="18" charset="0"/>
                <a:cs typeface="Times New Roman" panose="02020603050405020304" pitchFamily="18" charset="0"/>
              </a:rPr>
              <a:t>interpretują adres pamięci po prostu jako znacznik i pole słowa</a:t>
            </a:r>
            <a:r>
              <a:rPr lang="pl-PL" sz="2400" dirty="0" smtClean="0">
                <a:latin typeface="Times New Roman" panose="02020603050405020304" pitchFamily="18" charset="0"/>
                <a:cs typeface="Times New Roman" panose="02020603050405020304" pitchFamily="18" charset="0"/>
              </a:rPr>
              <a:t>. Pole </a:t>
            </a:r>
            <a:r>
              <a:rPr lang="pl-PL" sz="2400" dirty="0">
                <a:latin typeface="Times New Roman" panose="02020603050405020304" pitchFamily="18" charset="0"/>
                <a:cs typeface="Times New Roman" panose="02020603050405020304" pitchFamily="18" charset="0"/>
              </a:rPr>
              <a:t>znacznika jednoznacznie określa blok pamięci głównej. W celu stwierdzenia</a:t>
            </a:r>
            <a:r>
              <a:rPr lang="pl-PL" sz="2400" dirty="0" smtClean="0">
                <a:latin typeface="Times New Roman" panose="02020603050405020304" pitchFamily="18" charset="0"/>
                <a:cs typeface="Times New Roman" panose="02020603050405020304" pitchFamily="18" charset="0"/>
              </a:rPr>
              <a:t>, czy </a:t>
            </a:r>
            <a:r>
              <a:rPr lang="pl-PL" sz="2400" dirty="0">
                <a:latin typeface="Times New Roman" panose="02020603050405020304" pitchFamily="18" charset="0"/>
                <a:cs typeface="Times New Roman" panose="02020603050405020304" pitchFamily="18" charset="0"/>
              </a:rPr>
              <a:t>blok znajduje się w pamięci podręcznej, sterujące układy logiczne </a:t>
            </a:r>
            <a:r>
              <a:rPr lang="pl-PL" sz="2400" dirty="0" smtClean="0">
                <a:latin typeface="Times New Roman" panose="02020603050405020304" pitchFamily="18" charset="0"/>
                <a:cs typeface="Times New Roman" panose="02020603050405020304" pitchFamily="18" charset="0"/>
              </a:rPr>
              <a:t>pamięci podręcznej </a:t>
            </a:r>
            <a:r>
              <a:rPr lang="pl-PL" sz="2400" dirty="0">
                <a:latin typeface="Times New Roman" panose="02020603050405020304" pitchFamily="18" charset="0"/>
                <a:cs typeface="Times New Roman" panose="02020603050405020304" pitchFamily="18" charset="0"/>
              </a:rPr>
              <a:t>muszą jednocześnie zbadać zgodność znacznika każdego wiersza.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62</a:t>
            </a:fld>
            <a:endParaRPr lang="pl-PL"/>
          </a:p>
        </p:txBody>
      </p:sp>
    </p:spTree>
    <p:extLst>
      <p:ext uri="{BB962C8B-B14F-4D97-AF65-F5344CB8AC3E}">
        <p14:creationId xmlns:p14="http://schemas.microsoft.com/office/powerpoint/2010/main" val="1752977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82388" y="1269242"/>
            <a:ext cx="10945504" cy="2862322"/>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Odwzorowywanie </a:t>
            </a:r>
            <a:r>
              <a:rPr lang="pl-PL" sz="2400" i="1" dirty="0" smtClean="0">
                <a:latin typeface="Times New Roman" panose="02020603050405020304" pitchFamily="18" charset="0"/>
                <a:cs typeface="Times New Roman" panose="02020603050405020304" pitchFamily="18" charset="0"/>
              </a:rPr>
              <a:t>sekcyjno-skojarzeniowe</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Odwzorowywanie sekcyjno-skojarzeniowe stanowi kompromis łączący </a:t>
            </a:r>
            <a:r>
              <a:rPr lang="pl-PL" sz="2400" dirty="0" smtClean="0">
                <a:latin typeface="Times New Roman" panose="02020603050405020304" pitchFamily="18" charset="0"/>
                <a:cs typeface="Times New Roman" panose="02020603050405020304" pitchFamily="18" charset="0"/>
              </a:rPr>
              <a:t>zalety odwzorowywania </a:t>
            </a:r>
            <a:r>
              <a:rPr lang="pl-PL" sz="2400" dirty="0">
                <a:latin typeface="Times New Roman" panose="02020603050405020304" pitchFamily="18" charset="0"/>
                <a:cs typeface="Times New Roman" panose="02020603050405020304" pitchFamily="18" charset="0"/>
              </a:rPr>
              <a:t>bezpośredniego i skojarzeniowego; jest ono pozbawione </a:t>
            </a:r>
            <a:r>
              <a:rPr lang="pl-PL" sz="2400" dirty="0" smtClean="0">
                <a:latin typeface="Times New Roman" panose="02020603050405020304" pitchFamily="18" charset="0"/>
                <a:cs typeface="Times New Roman" panose="02020603050405020304" pitchFamily="18" charset="0"/>
              </a:rPr>
              <a:t>wad charakteryzujących</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te </a:t>
            </a:r>
            <a:r>
              <a:rPr lang="pl-PL" sz="2400" dirty="0">
                <a:latin typeface="Times New Roman" panose="02020603050405020304" pitchFamily="18" charset="0"/>
                <a:cs typeface="Times New Roman" panose="02020603050405020304" pitchFamily="18" charset="0"/>
              </a:rPr>
              <a:t>metody. </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63</a:t>
            </a:fld>
            <a:endParaRPr lang="pl-PL"/>
          </a:p>
        </p:txBody>
      </p:sp>
    </p:spTree>
    <p:extLst>
      <p:ext uri="{BB962C8B-B14F-4D97-AF65-F5344CB8AC3E}">
        <p14:creationId xmlns:p14="http://schemas.microsoft.com/office/powerpoint/2010/main" val="293415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14150" y="1050877"/>
            <a:ext cx="10959152" cy="4457952"/>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Algorytmy </a:t>
            </a:r>
            <a:r>
              <a:rPr lang="pl-PL" sz="2400" i="1" dirty="0" smtClean="0">
                <a:latin typeface="Times New Roman" panose="02020603050405020304" pitchFamily="18" charset="0"/>
                <a:cs typeface="Times New Roman" panose="02020603050405020304" pitchFamily="18" charset="0"/>
              </a:rPr>
              <a:t>zastępowania</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Gdy do pamięci podręcznej jest wprowadzany nowy blok, jeden z </a:t>
            </a:r>
            <a:r>
              <a:rPr lang="pl-PL" sz="2400" dirty="0" smtClean="0">
                <a:latin typeface="Times New Roman" panose="02020603050405020304" pitchFamily="18" charset="0"/>
                <a:cs typeface="Times New Roman" panose="02020603050405020304" pitchFamily="18" charset="0"/>
              </a:rPr>
              <a:t>istniejących bloków </a:t>
            </a:r>
            <a:r>
              <a:rPr lang="pl-PL" sz="2400" dirty="0">
                <a:latin typeface="Times New Roman" panose="02020603050405020304" pitchFamily="18" charset="0"/>
                <a:cs typeface="Times New Roman" panose="02020603050405020304" pitchFamily="18" charset="0"/>
              </a:rPr>
              <a:t>musi być zastąpiony. W przypadku odwzorowywania </a:t>
            </a:r>
            <a:r>
              <a:rPr lang="pl-PL" sz="2400" dirty="0" smtClean="0">
                <a:latin typeface="Times New Roman" panose="02020603050405020304" pitchFamily="18" charset="0"/>
                <a:cs typeface="Times New Roman" panose="02020603050405020304" pitchFamily="18" charset="0"/>
              </a:rPr>
              <a:t>bezpośredniego istnieje </a:t>
            </a:r>
            <a:r>
              <a:rPr lang="pl-PL" sz="2400" dirty="0">
                <a:latin typeface="Times New Roman" panose="02020603050405020304" pitchFamily="18" charset="0"/>
                <a:cs typeface="Times New Roman" panose="02020603050405020304" pitchFamily="18" charset="0"/>
              </a:rPr>
              <a:t>tylko jeden możliwy wiersz dla każdego określonego bloku i wybór </a:t>
            </a:r>
            <a:r>
              <a:rPr lang="pl-PL" sz="2400" dirty="0" smtClean="0">
                <a:latin typeface="Times New Roman" panose="02020603050405020304" pitchFamily="18" charset="0"/>
                <a:cs typeface="Times New Roman" panose="02020603050405020304" pitchFamily="18" charset="0"/>
              </a:rPr>
              <a:t>nie jest </a:t>
            </a:r>
            <a:r>
              <a:rPr lang="pl-PL" sz="2400" dirty="0">
                <a:latin typeface="Times New Roman" panose="02020603050405020304" pitchFamily="18" charset="0"/>
                <a:cs typeface="Times New Roman" panose="02020603050405020304" pitchFamily="18" charset="0"/>
              </a:rPr>
              <a:t>możliwy. W przypadku metody skojarzeniowej i </a:t>
            </a:r>
            <a:r>
              <a:rPr lang="pl-PL" sz="2400" dirty="0" smtClean="0">
                <a:latin typeface="Times New Roman" panose="02020603050405020304" pitchFamily="18" charset="0"/>
                <a:cs typeface="Times New Roman" panose="02020603050405020304" pitchFamily="18" charset="0"/>
              </a:rPr>
              <a:t>sekcyjno-skojarzeniowej wymagany </a:t>
            </a:r>
            <a:r>
              <a:rPr lang="pl-PL" sz="2400" dirty="0">
                <a:latin typeface="Times New Roman" panose="02020603050405020304" pitchFamily="18" charset="0"/>
                <a:cs typeface="Times New Roman" panose="02020603050405020304" pitchFamily="18" charset="0"/>
              </a:rPr>
              <a:t>jest algorytm zastępowania. Aby uzyskać dużą szybkość, </a:t>
            </a:r>
            <a:r>
              <a:rPr lang="pl-PL" sz="2400" dirty="0" smtClean="0">
                <a:latin typeface="Times New Roman" panose="02020603050405020304" pitchFamily="18" charset="0"/>
                <a:cs typeface="Times New Roman" panose="02020603050405020304" pitchFamily="18" charset="0"/>
              </a:rPr>
              <a:t>algorytm taki </a:t>
            </a:r>
            <a:r>
              <a:rPr lang="pl-PL" sz="2400" dirty="0">
                <a:latin typeface="Times New Roman" panose="02020603050405020304" pitchFamily="18" charset="0"/>
                <a:cs typeface="Times New Roman" panose="02020603050405020304" pitchFamily="18" charset="0"/>
              </a:rPr>
              <a:t>musi być wbudowany w postaci sprzętowej. </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64</a:t>
            </a:fld>
            <a:endParaRPr lang="pl-PL"/>
          </a:p>
        </p:txBody>
      </p:sp>
    </p:spTree>
    <p:extLst>
      <p:ext uri="{BB962C8B-B14F-4D97-AF65-F5344CB8AC3E}">
        <p14:creationId xmlns:p14="http://schemas.microsoft.com/office/powerpoint/2010/main" val="2042633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45911" y="1228299"/>
            <a:ext cx="10795379" cy="341632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Wypróbowano wiele algorytmów. </a:t>
            </a:r>
            <a:r>
              <a:rPr lang="pl-PL" sz="2400" dirty="0" smtClean="0">
                <a:latin typeface="Times New Roman" panose="02020603050405020304" pitchFamily="18" charset="0"/>
                <a:cs typeface="Times New Roman" panose="02020603050405020304" pitchFamily="18" charset="0"/>
              </a:rPr>
              <a:t>Prawdopodobnie </a:t>
            </a:r>
            <a:r>
              <a:rPr lang="pl-PL" sz="2400" dirty="0">
                <a:latin typeface="Times New Roman" panose="02020603050405020304" pitchFamily="18" charset="0"/>
                <a:cs typeface="Times New Roman" panose="02020603050405020304" pitchFamily="18" charset="0"/>
              </a:rPr>
              <a:t>najbardziej efektywny jest algorytm </a:t>
            </a:r>
            <a:r>
              <a:rPr lang="pl-PL" sz="2400" b="1" dirty="0">
                <a:latin typeface="Times New Roman" panose="02020603050405020304" pitchFamily="18" charset="0"/>
                <a:cs typeface="Times New Roman" panose="02020603050405020304" pitchFamily="18" charset="0"/>
              </a:rPr>
              <a:t>„najmniej ostatnio używany" </a:t>
            </a:r>
            <a:r>
              <a:rPr lang="pl-PL" sz="2400" dirty="0">
                <a:latin typeface="Times New Roman" panose="02020603050405020304" pitchFamily="18" charset="0"/>
                <a:cs typeface="Times New Roman" panose="02020603050405020304" pitchFamily="18" charset="0"/>
              </a:rPr>
              <a:t>(ang. </a:t>
            </a:r>
            <a:r>
              <a:rPr lang="pl-PL" sz="2400" i="1" dirty="0" err="1">
                <a:latin typeface="Times New Roman" panose="02020603050405020304" pitchFamily="18" charset="0"/>
                <a:cs typeface="Times New Roman" panose="02020603050405020304" pitchFamily="18" charset="0"/>
              </a:rPr>
              <a:t>least-recently</a:t>
            </a:r>
            <a:r>
              <a:rPr lang="pl-PL" sz="2400" i="1" dirty="0">
                <a:latin typeface="Times New Roman" panose="02020603050405020304" pitchFamily="18" charset="0"/>
                <a:cs typeface="Times New Roman" panose="02020603050405020304" pitchFamily="18" charset="0"/>
              </a:rPr>
              <a:t> </a:t>
            </a:r>
            <a:r>
              <a:rPr lang="pl-PL" sz="2400" i="1" dirty="0" err="1">
                <a:latin typeface="Times New Roman" panose="02020603050405020304" pitchFamily="18" charset="0"/>
                <a:cs typeface="Times New Roman" panose="02020603050405020304" pitchFamily="18" charset="0"/>
              </a:rPr>
              <a:t>used</a:t>
            </a:r>
            <a:r>
              <a:rPr lang="pl-PL" sz="2400" i="1" dirty="0">
                <a:latin typeface="Times New Roman" panose="02020603050405020304" pitchFamily="18" charset="0"/>
                <a:cs typeface="Times New Roman" panose="02020603050405020304" pitchFamily="18" charset="0"/>
              </a:rPr>
              <a:t> - </a:t>
            </a:r>
            <a:r>
              <a:rPr lang="pl-PL" sz="2400" dirty="0">
                <a:latin typeface="Times New Roman" panose="02020603050405020304" pitchFamily="18" charset="0"/>
                <a:cs typeface="Times New Roman" panose="02020603050405020304" pitchFamily="18" charset="0"/>
              </a:rPr>
              <a:t>LRU). Algorytm określa, że należy zastąpić ten blok w sekcji, który pozostawał w pamięci podręcznej najdłużej bez odwoływania się do niego. W przypadku dwudrożnego odwzorowywania sekcyjno-skojarzeniowego jest to łatwe do wdrożenia. Każdy wiersz zawiera bit wykorzystania (USE).</a:t>
            </a:r>
            <a:endParaRPr lang="pl-PL" sz="2400" dirty="0"/>
          </a:p>
        </p:txBody>
      </p:sp>
      <p:sp>
        <p:nvSpPr>
          <p:cNvPr id="3" name="Symbol zastępczy numeru slajdu 2"/>
          <p:cNvSpPr>
            <a:spLocks noGrp="1"/>
          </p:cNvSpPr>
          <p:nvPr>
            <p:ph type="sldNum" sz="quarter" idx="12"/>
          </p:nvPr>
        </p:nvSpPr>
        <p:spPr/>
        <p:txBody>
          <a:bodyPr/>
          <a:lstStyle/>
          <a:p>
            <a:fld id="{670A2497-FCAF-4B80-99F3-8A55C33864E0}" type="slidenum">
              <a:rPr lang="pl-PL" smtClean="0"/>
              <a:t>65</a:t>
            </a:fld>
            <a:endParaRPr lang="pl-PL"/>
          </a:p>
        </p:txBody>
      </p:sp>
    </p:spTree>
    <p:extLst>
      <p:ext uri="{BB962C8B-B14F-4D97-AF65-F5344CB8AC3E}">
        <p14:creationId xmlns:p14="http://schemas.microsoft.com/office/powerpoint/2010/main" val="874248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18615" y="1364776"/>
            <a:ext cx="11150221" cy="279595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Gdy </a:t>
            </a:r>
            <a:r>
              <a:rPr lang="pl-PL" sz="2400" dirty="0" smtClean="0">
                <a:latin typeface="Times New Roman" panose="02020603050405020304" pitchFamily="18" charset="0"/>
                <a:cs typeface="Times New Roman" panose="02020603050405020304" pitchFamily="18" charset="0"/>
              </a:rPr>
              <a:t>wiersz jest </a:t>
            </a:r>
            <a:r>
              <a:rPr lang="pl-PL" sz="2400" dirty="0">
                <a:latin typeface="Times New Roman" panose="02020603050405020304" pitchFamily="18" charset="0"/>
                <a:cs typeface="Times New Roman" panose="02020603050405020304" pitchFamily="18" charset="0"/>
              </a:rPr>
              <a:t>adresowany, jego bit USE jest ustawiany na l, a bit USE pozostałego </a:t>
            </a:r>
            <a:r>
              <a:rPr lang="pl-PL" sz="2400" dirty="0" smtClean="0">
                <a:latin typeface="Times New Roman" panose="02020603050405020304" pitchFamily="18" charset="0"/>
                <a:cs typeface="Times New Roman" panose="02020603050405020304" pitchFamily="18" charset="0"/>
              </a:rPr>
              <a:t>wiersza w </a:t>
            </a:r>
            <a:r>
              <a:rPr lang="pl-PL" sz="2400" dirty="0">
                <a:latin typeface="Times New Roman" panose="02020603050405020304" pitchFamily="18" charset="0"/>
                <a:cs typeface="Times New Roman" panose="02020603050405020304" pitchFamily="18" charset="0"/>
              </a:rPr>
              <a:t>tej sekcji jest ustawiany na 0. Jeśli blok ma być wczytany do sekcji, </a:t>
            </a:r>
            <a:r>
              <a:rPr lang="pl-PL" sz="2400" dirty="0" smtClean="0">
                <a:latin typeface="Times New Roman" panose="02020603050405020304" pitchFamily="18" charset="0"/>
                <a:cs typeface="Times New Roman" panose="02020603050405020304" pitchFamily="18" charset="0"/>
              </a:rPr>
              <a:t>wykorzystuje się </a:t>
            </a:r>
            <a:r>
              <a:rPr lang="pl-PL" sz="2400" dirty="0">
                <a:latin typeface="Times New Roman" panose="02020603050405020304" pitchFamily="18" charset="0"/>
                <a:cs typeface="Times New Roman" panose="02020603050405020304" pitchFamily="18" charset="0"/>
              </a:rPr>
              <a:t>wiersz, którego bit USE ma wartość 0. Ponieważ zakładamy, że </a:t>
            </a:r>
            <a:r>
              <a:rPr lang="pl-PL" sz="2400" dirty="0" smtClean="0">
                <a:latin typeface="Times New Roman" panose="02020603050405020304" pitchFamily="18" charset="0"/>
                <a:cs typeface="Times New Roman" panose="02020603050405020304" pitchFamily="18" charset="0"/>
              </a:rPr>
              <a:t>niedawno wykorzystywane </a:t>
            </a:r>
            <a:r>
              <a:rPr lang="pl-PL" sz="2400" dirty="0">
                <a:latin typeface="Times New Roman" panose="02020603050405020304" pitchFamily="18" charset="0"/>
                <a:cs typeface="Times New Roman" panose="02020603050405020304" pitchFamily="18" charset="0"/>
              </a:rPr>
              <a:t>lokacje pamięci są bardziej prawdopodobne do </a:t>
            </a:r>
            <a:r>
              <a:rPr lang="pl-PL" sz="2400" dirty="0" smtClean="0">
                <a:latin typeface="Times New Roman" panose="02020603050405020304" pitchFamily="18" charset="0"/>
                <a:cs typeface="Times New Roman" panose="02020603050405020304" pitchFamily="18" charset="0"/>
              </a:rPr>
              <a:t>wykorzystania w </a:t>
            </a:r>
            <a:r>
              <a:rPr lang="pl-PL" sz="2400" dirty="0">
                <a:latin typeface="Times New Roman" panose="02020603050405020304" pitchFamily="18" charset="0"/>
                <a:cs typeface="Times New Roman" panose="02020603050405020304" pitchFamily="18" charset="0"/>
              </a:rPr>
              <a:t>przyszłości, LRU powinien dawać najlepszy współczynnik trafień</a:t>
            </a:r>
            <a:r>
              <a:rPr lang="pl-PL" sz="2400" dirty="0" smtClean="0">
                <a:latin typeface="Times New Roman" panose="02020603050405020304" pitchFamily="18" charset="0"/>
                <a:cs typeface="Times New Roman" panose="02020603050405020304" pitchFamily="18" charset="0"/>
              </a:rPr>
              <a:t>.</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66</a:t>
            </a:fld>
            <a:endParaRPr lang="pl-PL"/>
          </a:p>
        </p:txBody>
      </p:sp>
    </p:spTree>
    <p:extLst>
      <p:ext uri="{BB962C8B-B14F-4D97-AF65-F5344CB8AC3E}">
        <p14:creationId xmlns:p14="http://schemas.microsoft.com/office/powerpoint/2010/main" val="42532706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7672" y="545910"/>
            <a:ext cx="11027391" cy="600164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Inną możliwość stwarza algorytm </a:t>
            </a:r>
            <a:r>
              <a:rPr lang="pl-PL" sz="2400" b="1" dirty="0">
                <a:latin typeface="Times New Roman" panose="02020603050405020304" pitchFamily="18" charset="0"/>
                <a:cs typeface="Times New Roman" panose="02020603050405020304" pitchFamily="18" charset="0"/>
              </a:rPr>
              <a:t>„pierwszy wchodzi - pierwszy </a:t>
            </a:r>
            <a:r>
              <a:rPr lang="pl-PL" sz="2400" b="1" dirty="0" smtClean="0">
                <a:latin typeface="Times New Roman" panose="02020603050405020304" pitchFamily="18" charset="0"/>
                <a:cs typeface="Times New Roman" panose="02020603050405020304" pitchFamily="18" charset="0"/>
              </a:rPr>
              <a:t>wychodzi„ </a:t>
            </a:r>
            <a:r>
              <a:rPr lang="pl-PL" sz="2400" dirty="0" smtClean="0">
                <a:latin typeface="Times New Roman" panose="02020603050405020304" pitchFamily="18" charset="0"/>
                <a:cs typeface="Times New Roman" panose="02020603050405020304" pitchFamily="18" charset="0"/>
              </a:rPr>
              <a:t>(</a:t>
            </a:r>
            <a:r>
              <a:rPr lang="pl-PL" sz="2400" dirty="0">
                <a:latin typeface="Times New Roman" panose="02020603050405020304" pitchFamily="18" charset="0"/>
                <a:cs typeface="Times New Roman" panose="02020603050405020304" pitchFamily="18" charset="0"/>
              </a:rPr>
              <a:t>FIFO). Polega on na zastępowaniu tego bloku w sekcji, który najdłużej </a:t>
            </a:r>
            <a:r>
              <a:rPr lang="pl-PL" sz="2400" dirty="0" smtClean="0">
                <a:latin typeface="Times New Roman" panose="02020603050405020304" pitchFamily="18" charset="0"/>
                <a:cs typeface="Times New Roman" panose="02020603050405020304" pitchFamily="18" charset="0"/>
              </a:rPr>
              <a:t>pozostawał w </a:t>
            </a:r>
            <a:r>
              <a:rPr lang="pl-PL" sz="2400" dirty="0">
                <a:latin typeface="Times New Roman" panose="02020603050405020304" pitchFamily="18" charset="0"/>
                <a:cs typeface="Times New Roman" panose="02020603050405020304" pitchFamily="18" charset="0"/>
              </a:rPr>
              <a:t>pamięci podręcznej. Algorytm FIFO jest łatwy do wdrożenia w </a:t>
            </a:r>
            <a:r>
              <a:rPr lang="pl-PL" sz="2400" dirty="0" smtClean="0">
                <a:latin typeface="Times New Roman" panose="02020603050405020304" pitchFamily="18" charset="0"/>
                <a:cs typeface="Times New Roman" panose="02020603050405020304" pitchFamily="18" charset="0"/>
              </a:rPr>
              <a:t>postaci metody </a:t>
            </a:r>
            <a:r>
              <a:rPr lang="pl-PL" sz="2400" dirty="0">
                <a:latin typeface="Times New Roman" panose="02020603050405020304" pitchFamily="18" charset="0"/>
                <a:cs typeface="Times New Roman" panose="02020603050405020304" pitchFamily="18" charset="0"/>
              </a:rPr>
              <a:t>cyklicznego buforowania. Jeszcze inną możliwość stanowi </a:t>
            </a:r>
            <a:r>
              <a:rPr lang="pl-PL" sz="2400" dirty="0" smtClean="0">
                <a:latin typeface="Times New Roman" panose="02020603050405020304" pitchFamily="18" charset="0"/>
                <a:cs typeface="Times New Roman" panose="02020603050405020304" pitchFamily="18" charset="0"/>
              </a:rPr>
              <a:t>algorytm </a:t>
            </a:r>
            <a:r>
              <a:rPr lang="pl-PL" sz="2400" b="1" dirty="0" smtClean="0">
                <a:latin typeface="Times New Roman" panose="02020603050405020304" pitchFamily="18" charset="0"/>
                <a:cs typeface="Times New Roman" panose="02020603050405020304" pitchFamily="18" charset="0"/>
              </a:rPr>
              <a:t>„</a:t>
            </a:r>
            <a:r>
              <a:rPr lang="pl-PL" sz="2400" b="1" dirty="0">
                <a:latin typeface="Times New Roman" panose="02020603050405020304" pitchFamily="18" charset="0"/>
                <a:cs typeface="Times New Roman" panose="02020603050405020304" pitchFamily="18" charset="0"/>
              </a:rPr>
              <a:t>najrzadziej używany" </a:t>
            </a:r>
            <a:r>
              <a:rPr lang="pl-PL" sz="2400" dirty="0">
                <a:latin typeface="Times New Roman" panose="02020603050405020304" pitchFamily="18" charset="0"/>
                <a:cs typeface="Times New Roman" panose="02020603050405020304" pitchFamily="18" charset="0"/>
              </a:rPr>
              <a:t>(LFU). Określa on, że zastępowany jest ten </a:t>
            </a:r>
            <a:r>
              <a:rPr lang="pl-PL" sz="2400" dirty="0" smtClean="0">
                <a:latin typeface="Times New Roman" panose="02020603050405020304" pitchFamily="18" charset="0"/>
                <a:cs typeface="Times New Roman" panose="02020603050405020304" pitchFamily="18" charset="0"/>
              </a:rPr>
              <a:t>blok w </a:t>
            </a:r>
            <a:r>
              <a:rPr lang="pl-PL" sz="2400" dirty="0">
                <a:latin typeface="Times New Roman" panose="02020603050405020304" pitchFamily="18" charset="0"/>
                <a:cs typeface="Times New Roman" panose="02020603050405020304" pitchFamily="18" charset="0"/>
              </a:rPr>
              <a:t>sekcji, którego dotyczyło najmniej odniesień. Algorytm LFU można </a:t>
            </a:r>
            <a:r>
              <a:rPr lang="pl-PL" sz="2400" dirty="0" smtClean="0">
                <a:latin typeface="Times New Roman" panose="02020603050405020304" pitchFamily="18" charset="0"/>
                <a:cs typeface="Times New Roman" panose="02020603050405020304" pitchFamily="18" charset="0"/>
              </a:rPr>
              <a:t>wdrożyć przez </a:t>
            </a:r>
            <a:r>
              <a:rPr lang="pl-PL" sz="2400" dirty="0">
                <a:latin typeface="Times New Roman" panose="02020603050405020304" pitchFamily="18" charset="0"/>
                <a:cs typeface="Times New Roman" panose="02020603050405020304" pitchFamily="18" charset="0"/>
              </a:rPr>
              <a:t>skojarzenie licznika z każdym wierszem. Metodą abstrahującą od </a:t>
            </a:r>
            <a:r>
              <a:rPr lang="pl-PL" sz="2400" dirty="0" smtClean="0">
                <a:latin typeface="Times New Roman" panose="02020603050405020304" pitchFamily="18" charset="0"/>
                <a:cs typeface="Times New Roman" panose="02020603050405020304" pitchFamily="18" charset="0"/>
              </a:rPr>
              <a:t>ilości odniesień </a:t>
            </a:r>
            <a:r>
              <a:rPr lang="pl-PL" sz="2400" dirty="0">
                <a:latin typeface="Times New Roman" panose="02020603050405020304" pitchFamily="18" charset="0"/>
                <a:cs typeface="Times New Roman" panose="02020603050405020304" pitchFamily="18" charset="0"/>
              </a:rPr>
              <a:t>jest </a:t>
            </a:r>
            <a:r>
              <a:rPr lang="pl-PL" sz="2400" b="1" dirty="0">
                <a:latin typeface="Times New Roman" panose="02020603050405020304" pitchFamily="18" charset="0"/>
                <a:cs typeface="Times New Roman" panose="02020603050405020304" pitchFamily="18" charset="0"/>
              </a:rPr>
              <a:t>przypadkowy </a:t>
            </a:r>
            <a:r>
              <a:rPr lang="pl-PL" sz="2400" dirty="0">
                <a:latin typeface="Times New Roman" panose="02020603050405020304" pitchFamily="18" charset="0"/>
                <a:cs typeface="Times New Roman" panose="02020603050405020304" pitchFamily="18" charset="0"/>
              </a:rPr>
              <a:t>wybór wśród kandydujących wierszy. Badania </a:t>
            </a:r>
            <a:r>
              <a:rPr lang="pl-PL" sz="2400" dirty="0" smtClean="0">
                <a:latin typeface="Times New Roman" panose="02020603050405020304" pitchFamily="18" charset="0"/>
                <a:cs typeface="Times New Roman" panose="02020603050405020304" pitchFamily="18" charset="0"/>
              </a:rPr>
              <a:t>symulacyjne wykazały</a:t>
            </a:r>
            <a:r>
              <a:rPr lang="pl-PL" sz="2400" dirty="0">
                <a:latin typeface="Times New Roman" panose="02020603050405020304" pitchFamily="18" charset="0"/>
                <a:cs typeface="Times New Roman" panose="02020603050405020304" pitchFamily="18" charset="0"/>
              </a:rPr>
              <a:t>, że losowe zastępowanie prowadzi do niewiele tylko </a:t>
            </a:r>
            <a:r>
              <a:rPr lang="pl-PL" sz="2400" dirty="0" smtClean="0">
                <a:latin typeface="Times New Roman" panose="02020603050405020304" pitchFamily="18" charset="0"/>
                <a:cs typeface="Times New Roman" panose="02020603050405020304" pitchFamily="18" charset="0"/>
              </a:rPr>
              <a:t>mniejszej wydajności </a:t>
            </a:r>
            <a:r>
              <a:rPr lang="pl-PL" sz="2400" dirty="0">
                <a:latin typeface="Times New Roman" panose="02020603050405020304" pitchFamily="18" charset="0"/>
                <a:cs typeface="Times New Roman" panose="02020603050405020304" pitchFamily="18" charset="0"/>
              </a:rPr>
              <a:t>w stosunku do algorytmów opartych na </a:t>
            </a:r>
            <a:r>
              <a:rPr lang="pl-PL" sz="2400" dirty="0" smtClean="0">
                <a:latin typeface="Times New Roman" panose="02020603050405020304" pitchFamily="18" charset="0"/>
                <a:cs typeface="Times New Roman" panose="02020603050405020304" pitchFamily="18" charset="0"/>
              </a:rPr>
              <a:t>wykorzystywaniu.</a:t>
            </a:r>
            <a:endParaRPr lang="pl-PL" sz="2400" dirty="0">
              <a:latin typeface="Times New Roman" panose="02020603050405020304" pitchFamily="18" charset="0"/>
              <a:cs typeface="Times New Roman" panose="02020603050405020304" pitchFamily="18" charset="0"/>
            </a:endParaRPr>
          </a:p>
          <a:p>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67</a:t>
            </a:fld>
            <a:endParaRPr lang="pl-PL"/>
          </a:p>
        </p:txBody>
      </p:sp>
    </p:spTree>
    <p:extLst>
      <p:ext uri="{BB962C8B-B14F-4D97-AF65-F5344CB8AC3E}">
        <p14:creationId xmlns:p14="http://schemas.microsoft.com/office/powerpoint/2010/main" val="2966175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82138" y="286603"/>
            <a:ext cx="11068334" cy="6186309"/>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Algorytm </a:t>
            </a:r>
            <a:r>
              <a:rPr lang="pl-PL" sz="2400" i="1" dirty="0" smtClean="0">
                <a:latin typeface="Times New Roman" panose="02020603050405020304" pitchFamily="18" charset="0"/>
                <a:cs typeface="Times New Roman" panose="02020603050405020304" pitchFamily="18" charset="0"/>
              </a:rPr>
              <a:t>zapisu</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Zanim blok pozostający w pamięci podręcznej będzie mógł być zastąpiony, </a:t>
            </a:r>
            <a:r>
              <a:rPr lang="pl-PL" sz="2400" dirty="0" smtClean="0">
                <a:latin typeface="Times New Roman" panose="02020603050405020304" pitchFamily="18" charset="0"/>
                <a:cs typeface="Times New Roman" panose="02020603050405020304" pitchFamily="18" charset="0"/>
              </a:rPr>
              <a:t>konieczne jest </a:t>
            </a:r>
            <a:r>
              <a:rPr lang="pl-PL" sz="2400" dirty="0">
                <a:latin typeface="Times New Roman" panose="02020603050405020304" pitchFamily="18" charset="0"/>
                <a:cs typeface="Times New Roman" panose="02020603050405020304" pitchFamily="18" charset="0"/>
              </a:rPr>
              <a:t>rozważenie, czy musi on być zmieniony w pamięci podręcznej, a </a:t>
            </a:r>
            <a:r>
              <a:rPr lang="pl-PL" sz="2400" dirty="0" smtClean="0">
                <a:latin typeface="Times New Roman" panose="02020603050405020304" pitchFamily="18" charset="0"/>
                <a:cs typeface="Times New Roman" panose="02020603050405020304" pitchFamily="18" charset="0"/>
              </a:rPr>
              <a:t>nie w </a:t>
            </a:r>
            <a:r>
              <a:rPr lang="pl-PL" sz="2400" dirty="0">
                <a:latin typeface="Times New Roman" panose="02020603050405020304" pitchFamily="18" charset="0"/>
                <a:cs typeface="Times New Roman" panose="02020603050405020304" pitchFamily="18" charset="0"/>
              </a:rPr>
              <a:t>pamięci głównej. Jeśli nie musi, to stary blok w pamięci podręcznej może </a:t>
            </a:r>
            <a:r>
              <a:rPr lang="pl-PL" sz="2400" dirty="0" smtClean="0">
                <a:latin typeface="Times New Roman" panose="02020603050405020304" pitchFamily="18" charset="0"/>
                <a:cs typeface="Times New Roman" panose="02020603050405020304" pitchFamily="18" charset="0"/>
              </a:rPr>
              <a:t>być nadpisany</a:t>
            </a:r>
            <a:r>
              <a:rPr lang="pl-PL" sz="2400" dirty="0">
                <a:latin typeface="Times New Roman" panose="02020603050405020304" pitchFamily="18" charset="0"/>
                <a:cs typeface="Times New Roman" panose="02020603050405020304" pitchFamily="18" charset="0"/>
              </a:rPr>
              <a:t>. Jeśli musi, to znaczy, że na słowie zawartym w tej linii pamięci </a:t>
            </a:r>
            <a:r>
              <a:rPr lang="pl-PL" sz="2400" dirty="0" smtClean="0">
                <a:latin typeface="Times New Roman" panose="02020603050405020304" pitchFamily="18" charset="0"/>
                <a:cs typeface="Times New Roman" panose="02020603050405020304" pitchFamily="18" charset="0"/>
              </a:rPr>
              <a:t>podręcznej musi </a:t>
            </a:r>
            <a:r>
              <a:rPr lang="pl-PL" sz="2400" dirty="0">
                <a:latin typeface="Times New Roman" panose="02020603050405020304" pitchFamily="18" charset="0"/>
                <a:cs typeface="Times New Roman" panose="02020603050405020304" pitchFamily="18" charset="0"/>
              </a:rPr>
              <a:t>być przeprowadzona przynajmniej jedna operacja zapisu, a </a:t>
            </a:r>
            <a:r>
              <a:rPr lang="pl-PL" sz="2400" dirty="0" smtClean="0">
                <a:latin typeface="Times New Roman" panose="02020603050405020304" pitchFamily="18" charset="0"/>
                <a:cs typeface="Times New Roman" panose="02020603050405020304" pitchFamily="18" charset="0"/>
              </a:rPr>
              <a:t>pamięć główna </a:t>
            </a:r>
            <a:r>
              <a:rPr lang="pl-PL" sz="2400" dirty="0">
                <a:latin typeface="Times New Roman" panose="02020603050405020304" pitchFamily="18" charset="0"/>
                <a:cs typeface="Times New Roman" panose="02020603050405020304" pitchFamily="18" charset="0"/>
              </a:rPr>
              <a:t>musi być odpowiednio zaktualizowana. Możliwe są różne algorytmy </a:t>
            </a:r>
            <a:r>
              <a:rPr lang="pl-PL" sz="2400" dirty="0" smtClean="0">
                <a:latin typeface="Times New Roman" panose="02020603050405020304" pitchFamily="18" charset="0"/>
                <a:cs typeface="Times New Roman" panose="02020603050405020304" pitchFamily="18" charset="0"/>
              </a:rPr>
              <a:t>zapisu wykorzystujące </a:t>
            </a:r>
            <a:r>
              <a:rPr lang="pl-PL" sz="2400" dirty="0">
                <a:latin typeface="Times New Roman" panose="02020603050405020304" pitchFamily="18" charset="0"/>
                <a:cs typeface="Times New Roman" panose="02020603050405020304" pitchFamily="18" charset="0"/>
              </a:rPr>
              <a:t>współzależności dotyczące wydajności i ekonomii. </a:t>
            </a:r>
            <a:r>
              <a:rPr lang="pl-PL" sz="2400" dirty="0" smtClean="0">
                <a:latin typeface="Times New Roman" panose="02020603050405020304" pitchFamily="18" charset="0"/>
                <a:cs typeface="Times New Roman" panose="02020603050405020304" pitchFamily="18" charset="0"/>
              </a:rPr>
              <a:t>Istnieją dwa </a:t>
            </a:r>
            <a:r>
              <a:rPr lang="pl-PL" sz="2400" dirty="0">
                <a:latin typeface="Times New Roman" panose="02020603050405020304" pitchFamily="18" charset="0"/>
                <a:cs typeface="Times New Roman" panose="02020603050405020304" pitchFamily="18" charset="0"/>
              </a:rPr>
              <a:t>problemy, z którymi musimy się borykać. Po pierwsze, do pamięci </a:t>
            </a:r>
            <a:r>
              <a:rPr lang="pl-PL" sz="2400" dirty="0" smtClean="0">
                <a:latin typeface="Times New Roman" panose="02020603050405020304" pitchFamily="18" charset="0"/>
                <a:cs typeface="Times New Roman" panose="02020603050405020304" pitchFamily="18" charset="0"/>
              </a:rPr>
              <a:t>głównej może </a:t>
            </a:r>
            <a:r>
              <a:rPr lang="pl-PL" sz="2400" dirty="0">
                <a:latin typeface="Times New Roman" panose="02020603050405020304" pitchFamily="18" charset="0"/>
                <a:cs typeface="Times New Roman" panose="02020603050405020304" pitchFamily="18" charset="0"/>
              </a:rPr>
              <a:t>mieć dostęp więcej niż jedno urządzenie.</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68</a:t>
            </a:fld>
            <a:endParaRPr lang="pl-PL"/>
          </a:p>
        </p:txBody>
      </p:sp>
    </p:spTree>
    <p:extLst>
      <p:ext uri="{BB962C8B-B14F-4D97-AF65-F5344CB8AC3E}">
        <p14:creationId xmlns:p14="http://schemas.microsoft.com/office/powerpoint/2010/main" val="3248749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91319" y="532263"/>
            <a:ext cx="10877266" cy="507831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Na przykład, moduł </a:t>
            </a:r>
            <a:r>
              <a:rPr lang="pl-PL" sz="2400" dirty="0" smtClean="0">
                <a:latin typeface="Times New Roman" panose="02020603050405020304" pitchFamily="18" charset="0"/>
                <a:cs typeface="Times New Roman" panose="02020603050405020304" pitchFamily="18" charset="0"/>
              </a:rPr>
              <a:t>wejścia-wyjścia </a:t>
            </a:r>
            <a:r>
              <a:rPr lang="pl-PL" sz="2400" dirty="0">
                <a:latin typeface="Times New Roman" panose="02020603050405020304" pitchFamily="18" charset="0"/>
                <a:cs typeface="Times New Roman" panose="02020603050405020304" pitchFamily="18" charset="0"/>
              </a:rPr>
              <a:t>może być zdolny do odczytu/zapisu bezpośrednio w pamięci. Jeśli </a:t>
            </a:r>
            <a:r>
              <a:rPr lang="pl-PL" sz="2400" dirty="0" smtClean="0">
                <a:latin typeface="Times New Roman" panose="02020603050405020304" pitchFamily="18" charset="0"/>
                <a:cs typeface="Times New Roman" panose="02020603050405020304" pitchFamily="18" charset="0"/>
              </a:rPr>
              <a:t>sło</a:t>
            </a:r>
            <a:r>
              <a:rPr lang="pl-PL" sz="2400" dirty="0">
                <a:latin typeface="Times New Roman" panose="02020603050405020304" pitchFamily="18" charset="0"/>
                <a:cs typeface="Times New Roman" panose="02020603050405020304" pitchFamily="18" charset="0"/>
              </a:rPr>
              <a:t>wo byłoby zmienione tylko w pamięci podręcznej, to odpowiednie słowo w </a:t>
            </a:r>
            <a:r>
              <a:rPr lang="pl-PL" sz="2400" dirty="0" smtClean="0">
                <a:latin typeface="Times New Roman" panose="02020603050405020304" pitchFamily="18" charset="0"/>
                <a:cs typeface="Times New Roman" panose="02020603050405020304" pitchFamily="18" charset="0"/>
              </a:rPr>
              <a:t>pamięci głównej </a:t>
            </a:r>
            <a:r>
              <a:rPr lang="pl-PL" sz="2400" dirty="0">
                <a:latin typeface="Times New Roman" panose="02020603050405020304" pitchFamily="18" charset="0"/>
                <a:cs typeface="Times New Roman" panose="02020603050405020304" pitchFamily="18" charset="0"/>
              </a:rPr>
              <a:t>byłoby nieaktualne. Ponadto, jeśli moduł wejścia-wyjścia </a:t>
            </a:r>
            <a:r>
              <a:rPr lang="pl-PL" sz="2400" dirty="0" smtClean="0">
                <a:latin typeface="Times New Roman" panose="02020603050405020304" pitchFamily="18" charset="0"/>
                <a:cs typeface="Times New Roman" panose="02020603050405020304" pitchFamily="18" charset="0"/>
              </a:rPr>
              <a:t>zmieniłby słowo </a:t>
            </a:r>
            <a:r>
              <a:rPr lang="pl-PL" sz="2400" dirty="0">
                <a:latin typeface="Times New Roman" panose="02020603050405020304" pitchFamily="18" charset="0"/>
                <a:cs typeface="Times New Roman" panose="02020603050405020304" pitchFamily="18" charset="0"/>
              </a:rPr>
              <a:t>w pamięci głównej, to odpowiednie słowo w pamięci </a:t>
            </a:r>
            <a:r>
              <a:rPr lang="pl-PL" sz="2400" dirty="0" smtClean="0">
                <a:latin typeface="Times New Roman" panose="02020603050405020304" pitchFamily="18" charset="0"/>
                <a:cs typeface="Times New Roman" panose="02020603050405020304" pitchFamily="18" charset="0"/>
              </a:rPr>
              <a:t>podręcznej byłoby </a:t>
            </a:r>
            <a:r>
              <a:rPr lang="pl-PL" sz="2400" dirty="0">
                <a:latin typeface="Times New Roman" panose="02020603050405020304" pitchFamily="18" charset="0"/>
                <a:cs typeface="Times New Roman" panose="02020603050405020304" pitchFamily="18" charset="0"/>
              </a:rPr>
              <a:t>nieważne. Bardziej złożony problem występuje, gdy mamy do </a:t>
            </a:r>
            <a:r>
              <a:rPr lang="pl-PL" sz="2400" dirty="0" smtClean="0">
                <a:latin typeface="Times New Roman" panose="02020603050405020304" pitchFamily="18" charset="0"/>
                <a:cs typeface="Times New Roman" panose="02020603050405020304" pitchFamily="18" charset="0"/>
              </a:rPr>
              <a:t>czynienia z </a:t>
            </a:r>
            <a:r>
              <a:rPr lang="pl-PL" sz="2400" dirty="0">
                <a:latin typeface="Times New Roman" panose="02020603050405020304" pitchFamily="18" charset="0"/>
                <a:cs typeface="Times New Roman" panose="02020603050405020304" pitchFamily="18" charset="0"/>
              </a:rPr>
              <a:t>wieloma procesorami podłączonymi do tej samej magistrali i </a:t>
            </a:r>
            <a:r>
              <a:rPr lang="pl-PL" sz="2400" dirty="0" smtClean="0">
                <a:latin typeface="Times New Roman" panose="02020603050405020304" pitchFamily="18" charset="0"/>
                <a:cs typeface="Times New Roman" panose="02020603050405020304" pitchFamily="18" charset="0"/>
              </a:rPr>
              <a:t>wyposażonymi we </a:t>
            </a:r>
            <a:r>
              <a:rPr lang="pl-PL" sz="2400" dirty="0">
                <a:latin typeface="Times New Roman" panose="02020603050405020304" pitchFamily="18" charset="0"/>
                <a:cs typeface="Times New Roman" panose="02020603050405020304" pitchFamily="18" charset="0"/>
              </a:rPr>
              <a:t>własne, lokalne pamięci podręczne. Jeśli w takiej sytuacji byłoby </a:t>
            </a:r>
            <a:r>
              <a:rPr lang="pl-PL" sz="2400" dirty="0" smtClean="0">
                <a:latin typeface="Times New Roman" panose="02020603050405020304" pitchFamily="18" charset="0"/>
                <a:cs typeface="Times New Roman" panose="02020603050405020304" pitchFamily="18" charset="0"/>
              </a:rPr>
              <a:t>zmienione słowo </a:t>
            </a:r>
            <a:r>
              <a:rPr lang="pl-PL" sz="2400" dirty="0">
                <a:latin typeface="Times New Roman" panose="02020603050405020304" pitchFamily="18" charset="0"/>
                <a:cs typeface="Times New Roman" panose="02020603050405020304" pitchFamily="18" charset="0"/>
              </a:rPr>
              <a:t>w jednej pamięci podręcznej, spowodowałoby to unieważnienie </a:t>
            </a:r>
            <a:r>
              <a:rPr lang="pl-PL" sz="2400" dirty="0" smtClean="0">
                <a:latin typeface="Times New Roman" panose="02020603050405020304" pitchFamily="18" charset="0"/>
                <a:cs typeface="Times New Roman" panose="02020603050405020304" pitchFamily="18" charset="0"/>
              </a:rPr>
              <a:t>słowa w </a:t>
            </a:r>
            <a:r>
              <a:rPr lang="pl-PL" sz="2400" dirty="0">
                <a:latin typeface="Times New Roman" panose="02020603050405020304" pitchFamily="18" charset="0"/>
                <a:cs typeface="Times New Roman" panose="02020603050405020304" pitchFamily="18" charset="0"/>
              </a:rPr>
              <a:t>innych pamięciach podręcznych.</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69</a:t>
            </a:fld>
            <a:endParaRPr lang="pl-PL"/>
          </a:p>
        </p:txBody>
      </p:sp>
    </p:spTree>
    <p:extLst>
      <p:ext uri="{BB962C8B-B14F-4D97-AF65-F5344CB8AC3E}">
        <p14:creationId xmlns:p14="http://schemas.microsoft.com/office/powerpoint/2010/main" val="425374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76519" y="2112135"/>
            <a:ext cx="11062952" cy="2308324"/>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Oczywistą własnością pamięci jest jej </a:t>
            </a:r>
            <a:r>
              <a:rPr lang="pl-PL" sz="2400" b="1" dirty="0">
                <a:latin typeface="Times New Roman" panose="02020603050405020304" pitchFamily="18" charset="0"/>
                <a:cs typeface="Times New Roman" panose="02020603050405020304" pitchFamily="18" charset="0"/>
              </a:rPr>
              <a:t>pojemność. </a:t>
            </a:r>
            <a:r>
              <a:rPr lang="pl-PL" sz="2400" dirty="0">
                <a:latin typeface="Times New Roman" panose="02020603050405020304" pitchFamily="18" charset="0"/>
                <a:cs typeface="Times New Roman" panose="02020603050405020304" pitchFamily="18" charset="0"/>
              </a:rPr>
              <a:t>W przypadku </a:t>
            </a:r>
            <a:r>
              <a:rPr lang="pl-PL" sz="2400" dirty="0" smtClean="0">
                <a:latin typeface="Times New Roman" panose="02020603050405020304" pitchFamily="18" charset="0"/>
                <a:cs typeface="Times New Roman" panose="02020603050405020304" pitchFamily="18" charset="0"/>
              </a:rPr>
              <a:t>pamięci wewnętrznej </a:t>
            </a:r>
            <a:r>
              <a:rPr lang="pl-PL" sz="2400" dirty="0">
                <a:latin typeface="Times New Roman" panose="02020603050405020304" pitchFamily="18" charset="0"/>
                <a:cs typeface="Times New Roman" panose="02020603050405020304" pitchFamily="18" charset="0"/>
              </a:rPr>
              <a:t>jest ona zwykle wyrażana w bajtach (l bajt = 8 bitów) lub w słowach</a:t>
            </a:r>
            <a:r>
              <a:rPr lang="pl-PL" sz="2400" dirty="0" smtClean="0">
                <a:latin typeface="Times New Roman" panose="02020603050405020304" pitchFamily="18" charset="0"/>
                <a:cs typeface="Times New Roman" panose="02020603050405020304" pitchFamily="18" charset="0"/>
              </a:rPr>
              <a:t>. Powszechnymi </a:t>
            </a:r>
            <a:r>
              <a:rPr lang="pl-PL" sz="2400" dirty="0">
                <a:latin typeface="Times New Roman" panose="02020603050405020304" pitchFamily="18" charset="0"/>
                <a:cs typeface="Times New Roman" panose="02020603050405020304" pitchFamily="18" charset="0"/>
              </a:rPr>
              <a:t>długościami słów są: 8, 16 i 32 bity. Pojemność </a:t>
            </a:r>
            <a:r>
              <a:rPr lang="pl-PL" sz="2400" dirty="0" smtClean="0">
                <a:latin typeface="Times New Roman" panose="02020603050405020304" pitchFamily="18" charset="0"/>
                <a:cs typeface="Times New Roman" panose="02020603050405020304" pitchFamily="18" charset="0"/>
              </a:rPr>
              <a:t>pamięci zewnętrznej </a:t>
            </a:r>
            <a:r>
              <a:rPr lang="pl-PL" sz="2400" dirty="0">
                <a:latin typeface="Times New Roman" panose="02020603050405020304" pitchFamily="18" charset="0"/>
                <a:cs typeface="Times New Roman" panose="02020603050405020304" pitchFamily="18" charset="0"/>
              </a:rPr>
              <a:t>jest zwykle wyrażana w bajtach.</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a:t>
            </a:fld>
            <a:endParaRPr lang="pl-PL"/>
          </a:p>
        </p:txBody>
      </p:sp>
    </p:spTree>
    <p:extLst>
      <p:ext uri="{BB962C8B-B14F-4D97-AF65-F5344CB8AC3E}">
        <p14:creationId xmlns:p14="http://schemas.microsoft.com/office/powerpoint/2010/main" val="685510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41445" y="614149"/>
            <a:ext cx="10549719" cy="5011949"/>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 przypadku organizacji magistralowej, w której więcej niż jedno </a:t>
            </a:r>
            <a:r>
              <a:rPr lang="pl-PL" sz="2400" dirty="0" smtClean="0">
                <a:latin typeface="Times New Roman" panose="02020603050405020304" pitchFamily="18" charset="0"/>
                <a:cs typeface="Times New Roman" panose="02020603050405020304" pitchFamily="18" charset="0"/>
              </a:rPr>
              <a:t>urządzenie (</a:t>
            </a:r>
            <a:r>
              <a:rPr lang="pl-PL" sz="2400" dirty="0">
                <a:latin typeface="Times New Roman" panose="02020603050405020304" pitchFamily="18" charset="0"/>
                <a:cs typeface="Times New Roman" panose="02020603050405020304" pitchFamily="18" charset="0"/>
              </a:rPr>
              <a:t>zwykle procesor) ma pamięć podręczną, a pamięć główna jest wspólna, </a:t>
            </a:r>
            <a:r>
              <a:rPr lang="pl-PL" sz="2400" dirty="0" smtClean="0">
                <a:latin typeface="Times New Roman" panose="02020603050405020304" pitchFamily="18" charset="0"/>
                <a:cs typeface="Times New Roman" panose="02020603050405020304" pitchFamily="18" charset="0"/>
              </a:rPr>
              <a:t>powstaje nowy </a:t>
            </a:r>
            <a:r>
              <a:rPr lang="pl-PL" sz="2400" dirty="0">
                <a:latin typeface="Times New Roman" panose="02020603050405020304" pitchFamily="18" charset="0"/>
                <a:cs typeface="Times New Roman" panose="02020603050405020304" pitchFamily="18" charset="0"/>
              </a:rPr>
              <a:t>problem. Jeśli dane w jednej pamięci podręcznej są zmieniane, </a:t>
            </a:r>
            <a:r>
              <a:rPr lang="pl-PL" sz="2400" dirty="0" smtClean="0">
                <a:latin typeface="Times New Roman" panose="02020603050405020304" pitchFamily="18" charset="0"/>
                <a:cs typeface="Times New Roman" panose="02020603050405020304" pitchFamily="18" charset="0"/>
              </a:rPr>
              <a:t>to operacja </a:t>
            </a:r>
            <a:r>
              <a:rPr lang="pl-PL" sz="2400" dirty="0">
                <a:latin typeface="Times New Roman" panose="02020603050405020304" pitchFamily="18" charset="0"/>
                <a:cs typeface="Times New Roman" panose="02020603050405020304" pitchFamily="18" charset="0"/>
              </a:rPr>
              <a:t>taka powoduje unieważnienie odpowiedniego słowa nie tylko w </a:t>
            </a:r>
            <a:r>
              <a:rPr lang="pl-PL" sz="2400" dirty="0" smtClean="0">
                <a:latin typeface="Times New Roman" panose="02020603050405020304" pitchFamily="18" charset="0"/>
                <a:cs typeface="Times New Roman" panose="02020603050405020304" pitchFamily="18" charset="0"/>
              </a:rPr>
              <a:t>pamięci głównej</a:t>
            </a:r>
            <a:r>
              <a:rPr lang="pl-PL" sz="2400" dirty="0">
                <a:latin typeface="Times New Roman" panose="02020603050405020304" pitchFamily="18" charset="0"/>
                <a:cs typeface="Times New Roman" panose="02020603050405020304" pitchFamily="18" charset="0"/>
              </a:rPr>
              <a:t>, ale także w innych pamięciach podręcznych (jeśli to słowo w </a:t>
            </a:r>
            <a:r>
              <a:rPr lang="pl-PL" sz="2400" dirty="0" smtClean="0">
                <a:latin typeface="Times New Roman" panose="02020603050405020304" pitchFamily="18" charset="0"/>
                <a:cs typeface="Times New Roman" panose="02020603050405020304" pitchFamily="18" charset="0"/>
              </a:rPr>
              <a:t>nich akurat </a:t>
            </a:r>
            <a:r>
              <a:rPr lang="pl-PL" sz="2400" dirty="0">
                <a:latin typeface="Times New Roman" panose="02020603050405020304" pitchFamily="18" charset="0"/>
                <a:cs typeface="Times New Roman" panose="02020603050405020304" pitchFamily="18" charset="0"/>
              </a:rPr>
              <a:t>występuje). Jeśli nawet jest stosowana metoda zapisu jednoczesnego, </a:t>
            </a:r>
            <a:r>
              <a:rPr lang="pl-PL" sz="2400" dirty="0" smtClean="0">
                <a:latin typeface="Times New Roman" panose="02020603050405020304" pitchFamily="18" charset="0"/>
                <a:cs typeface="Times New Roman" panose="02020603050405020304" pitchFamily="18" charset="0"/>
              </a:rPr>
              <a:t>to inne </a:t>
            </a:r>
            <a:r>
              <a:rPr lang="pl-PL" sz="2400" dirty="0">
                <a:latin typeface="Times New Roman" panose="02020603050405020304" pitchFamily="18" charset="0"/>
                <a:cs typeface="Times New Roman" panose="02020603050405020304" pitchFamily="18" charset="0"/>
              </a:rPr>
              <a:t>pamięci podręczne mogą zawierać nieaktualne dane. System, który </a:t>
            </a:r>
            <a:r>
              <a:rPr lang="pl-PL" sz="2400" dirty="0" smtClean="0">
                <a:latin typeface="Times New Roman" panose="02020603050405020304" pitchFamily="18" charset="0"/>
                <a:cs typeface="Times New Roman" panose="02020603050405020304" pitchFamily="18" charset="0"/>
              </a:rPr>
              <a:t>zapobiega </a:t>
            </a:r>
            <a:r>
              <a:rPr lang="pl-PL" sz="2400" dirty="0">
                <a:latin typeface="Times New Roman" panose="02020603050405020304" pitchFamily="18" charset="0"/>
                <a:cs typeface="Times New Roman" panose="02020603050405020304" pitchFamily="18" charset="0"/>
              </a:rPr>
              <a:t>temu problemowi, jest nazywany systemem zapewniającym spójność </a:t>
            </a:r>
            <a:r>
              <a:rPr lang="pl-PL" sz="2400" dirty="0" smtClean="0">
                <a:latin typeface="Times New Roman" panose="02020603050405020304" pitchFamily="18" charset="0"/>
                <a:cs typeface="Times New Roman" panose="02020603050405020304" pitchFamily="18" charset="0"/>
              </a:rPr>
              <a:t>pamięci podręcznej</a:t>
            </a:r>
            <a:r>
              <a:rPr lang="pl-PL" sz="2400" dirty="0">
                <a:latin typeface="Times New Roman" panose="02020603050405020304" pitchFamily="18" charset="0"/>
                <a:cs typeface="Times New Roman" panose="02020603050405020304" pitchFamily="18" charset="0"/>
              </a:rPr>
              <a:t>. Do możliwych rozwiązań problemu spójności pamięci </a:t>
            </a:r>
            <a:r>
              <a:rPr lang="pl-PL" sz="2400" dirty="0" smtClean="0">
                <a:latin typeface="Times New Roman" panose="02020603050405020304" pitchFamily="18" charset="0"/>
                <a:cs typeface="Times New Roman" panose="02020603050405020304" pitchFamily="18" charset="0"/>
              </a:rPr>
              <a:t>podręcznej należą</a:t>
            </a:r>
            <a:r>
              <a:rPr lang="pl-PL" sz="2400" dirty="0">
                <a:latin typeface="Times New Roman" panose="02020603050405020304" pitchFamily="18" charset="0"/>
                <a:cs typeface="Times New Roman" panose="02020603050405020304" pitchFamily="18" charset="0"/>
              </a:rPr>
              <a:t>:</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70</a:t>
            </a:fld>
            <a:endParaRPr lang="pl-PL"/>
          </a:p>
        </p:txBody>
      </p:sp>
    </p:spTree>
    <p:extLst>
      <p:ext uri="{BB962C8B-B14F-4D97-AF65-F5344CB8AC3E}">
        <p14:creationId xmlns:p14="http://schemas.microsoft.com/office/powerpoint/2010/main" val="42901499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41194" y="518615"/>
            <a:ext cx="11327642" cy="4524315"/>
          </a:xfrm>
          <a:prstGeom prst="rect">
            <a:avLst/>
          </a:prstGeom>
          <a:noFill/>
        </p:spPr>
        <p:txBody>
          <a:bodyPr wrap="square" rtlCol="0">
            <a:spAutoFit/>
          </a:bodyPr>
          <a:lstStyle/>
          <a:p>
            <a:pPr algn="just">
              <a:lnSpc>
                <a:spcPct val="150000"/>
              </a:lnSpc>
            </a:pPr>
            <a:r>
              <a:rPr lang="pl-PL" sz="2400" i="1" dirty="0" smtClean="0">
                <a:latin typeface="Times New Roman" panose="02020603050405020304" pitchFamily="18" charset="0"/>
                <a:cs typeface="Times New Roman" panose="02020603050405020304" pitchFamily="18" charset="0"/>
              </a:rPr>
              <a:t>Obserwowanie </a:t>
            </a:r>
            <a:r>
              <a:rPr lang="pl-PL" sz="2400" i="1" dirty="0">
                <a:latin typeface="Times New Roman" panose="02020603050405020304" pitchFamily="18" charset="0"/>
                <a:cs typeface="Times New Roman" panose="02020603050405020304" pitchFamily="18" charset="0"/>
              </a:rPr>
              <a:t>magistrali z zapisem jednoczesnym. </a:t>
            </a:r>
            <a:endParaRPr lang="pl-PL" sz="2400" i="1" dirty="0" smtClean="0">
              <a:latin typeface="Times New Roman" panose="02020603050405020304" pitchFamily="18" charset="0"/>
              <a:cs typeface="Times New Roman" panose="02020603050405020304" pitchFamily="18" charset="0"/>
            </a:endParaRPr>
          </a:p>
          <a:p>
            <a:pPr algn="just">
              <a:lnSpc>
                <a:spcPct val="150000"/>
              </a:lnSpc>
            </a:pPr>
            <a:endParaRPr lang="pl-PL" sz="2400" i="1" dirty="0" smtClean="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Każdy </a:t>
            </a:r>
            <a:r>
              <a:rPr lang="pl-PL" sz="2400" dirty="0">
                <a:latin typeface="Times New Roman" panose="02020603050405020304" pitchFamily="18" charset="0"/>
                <a:cs typeface="Times New Roman" panose="02020603050405020304" pitchFamily="18" charset="0"/>
              </a:rPr>
              <a:t>sterownik </a:t>
            </a:r>
            <a:r>
              <a:rPr lang="pl-PL" sz="2400" dirty="0" smtClean="0">
                <a:latin typeface="Times New Roman" panose="02020603050405020304" pitchFamily="18" charset="0"/>
                <a:cs typeface="Times New Roman" panose="02020603050405020304" pitchFamily="18" charset="0"/>
              </a:rPr>
              <a:t>pamięci podręcznej </a:t>
            </a:r>
            <a:r>
              <a:rPr lang="pl-PL" sz="2400" dirty="0">
                <a:latin typeface="Times New Roman" panose="02020603050405020304" pitchFamily="18" charset="0"/>
                <a:cs typeface="Times New Roman" panose="02020603050405020304" pitchFamily="18" charset="0"/>
              </a:rPr>
              <a:t>monitoruje linie adresowe w celu wykrycia operacji </a:t>
            </a:r>
            <a:r>
              <a:rPr lang="pl-PL" sz="2400" dirty="0" smtClean="0">
                <a:latin typeface="Times New Roman" panose="02020603050405020304" pitchFamily="18" charset="0"/>
                <a:cs typeface="Times New Roman" panose="02020603050405020304" pitchFamily="18" charset="0"/>
              </a:rPr>
              <a:t>zapisu do </a:t>
            </a:r>
            <a:r>
              <a:rPr lang="pl-PL" sz="2400" dirty="0">
                <a:latin typeface="Times New Roman" panose="02020603050405020304" pitchFamily="18" charset="0"/>
                <a:cs typeface="Times New Roman" panose="02020603050405020304" pitchFamily="18" charset="0"/>
              </a:rPr>
              <a:t>pamięci dokonywanych przez inne jednostki nadrzędne magistrali. </a:t>
            </a:r>
            <a:r>
              <a:rPr lang="pl-PL" sz="2400" dirty="0" smtClean="0">
                <a:latin typeface="Times New Roman" panose="02020603050405020304" pitchFamily="18" charset="0"/>
                <a:cs typeface="Times New Roman" panose="02020603050405020304" pitchFamily="18" charset="0"/>
              </a:rPr>
              <a:t>Jeśli inna </a:t>
            </a:r>
            <a:r>
              <a:rPr lang="pl-PL" sz="2400" dirty="0">
                <a:latin typeface="Times New Roman" panose="02020603050405020304" pitchFamily="18" charset="0"/>
                <a:cs typeface="Times New Roman" panose="02020603050405020304" pitchFamily="18" charset="0"/>
              </a:rPr>
              <a:t>jednostka nadrzędna wpisuje dane do takiej lokacji w </a:t>
            </a:r>
            <a:r>
              <a:rPr lang="pl-PL" sz="2400" dirty="0" smtClean="0">
                <a:latin typeface="Times New Roman" panose="02020603050405020304" pitchFamily="18" charset="0"/>
                <a:cs typeface="Times New Roman" panose="02020603050405020304" pitchFamily="18" charset="0"/>
              </a:rPr>
              <a:t>pamięć wspólnej</a:t>
            </a:r>
            <a:r>
              <a:rPr lang="pl-PL" sz="2400" dirty="0">
                <a:latin typeface="Times New Roman" panose="02020603050405020304" pitchFamily="18" charset="0"/>
                <a:cs typeface="Times New Roman" panose="02020603050405020304" pitchFamily="18" charset="0"/>
              </a:rPr>
              <a:t>, która występuje również w pamięci podręcznej, to sterownik </a:t>
            </a:r>
            <a:r>
              <a:rPr lang="pl-PL" sz="2400" dirty="0" smtClean="0">
                <a:latin typeface="Times New Roman" panose="02020603050405020304" pitchFamily="18" charset="0"/>
                <a:cs typeface="Times New Roman" panose="02020603050405020304" pitchFamily="18" charset="0"/>
              </a:rPr>
              <a:t>pamięci podręcznej </a:t>
            </a:r>
            <a:r>
              <a:rPr lang="pl-PL" sz="2400" dirty="0">
                <a:latin typeface="Times New Roman" panose="02020603050405020304" pitchFamily="18" charset="0"/>
                <a:cs typeface="Times New Roman" panose="02020603050405020304" pitchFamily="18" charset="0"/>
              </a:rPr>
              <a:t>unieważnia dostęp do pamięci podręcznej. Strategia ta </a:t>
            </a:r>
            <a:r>
              <a:rPr lang="pl-PL" sz="2400" dirty="0" smtClean="0">
                <a:latin typeface="Times New Roman" panose="02020603050405020304" pitchFamily="18" charset="0"/>
                <a:cs typeface="Times New Roman" panose="02020603050405020304" pitchFamily="18" charset="0"/>
              </a:rPr>
              <a:t>jest </a:t>
            </a:r>
            <a:r>
              <a:rPr lang="pl-PL" sz="2400" dirty="0">
                <a:latin typeface="Times New Roman" panose="02020603050405020304" pitchFamily="18" charset="0"/>
                <a:cs typeface="Times New Roman" panose="02020603050405020304" pitchFamily="18" charset="0"/>
              </a:rPr>
              <a:t>uzależniona od tego, czy wszystkie sterowniki pamięci podręcznych </a:t>
            </a:r>
            <a:r>
              <a:rPr lang="pl-PL" sz="2400" dirty="0" smtClean="0">
                <a:latin typeface="Times New Roman" panose="02020603050405020304" pitchFamily="18" charset="0"/>
                <a:cs typeface="Times New Roman" panose="02020603050405020304" pitchFamily="18" charset="0"/>
              </a:rPr>
              <a:t>posługują się </a:t>
            </a:r>
            <a:r>
              <a:rPr lang="pl-PL" sz="2400" dirty="0">
                <a:latin typeface="Times New Roman" panose="02020603050405020304" pitchFamily="18" charset="0"/>
                <a:cs typeface="Times New Roman" panose="02020603050405020304" pitchFamily="18" charset="0"/>
              </a:rPr>
              <a:t>metodą zapisu jednoczesnego.</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71</a:t>
            </a:fld>
            <a:endParaRPr lang="pl-PL"/>
          </a:p>
        </p:txBody>
      </p:sp>
    </p:spTree>
    <p:extLst>
      <p:ext uri="{BB962C8B-B14F-4D97-AF65-F5344CB8AC3E}">
        <p14:creationId xmlns:p14="http://schemas.microsoft.com/office/powerpoint/2010/main" val="836352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86853" y="914400"/>
            <a:ext cx="11068335" cy="4524315"/>
          </a:xfrm>
          <a:prstGeom prst="rect">
            <a:avLst/>
          </a:prstGeom>
          <a:noFill/>
        </p:spPr>
        <p:txBody>
          <a:bodyPr wrap="square" rtlCol="0">
            <a:spAutoFit/>
          </a:bodyPr>
          <a:lstStyle/>
          <a:p>
            <a:pPr algn="just">
              <a:lnSpc>
                <a:spcPct val="150000"/>
              </a:lnSpc>
            </a:pPr>
            <a:r>
              <a:rPr lang="pl-PL" sz="2400" i="1" dirty="0" smtClean="0">
                <a:latin typeface="Times New Roman" panose="02020603050405020304" pitchFamily="18" charset="0"/>
                <a:cs typeface="Times New Roman" panose="02020603050405020304" pitchFamily="18" charset="0"/>
              </a:rPr>
              <a:t>Sprzętowe </a:t>
            </a:r>
            <a:r>
              <a:rPr lang="pl-PL" sz="2400" i="1" dirty="0">
                <a:latin typeface="Times New Roman" panose="02020603050405020304" pitchFamily="18" charset="0"/>
                <a:cs typeface="Times New Roman" panose="02020603050405020304" pitchFamily="18" charset="0"/>
              </a:rPr>
              <a:t>zapewnianie spójności </a:t>
            </a:r>
            <a:r>
              <a:rPr lang="pl-PL" sz="2400" dirty="0">
                <a:latin typeface="Times New Roman" panose="02020603050405020304" pitchFamily="18" charset="0"/>
                <a:cs typeface="Times New Roman" panose="02020603050405020304" pitchFamily="18" charset="0"/>
              </a:rPr>
              <a:t>(ang. </a:t>
            </a:r>
            <a:r>
              <a:rPr lang="pl-PL" sz="2400" i="1" dirty="0">
                <a:latin typeface="Times New Roman" panose="02020603050405020304" pitchFamily="18" charset="0"/>
                <a:cs typeface="Times New Roman" panose="02020603050405020304" pitchFamily="18" charset="0"/>
              </a:rPr>
              <a:t>hardware </a:t>
            </a:r>
            <a:r>
              <a:rPr lang="pl-PL" sz="2400" i="1" dirty="0" err="1">
                <a:latin typeface="Times New Roman" panose="02020603050405020304" pitchFamily="18" charset="0"/>
                <a:cs typeface="Times New Roman" panose="02020603050405020304" pitchFamily="18" charset="0"/>
              </a:rPr>
              <a:t>transparency</a:t>
            </a:r>
            <a:r>
              <a:rPr lang="pl-PL" sz="2400" i="1" dirty="0">
                <a:latin typeface="Times New Roman" panose="02020603050405020304" pitchFamily="18" charset="0"/>
                <a:cs typeface="Times New Roman" panose="02020603050405020304" pitchFamily="18" charset="0"/>
              </a:rPr>
              <a:t>). </a:t>
            </a:r>
            <a:endParaRPr lang="pl-PL" sz="2400" i="1" dirty="0" smtClean="0">
              <a:latin typeface="Times New Roman" panose="02020603050405020304" pitchFamily="18" charset="0"/>
              <a:cs typeface="Times New Roman" panose="02020603050405020304" pitchFamily="18" charset="0"/>
            </a:endParaRP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Wykorzystywane</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są </a:t>
            </a:r>
            <a:r>
              <a:rPr lang="pl-PL" sz="2400" dirty="0">
                <a:latin typeface="Times New Roman" panose="02020603050405020304" pitchFamily="18" charset="0"/>
                <a:cs typeface="Times New Roman" panose="02020603050405020304" pitchFamily="18" charset="0"/>
              </a:rPr>
              <a:t>dodatkowe rozwiązania sprzętowe zapewniające, że </a:t>
            </a:r>
            <a:r>
              <a:rPr lang="pl-PL" sz="2400" dirty="0" smtClean="0">
                <a:latin typeface="Times New Roman" panose="02020603050405020304" pitchFamily="18" charset="0"/>
                <a:cs typeface="Times New Roman" panose="02020603050405020304" pitchFamily="18" charset="0"/>
              </a:rPr>
              <a:t>wszystkie aktualizacje </a:t>
            </a:r>
            <a:r>
              <a:rPr lang="pl-PL" sz="2400" dirty="0">
                <a:latin typeface="Times New Roman" panose="02020603050405020304" pitchFamily="18" charset="0"/>
                <a:cs typeface="Times New Roman" panose="02020603050405020304" pitchFamily="18" charset="0"/>
              </a:rPr>
              <a:t>pamięci głównej dokonywane za pośrednictwem pamięci </a:t>
            </a:r>
            <a:r>
              <a:rPr lang="pl-PL" sz="2400" dirty="0" smtClean="0">
                <a:latin typeface="Times New Roman" panose="02020603050405020304" pitchFamily="18" charset="0"/>
                <a:cs typeface="Times New Roman" panose="02020603050405020304" pitchFamily="18" charset="0"/>
              </a:rPr>
              <a:t>podręcznej znajdują </a:t>
            </a:r>
            <a:r>
              <a:rPr lang="pl-PL" sz="2400" dirty="0">
                <a:latin typeface="Times New Roman" panose="02020603050405020304" pitchFamily="18" charset="0"/>
                <a:cs typeface="Times New Roman" panose="02020603050405020304" pitchFamily="18" charset="0"/>
              </a:rPr>
              <a:t>odzwierciedlenie we wszystkich pamięciach </a:t>
            </a:r>
            <a:r>
              <a:rPr lang="pl-PL" sz="2400" dirty="0" smtClean="0">
                <a:latin typeface="Times New Roman" panose="02020603050405020304" pitchFamily="18" charset="0"/>
                <a:cs typeface="Times New Roman" panose="02020603050405020304" pitchFamily="18" charset="0"/>
              </a:rPr>
              <a:t>podręcznych. Jeśli </a:t>
            </a:r>
            <a:r>
              <a:rPr lang="pl-PL" sz="2400" dirty="0">
                <a:latin typeface="Times New Roman" panose="02020603050405020304" pitchFamily="18" charset="0"/>
                <a:cs typeface="Times New Roman" panose="02020603050405020304" pitchFamily="18" charset="0"/>
              </a:rPr>
              <a:t>jeden procesor modyfikuje słowo w swojej pamięci podręcznej, </a:t>
            </a:r>
            <a:r>
              <a:rPr lang="pl-PL" sz="2400" dirty="0" smtClean="0">
                <a:latin typeface="Times New Roman" panose="02020603050405020304" pitchFamily="18" charset="0"/>
                <a:cs typeface="Times New Roman" panose="02020603050405020304" pitchFamily="18" charset="0"/>
              </a:rPr>
              <a:t>aktualizacja ta </a:t>
            </a:r>
            <a:r>
              <a:rPr lang="pl-PL" sz="2400" dirty="0">
                <a:latin typeface="Times New Roman" panose="02020603050405020304" pitchFamily="18" charset="0"/>
                <a:cs typeface="Times New Roman" panose="02020603050405020304" pitchFamily="18" charset="0"/>
              </a:rPr>
              <a:t>jest wprowadzana również do pamięci głównej. Ponadto, </a:t>
            </a:r>
            <a:r>
              <a:rPr lang="pl-PL" sz="2400" dirty="0" smtClean="0">
                <a:latin typeface="Times New Roman" panose="02020603050405020304" pitchFamily="18" charset="0"/>
                <a:cs typeface="Times New Roman" panose="02020603050405020304" pitchFamily="18" charset="0"/>
              </a:rPr>
              <a:t>wszystkie odpowiednie </a:t>
            </a:r>
            <a:r>
              <a:rPr lang="pl-PL" sz="2400" dirty="0">
                <a:latin typeface="Times New Roman" panose="02020603050405020304" pitchFamily="18" charset="0"/>
                <a:cs typeface="Times New Roman" panose="02020603050405020304" pitchFamily="18" charset="0"/>
              </a:rPr>
              <a:t>słowa w pozostałych pamięciach podręcznych są </a:t>
            </a:r>
            <a:r>
              <a:rPr lang="pl-PL" sz="2400" dirty="0" smtClean="0">
                <a:latin typeface="Times New Roman" panose="02020603050405020304" pitchFamily="18" charset="0"/>
                <a:cs typeface="Times New Roman" panose="02020603050405020304" pitchFamily="18" charset="0"/>
              </a:rPr>
              <a:t>podobnie aktualizowane. </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72</a:t>
            </a:fld>
            <a:endParaRPr lang="pl-PL"/>
          </a:p>
        </p:txBody>
      </p:sp>
    </p:spTree>
    <p:extLst>
      <p:ext uri="{BB962C8B-B14F-4D97-AF65-F5344CB8AC3E}">
        <p14:creationId xmlns:p14="http://schemas.microsoft.com/office/powerpoint/2010/main" val="1772617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04967" y="504967"/>
            <a:ext cx="11013743" cy="5632311"/>
          </a:xfrm>
          <a:prstGeom prst="rect">
            <a:avLst/>
          </a:prstGeom>
          <a:noFill/>
        </p:spPr>
        <p:txBody>
          <a:bodyPr wrap="square" rtlCol="0">
            <a:spAutoFit/>
          </a:bodyPr>
          <a:lstStyle/>
          <a:p>
            <a:pPr algn="just">
              <a:lnSpc>
                <a:spcPct val="150000"/>
              </a:lnSpc>
            </a:pPr>
            <a:r>
              <a:rPr lang="pl-PL" sz="2400" i="1" dirty="0" smtClean="0">
                <a:latin typeface="Times New Roman" panose="02020603050405020304" pitchFamily="18" charset="0"/>
                <a:cs typeface="Times New Roman" panose="02020603050405020304" pitchFamily="18" charset="0"/>
              </a:rPr>
              <a:t>Pamięć </a:t>
            </a:r>
            <a:r>
              <a:rPr lang="pl-PL" sz="2400" i="1" dirty="0">
                <a:latin typeface="Times New Roman" panose="02020603050405020304" pitchFamily="18" charset="0"/>
                <a:cs typeface="Times New Roman" panose="02020603050405020304" pitchFamily="18" charset="0"/>
              </a:rPr>
              <a:t>wyłączona ze współpracy z pamięcią podręczną </a:t>
            </a:r>
            <a:r>
              <a:rPr lang="pl-PL" sz="2400" dirty="0">
                <a:latin typeface="Times New Roman" panose="02020603050405020304" pitchFamily="18" charset="0"/>
                <a:cs typeface="Times New Roman" panose="02020603050405020304" pitchFamily="18" charset="0"/>
              </a:rPr>
              <a:t>(ang. </a:t>
            </a:r>
            <a:r>
              <a:rPr lang="pl-PL" sz="2400" i="1" dirty="0">
                <a:latin typeface="Times New Roman" panose="02020603050405020304" pitchFamily="18" charset="0"/>
                <a:cs typeface="Times New Roman" panose="02020603050405020304" pitchFamily="18" charset="0"/>
              </a:rPr>
              <a:t>non-</a:t>
            </a:r>
            <a:r>
              <a:rPr lang="pl-PL" sz="2400" i="1" dirty="0" err="1">
                <a:latin typeface="Times New Roman" panose="02020603050405020304" pitchFamily="18" charset="0"/>
                <a:cs typeface="Times New Roman" panose="02020603050405020304" pitchFamily="18" charset="0"/>
              </a:rPr>
              <a:t>cachable</a:t>
            </a: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i="1" dirty="0" err="1">
                <a:latin typeface="Times New Roman" panose="02020603050405020304" pitchFamily="18" charset="0"/>
                <a:cs typeface="Times New Roman" panose="02020603050405020304" pitchFamily="18" charset="0"/>
              </a:rPr>
              <a:t>memory</a:t>
            </a:r>
            <a:r>
              <a:rPr lang="pl-PL" sz="2400" i="1" dirty="0">
                <a:latin typeface="Times New Roman" panose="02020603050405020304" pitchFamily="18" charset="0"/>
                <a:cs typeface="Times New Roman" panose="02020603050405020304" pitchFamily="18" charset="0"/>
              </a:rPr>
              <a:t>). </a:t>
            </a:r>
            <a:endParaRPr lang="pl-PL" sz="2400" i="1" dirty="0" smtClean="0">
              <a:latin typeface="Times New Roman" panose="02020603050405020304" pitchFamily="18" charset="0"/>
              <a:cs typeface="Times New Roman" panose="02020603050405020304" pitchFamily="18" charset="0"/>
            </a:endParaRP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smtClean="0">
                <a:latin typeface="Times New Roman" panose="02020603050405020304" pitchFamily="18" charset="0"/>
                <a:cs typeface="Times New Roman" panose="02020603050405020304" pitchFamily="18" charset="0"/>
              </a:rPr>
              <a:t>Tylko </a:t>
            </a:r>
            <a:r>
              <a:rPr lang="pl-PL" sz="2400" dirty="0">
                <a:latin typeface="Times New Roman" panose="02020603050405020304" pitchFamily="18" charset="0"/>
                <a:cs typeface="Times New Roman" panose="02020603050405020304" pitchFamily="18" charset="0"/>
              </a:rPr>
              <a:t>część pamięci głównej jest wspólna dla więcej niż </a:t>
            </a:r>
            <a:r>
              <a:rPr lang="pl-PL" sz="2400" dirty="0" smtClean="0">
                <a:latin typeface="Times New Roman" panose="02020603050405020304" pitchFamily="18" charset="0"/>
                <a:cs typeface="Times New Roman" panose="02020603050405020304" pitchFamily="18" charset="0"/>
              </a:rPr>
              <a:t>jednego procesora </a:t>
            </a:r>
            <a:r>
              <a:rPr lang="pl-PL" sz="2400" dirty="0">
                <a:latin typeface="Times New Roman" panose="02020603050405020304" pitchFamily="18" charset="0"/>
                <a:cs typeface="Times New Roman" panose="02020603050405020304" pitchFamily="18" charset="0"/>
              </a:rPr>
              <a:t>i ta właśnie część jest oznaczana jako wyłączona ze </a:t>
            </a:r>
            <a:r>
              <a:rPr lang="pl-PL" sz="2400" dirty="0" smtClean="0">
                <a:latin typeface="Times New Roman" panose="02020603050405020304" pitchFamily="18" charset="0"/>
                <a:cs typeface="Times New Roman" panose="02020603050405020304" pitchFamily="18" charset="0"/>
              </a:rPr>
              <a:t>współpracy z </a:t>
            </a:r>
            <a:r>
              <a:rPr lang="pl-PL" sz="2400" dirty="0">
                <a:latin typeface="Times New Roman" panose="02020603050405020304" pitchFamily="18" charset="0"/>
                <a:cs typeface="Times New Roman" panose="02020603050405020304" pitchFamily="18" charset="0"/>
              </a:rPr>
              <a:t>pamięcią podręczną. W takim systemie wszystkie operacje dostępu </a:t>
            </a:r>
            <a:r>
              <a:rPr lang="pl-PL" sz="2400" dirty="0" smtClean="0">
                <a:latin typeface="Times New Roman" panose="02020603050405020304" pitchFamily="18" charset="0"/>
                <a:cs typeface="Times New Roman" panose="02020603050405020304" pitchFamily="18" charset="0"/>
              </a:rPr>
              <a:t>do pamięci </a:t>
            </a:r>
            <a:r>
              <a:rPr lang="pl-PL" sz="2400" dirty="0">
                <a:latin typeface="Times New Roman" panose="02020603050405020304" pitchFamily="18" charset="0"/>
                <a:cs typeface="Times New Roman" panose="02020603050405020304" pitchFamily="18" charset="0"/>
              </a:rPr>
              <a:t>wspólnej nie dotyczą pamięci podręcznych, ponieważ </a:t>
            </a:r>
            <a:r>
              <a:rPr lang="pl-PL" sz="2400" dirty="0" smtClean="0">
                <a:latin typeface="Times New Roman" panose="02020603050405020304" pitchFamily="18" charset="0"/>
                <a:cs typeface="Times New Roman" panose="02020603050405020304" pitchFamily="18" charset="0"/>
              </a:rPr>
              <a:t>pamięć wspólna </a:t>
            </a:r>
            <a:r>
              <a:rPr lang="pl-PL" sz="2400" dirty="0">
                <a:latin typeface="Times New Roman" panose="02020603050405020304" pitchFamily="18" charset="0"/>
                <a:cs typeface="Times New Roman" panose="02020603050405020304" pitchFamily="18" charset="0"/>
              </a:rPr>
              <a:t>nigdy nie jest kopiowana do pamięci podręcznych. Pamięć </a:t>
            </a:r>
            <a:r>
              <a:rPr lang="pl-PL" sz="2400" dirty="0" smtClean="0">
                <a:latin typeface="Times New Roman" panose="02020603050405020304" pitchFamily="18" charset="0"/>
                <a:cs typeface="Times New Roman" panose="02020603050405020304" pitchFamily="18" charset="0"/>
              </a:rPr>
              <a:t>wyłączona ze </a:t>
            </a:r>
            <a:r>
              <a:rPr lang="pl-PL" sz="2400" dirty="0">
                <a:latin typeface="Times New Roman" panose="02020603050405020304" pitchFamily="18" charset="0"/>
                <a:cs typeface="Times New Roman" panose="02020603050405020304" pitchFamily="18" charset="0"/>
              </a:rPr>
              <a:t>współpracy z pamięcią podręczną może być identyfikowana </a:t>
            </a:r>
            <a:r>
              <a:rPr lang="pl-PL" sz="2400" dirty="0" smtClean="0">
                <a:latin typeface="Times New Roman" panose="02020603050405020304" pitchFamily="18" charset="0"/>
                <a:cs typeface="Times New Roman" panose="02020603050405020304" pitchFamily="18" charset="0"/>
              </a:rPr>
              <a:t>za pomocą </a:t>
            </a:r>
            <a:r>
              <a:rPr lang="pl-PL" sz="2400" dirty="0">
                <a:latin typeface="Times New Roman" panose="02020603050405020304" pitchFamily="18" charset="0"/>
                <a:cs typeface="Times New Roman" panose="02020603050405020304" pitchFamily="18" charset="0"/>
              </a:rPr>
              <a:t>układów logicznych wyboru mikroukładu lub najbardziej </a:t>
            </a:r>
            <a:r>
              <a:rPr lang="pl-PL" sz="2400" dirty="0" smtClean="0">
                <a:latin typeface="Times New Roman" panose="02020603050405020304" pitchFamily="18" charset="0"/>
                <a:cs typeface="Times New Roman" panose="02020603050405020304" pitchFamily="18" charset="0"/>
              </a:rPr>
              <a:t>znaczących bitów </a:t>
            </a:r>
            <a:r>
              <a:rPr lang="pl-PL" sz="2400" dirty="0">
                <a:latin typeface="Times New Roman" panose="02020603050405020304" pitchFamily="18" charset="0"/>
                <a:cs typeface="Times New Roman" panose="02020603050405020304" pitchFamily="18" charset="0"/>
              </a:rPr>
              <a:t>adresu.</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73</a:t>
            </a:fld>
            <a:endParaRPr lang="pl-PL"/>
          </a:p>
        </p:txBody>
      </p:sp>
    </p:spTree>
    <p:extLst>
      <p:ext uri="{BB962C8B-B14F-4D97-AF65-F5344CB8AC3E}">
        <p14:creationId xmlns:p14="http://schemas.microsoft.com/office/powerpoint/2010/main" val="40199007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00501" y="1596788"/>
            <a:ext cx="10713493" cy="3416320"/>
          </a:xfrm>
          <a:prstGeom prst="rect">
            <a:avLst/>
          </a:prstGeom>
          <a:noFill/>
        </p:spPr>
        <p:txBody>
          <a:bodyPr wrap="square" rtlCol="0">
            <a:spAutoFit/>
          </a:bodyPr>
          <a:lstStyle/>
          <a:p>
            <a:pPr algn="just">
              <a:lnSpc>
                <a:spcPct val="150000"/>
              </a:lnSpc>
            </a:pPr>
            <a:r>
              <a:rPr lang="pl-PL" sz="2400" b="1" dirty="0">
                <a:latin typeface="Times New Roman" panose="02020603050405020304" pitchFamily="18" charset="0"/>
                <a:cs typeface="Times New Roman" panose="02020603050405020304" pitchFamily="18" charset="0"/>
              </a:rPr>
              <a:t>Liczba pamięci </a:t>
            </a:r>
            <a:r>
              <a:rPr lang="pl-PL" sz="2400" b="1" dirty="0" smtClean="0">
                <a:latin typeface="Times New Roman" panose="02020603050405020304" pitchFamily="18" charset="0"/>
                <a:cs typeface="Times New Roman" panose="02020603050405020304" pitchFamily="18" charset="0"/>
              </a:rPr>
              <a:t>podręcznych</a:t>
            </a:r>
          </a:p>
          <a:p>
            <a:pPr algn="just">
              <a:lnSpc>
                <a:spcPct val="150000"/>
              </a:lnSpc>
            </a:pPr>
            <a:endParaRPr lang="pl-PL" sz="2400" b="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Kiedy wprowadzono pamięci podręczne, typowy system miał pojedynczą </a:t>
            </a:r>
            <a:r>
              <a:rPr lang="pl-PL" sz="2400" dirty="0" smtClean="0">
                <a:latin typeface="Times New Roman" panose="02020603050405020304" pitchFamily="18" charset="0"/>
                <a:cs typeface="Times New Roman" panose="02020603050405020304" pitchFamily="18" charset="0"/>
              </a:rPr>
              <a:t>pamięć podręczną</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Współcześnie stało </a:t>
            </a:r>
            <a:r>
              <a:rPr lang="pl-PL" sz="2400" dirty="0">
                <a:latin typeface="Times New Roman" panose="02020603050405020304" pitchFamily="18" charset="0"/>
                <a:cs typeface="Times New Roman" panose="02020603050405020304" pitchFamily="18" charset="0"/>
              </a:rPr>
              <a:t>się normą wykorzystywanie wielu pamięci </a:t>
            </a:r>
            <a:r>
              <a:rPr lang="pl-PL" sz="2400" dirty="0" smtClean="0">
                <a:latin typeface="Times New Roman" panose="02020603050405020304" pitchFamily="18" charset="0"/>
                <a:cs typeface="Times New Roman" panose="02020603050405020304" pitchFamily="18" charset="0"/>
              </a:rPr>
              <a:t>podręcznych. Dwoma </a:t>
            </a:r>
            <a:r>
              <a:rPr lang="pl-PL" sz="2400" dirty="0">
                <a:latin typeface="Times New Roman" panose="02020603050405020304" pitchFamily="18" charset="0"/>
                <a:cs typeface="Times New Roman" panose="02020603050405020304" pitchFamily="18" charset="0"/>
              </a:rPr>
              <a:t>aspektami tego zagadnienia projektowego są: liczba </a:t>
            </a:r>
            <a:r>
              <a:rPr lang="pl-PL" sz="2400" dirty="0" smtClean="0">
                <a:latin typeface="Times New Roman" panose="02020603050405020304" pitchFamily="18" charset="0"/>
                <a:cs typeface="Times New Roman" panose="02020603050405020304" pitchFamily="18" charset="0"/>
              </a:rPr>
              <a:t>poziomów pamięci </a:t>
            </a:r>
            <a:r>
              <a:rPr lang="pl-PL" sz="2400" dirty="0">
                <a:latin typeface="Times New Roman" panose="02020603050405020304" pitchFamily="18" charset="0"/>
                <a:cs typeface="Times New Roman" panose="02020603050405020304" pitchFamily="18" charset="0"/>
              </a:rPr>
              <a:t>oraz podział lub scalanie pamięci podręcznych.</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74</a:t>
            </a:fld>
            <a:endParaRPr lang="pl-PL"/>
          </a:p>
        </p:txBody>
      </p:sp>
    </p:spTree>
    <p:extLst>
      <p:ext uri="{BB962C8B-B14F-4D97-AF65-F5344CB8AC3E}">
        <p14:creationId xmlns:p14="http://schemas.microsoft.com/office/powerpoint/2010/main" val="3140245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36728" y="272956"/>
            <a:ext cx="10877266" cy="6186309"/>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Pamięci podręczne jedno- i </a:t>
            </a:r>
            <a:r>
              <a:rPr lang="pl-PL" sz="2400" i="1" dirty="0" smtClean="0">
                <a:latin typeface="Times New Roman" panose="02020603050405020304" pitchFamily="18" charset="0"/>
                <a:cs typeface="Times New Roman" panose="02020603050405020304" pitchFamily="18" charset="0"/>
              </a:rPr>
              <a:t>dwupoziomowe</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W miarę wzrostu gęstości upakowania układów logicznych stało się </a:t>
            </a:r>
            <a:r>
              <a:rPr lang="pl-PL" sz="2400" dirty="0" smtClean="0">
                <a:latin typeface="Times New Roman" panose="02020603050405020304" pitchFamily="18" charset="0"/>
                <a:cs typeface="Times New Roman" panose="02020603050405020304" pitchFamily="18" charset="0"/>
              </a:rPr>
              <a:t>możliwe dysponowanie </a:t>
            </a:r>
            <a:r>
              <a:rPr lang="pl-PL" sz="2400" dirty="0">
                <a:latin typeface="Times New Roman" panose="02020603050405020304" pitchFamily="18" charset="0"/>
                <a:cs typeface="Times New Roman" panose="02020603050405020304" pitchFamily="18" charset="0"/>
              </a:rPr>
              <a:t>pamięcią podręczną wewnątrz tego samego mikroukładu co </a:t>
            </a:r>
            <a:r>
              <a:rPr lang="pl-PL" sz="2400" dirty="0" smtClean="0">
                <a:latin typeface="Times New Roman" panose="02020603050405020304" pitchFamily="18" charset="0"/>
                <a:cs typeface="Times New Roman" panose="02020603050405020304" pitchFamily="18" charset="0"/>
              </a:rPr>
              <a:t>procesor: określamy </a:t>
            </a:r>
            <a:r>
              <a:rPr lang="pl-PL" sz="2400" dirty="0">
                <a:latin typeface="Times New Roman" panose="02020603050405020304" pitchFamily="18" charset="0"/>
                <a:cs typeface="Times New Roman" panose="02020603050405020304" pitchFamily="18" charset="0"/>
              </a:rPr>
              <a:t>to mianem pamięci podręcznej w procesorze (ang. </a:t>
            </a:r>
            <a:r>
              <a:rPr lang="pl-PL" sz="2400" i="1" dirty="0">
                <a:latin typeface="Times New Roman" panose="02020603050405020304" pitchFamily="18" charset="0"/>
                <a:cs typeface="Times New Roman" panose="02020603050405020304" pitchFamily="18" charset="0"/>
              </a:rPr>
              <a:t>on-chip cache</a:t>
            </a:r>
            <a:r>
              <a:rPr lang="pl-PL" sz="2400" i="1"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 </a:t>
            </a:r>
            <a:r>
              <a:rPr lang="pl-PL" sz="2400" dirty="0">
                <a:latin typeface="Times New Roman" panose="02020603050405020304" pitchFamily="18" charset="0"/>
                <a:cs typeface="Times New Roman" panose="02020603050405020304" pitchFamily="18" charset="0"/>
              </a:rPr>
              <a:t>porównaniu z pamięcią osiągalną za pomocą zewnętrznej </a:t>
            </a:r>
            <a:r>
              <a:rPr lang="pl-PL" sz="2400" dirty="0" smtClean="0">
                <a:latin typeface="Times New Roman" panose="02020603050405020304" pitchFamily="18" charset="0"/>
                <a:cs typeface="Times New Roman" panose="02020603050405020304" pitchFamily="18" charset="0"/>
              </a:rPr>
              <a:t>magistrali </a:t>
            </a:r>
            <a:r>
              <a:rPr lang="pl-PL" sz="2400" dirty="0" err="1" smtClean="0">
                <a:latin typeface="Times New Roman" panose="02020603050405020304" pitchFamily="18" charset="0"/>
                <a:cs typeface="Times New Roman" panose="02020603050405020304" pitchFamily="18" charset="0"/>
              </a:rPr>
              <a:t>wewnątrzprocesorowa</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pamięć podręczna umożliwia zmniejszenie </a:t>
            </a:r>
            <a:r>
              <a:rPr lang="pl-PL" sz="2400" dirty="0" smtClean="0">
                <a:latin typeface="Times New Roman" panose="02020603050405020304" pitchFamily="18" charset="0"/>
                <a:cs typeface="Times New Roman" panose="02020603050405020304" pitchFamily="18" charset="0"/>
              </a:rPr>
              <a:t>aktywności procesora </a:t>
            </a:r>
            <a:r>
              <a:rPr lang="pl-PL" sz="2400" dirty="0">
                <a:latin typeface="Times New Roman" panose="02020603050405020304" pitchFamily="18" charset="0"/>
                <a:cs typeface="Times New Roman" panose="02020603050405020304" pitchFamily="18" charset="0"/>
              </a:rPr>
              <a:t>w magistrali zewnętrznej i przez to skraca się czasy </a:t>
            </a:r>
            <a:r>
              <a:rPr lang="pl-PL" sz="2400" dirty="0" smtClean="0">
                <a:latin typeface="Times New Roman" panose="02020603050405020304" pitchFamily="18" charset="0"/>
                <a:cs typeface="Times New Roman" panose="02020603050405020304" pitchFamily="18" charset="0"/>
              </a:rPr>
              <a:t>wykonywania operacji </a:t>
            </a:r>
            <a:r>
              <a:rPr lang="pl-PL" sz="2400" dirty="0">
                <a:latin typeface="Times New Roman" panose="02020603050405020304" pitchFamily="18" charset="0"/>
                <a:cs typeface="Times New Roman" panose="02020603050405020304" pitchFamily="18" charset="0"/>
              </a:rPr>
              <a:t>i zwiększa się ogólną wydajność systemu. Jeśli wymagane rozkazy </a:t>
            </a:r>
            <a:r>
              <a:rPr lang="pl-PL" sz="2400" dirty="0" smtClean="0">
                <a:latin typeface="Times New Roman" panose="02020603050405020304" pitchFamily="18" charset="0"/>
                <a:cs typeface="Times New Roman" panose="02020603050405020304" pitchFamily="18" charset="0"/>
              </a:rPr>
              <a:t>lub dane </a:t>
            </a:r>
            <a:r>
              <a:rPr lang="pl-PL" sz="2400" dirty="0">
                <a:latin typeface="Times New Roman" panose="02020603050405020304" pitchFamily="18" charset="0"/>
                <a:cs typeface="Times New Roman" panose="02020603050405020304" pitchFamily="18" charset="0"/>
              </a:rPr>
              <a:t>znajdują się w </a:t>
            </a:r>
            <a:r>
              <a:rPr lang="pl-PL" sz="2400" dirty="0" err="1">
                <a:latin typeface="Times New Roman" panose="02020603050405020304" pitchFamily="18" charset="0"/>
                <a:cs typeface="Times New Roman" panose="02020603050405020304" pitchFamily="18" charset="0"/>
              </a:rPr>
              <a:t>wewnątrzprocesorowej</a:t>
            </a:r>
            <a:r>
              <a:rPr lang="pl-PL" sz="2400" dirty="0">
                <a:latin typeface="Times New Roman" panose="02020603050405020304" pitchFamily="18" charset="0"/>
                <a:cs typeface="Times New Roman" panose="02020603050405020304" pitchFamily="18" charset="0"/>
              </a:rPr>
              <a:t> pamięci podręcznej, </a:t>
            </a:r>
            <a:r>
              <a:rPr lang="pl-PL" sz="2400" dirty="0" smtClean="0">
                <a:latin typeface="Times New Roman" panose="02020603050405020304" pitchFamily="18" charset="0"/>
                <a:cs typeface="Times New Roman" panose="02020603050405020304" pitchFamily="18" charset="0"/>
              </a:rPr>
              <a:t>konieczność dostępu </a:t>
            </a:r>
            <a:r>
              <a:rPr lang="pl-PL" sz="2400" dirty="0">
                <a:latin typeface="Times New Roman" panose="02020603050405020304" pitchFamily="18" charset="0"/>
                <a:cs typeface="Times New Roman" panose="02020603050405020304" pitchFamily="18" charset="0"/>
              </a:rPr>
              <a:t>do magistrali jest eliminowana.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75</a:t>
            </a:fld>
            <a:endParaRPr lang="pl-PL"/>
          </a:p>
        </p:txBody>
      </p:sp>
    </p:spTree>
    <p:extLst>
      <p:ext uri="{BB962C8B-B14F-4D97-AF65-F5344CB8AC3E}">
        <p14:creationId xmlns:p14="http://schemas.microsoft.com/office/powerpoint/2010/main" val="3809434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23331" y="1637732"/>
            <a:ext cx="10849970" cy="2862322"/>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Ze względu na krótsze ścieżki </a:t>
            </a:r>
            <a:r>
              <a:rPr lang="pl-PL" sz="2400" dirty="0" smtClean="0">
                <a:latin typeface="Times New Roman" panose="02020603050405020304" pitchFamily="18" charset="0"/>
                <a:cs typeface="Times New Roman" panose="02020603050405020304" pitchFamily="18" charset="0"/>
              </a:rPr>
              <a:t>danych wewnątrz </a:t>
            </a:r>
            <a:r>
              <a:rPr lang="pl-PL" sz="2400" dirty="0">
                <a:latin typeface="Times New Roman" panose="02020603050405020304" pitchFamily="18" charset="0"/>
                <a:cs typeface="Times New Roman" panose="02020603050405020304" pitchFamily="18" charset="0"/>
              </a:rPr>
              <a:t>procesora w porównaniu z długościami magistrali, dostęp do </a:t>
            </a:r>
            <a:r>
              <a:rPr lang="pl-PL" sz="2400" dirty="0" smtClean="0">
                <a:latin typeface="Times New Roman" panose="02020603050405020304" pitchFamily="18" charset="0"/>
                <a:cs typeface="Times New Roman" panose="02020603050405020304" pitchFamily="18" charset="0"/>
              </a:rPr>
              <a:t>wbudowanej pamięci </a:t>
            </a:r>
            <a:r>
              <a:rPr lang="pl-PL" sz="2400" dirty="0">
                <a:latin typeface="Times New Roman" panose="02020603050405020304" pitchFamily="18" charset="0"/>
                <a:cs typeface="Times New Roman" panose="02020603050405020304" pitchFamily="18" charset="0"/>
              </a:rPr>
              <a:t>podręcznej jest wyraźnie szybszy w porównaniu z cyklem magistrali</a:t>
            </a:r>
            <a:r>
              <a:rPr lang="pl-PL" sz="2400" dirty="0" smtClean="0">
                <a:latin typeface="Times New Roman" panose="02020603050405020304" pitchFamily="18" charset="0"/>
                <a:cs typeface="Times New Roman" panose="02020603050405020304" pitchFamily="18" charset="0"/>
              </a:rPr>
              <a:t>, nawet </a:t>
            </a:r>
            <a:r>
              <a:rPr lang="pl-PL" sz="2400" dirty="0">
                <a:latin typeface="Times New Roman" panose="02020603050405020304" pitchFamily="18" charset="0"/>
                <a:cs typeface="Times New Roman" panose="02020603050405020304" pitchFamily="18" charset="0"/>
              </a:rPr>
              <a:t>w stanie nie wymagającym oczekiwania. Ponadto, w tym </a:t>
            </a:r>
            <a:r>
              <a:rPr lang="pl-PL" sz="2400" dirty="0" smtClean="0">
                <a:latin typeface="Times New Roman" panose="02020603050405020304" pitchFamily="18" charset="0"/>
                <a:cs typeface="Times New Roman" panose="02020603050405020304" pitchFamily="18" charset="0"/>
              </a:rPr>
              <a:t>okresie magistrala </a:t>
            </a:r>
            <a:r>
              <a:rPr lang="pl-PL" sz="2400" dirty="0">
                <a:latin typeface="Times New Roman" panose="02020603050405020304" pitchFamily="18" charset="0"/>
                <a:cs typeface="Times New Roman" panose="02020603050405020304" pitchFamily="18" charset="0"/>
              </a:rPr>
              <a:t>pozostaje wolna i mogą zachodzić inne transfery.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76</a:t>
            </a:fld>
            <a:endParaRPr lang="pl-PL"/>
          </a:p>
        </p:txBody>
      </p:sp>
    </p:spTree>
    <p:extLst>
      <p:ext uri="{BB962C8B-B14F-4D97-AF65-F5344CB8AC3E}">
        <p14:creationId xmlns:p14="http://schemas.microsoft.com/office/powerpoint/2010/main" val="2089662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0627" y="1487606"/>
            <a:ext cx="10672550" cy="3349956"/>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Wbudowanie pamięci podręcznej do procesora pozostawia otwarte pytanie</a:t>
            </a:r>
            <a:r>
              <a:rPr lang="pl-PL" sz="2400" dirty="0" smtClean="0">
                <a:latin typeface="Times New Roman" panose="02020603050405020304" pitchFamily="18" charset="0"/>
                <a:cs typeface="Times New Roman" panose="02020603050405020304" pitchFamily="18" charset="0"/>
              </a:rPr>
              <a:t>, czy </a:t>
            </a:r>
            <a:r>
              <a:rPr lang="pl-PL" sz="2400" dirty="0">
                <a:latin typeface="Times New Roman" panose="02020603050405020304" pitchFamily="18" charset="0"/>
                <a:cs typeface="Times New Roman" panose="02020603050405020304" pitchFamily="18" charset="0"/>
              </a:rPr>
              <a:t>nadal jest pożądana zewnętrzna (poza mikroukładem procesora) </a:t>
            </a:r>
            <a:r>
              <a:rPr lang="pl-PL" sz="2400" dirty="0" smtClean="0">
                <a:latin typeface="Times New Roman" panose="02020603050405020304" pitchFamily="18" charset="0"/>
                <a:cs typeface="Times New Roman" panose="02020603050405020304" pitchFamily="18" charset="0"/>
              </a:rPr>
              <a:t>pamięć podręczna</a:t>
            </a:r>
            <a:r>
              <a:rPr lang="pl-PL" sz="2400" dirty="0">
                <a:latin typeface="Times New Roman" panose="02020603050405020304" pitchFamily="18" charset="0"/>
                <a:cs typeface="Times New Roman" panose="02020603050405020304" pitchFamily="18" charset="0"/>
              </a:rPr>
              <a:t>. Odpowiedź brzmi zwykle: tak. Większość współczesnych </a:t>
            </a:r>
            <a:r>
              <a:rPr lang="pl-PL" sz="2400" dirty="0" smtClean="0">
                <a:latin typeface="Times New Roman" panose="02020603050405020304" pitchFamily="18" charset="0"/>
                <a:cs typeface="Times New Roman" panose="02020603050405020304" pitchFamily="18" charset="0"/>
              </a:rPr>
              <a:t>projektów zawiera </a:t>
            </a:r>
            <a:r>
              <a:rPr lang="pl-PL" sz="2400" dirty="0">
                <a:latin typeface="Times New Roman" panose="02020603050405020304" pitchFamily="18" charset="0"/>
                <a:cs typeface="Times New Roman" panose="02020603050405020304" pitchFamily="18" charset="0"/>
              </a:rPr>
              <a:t>zarówno pamięć podręczną </a:t>
            </a:r>
            <a:r>
              <a:rPr lang="pl-PL" sz="2400" dirty="0" err="1">
                <a:latin typeface="Times New Roman" panose="02020603050405020304" pitchFamily="18" charset="0"/>
                <a:cs typeface="Times New Roman" panose="02020603050405020304" pitchFamily="18" charset="0"/>
              </a:rPr>
              <a:t>wewnątrzprocesorowa</a:t>
            </a:r>
            <a:r>
              <a:rPr lang="pl-PL" sz="2400" dirty="0">
                <a:latin typeface="Times New Roman" panose="02020603050405020304" pitchFamily="18" charset="0"/>
                <a:cs typeface="Times New Roman" panose="02020603050405020304" pitchFamily="18" charset="0"/>
              </a:rPr>
              <a:t>, jak i zewnętrzną</a:t>
            </a:r>
            <a:r>
              <a:rPr lang="pl-PL" sz="2400" dirty="0" smtClean="0">
                <a:latin typeface="Times New Roman" panose="02020603050405020304" pitchFamily="18" charset="0"/>
                <a:cs typeface="Times New Roman" panose="02020603050405020304" pitchFamily="18" charset="0"/>
              </a:rPr>
              <a:t>. Wynikająca </a:t>
            </a:r>
            <a:r>
              <a:rPr lang="pl-PL" sz="2400" dirty="0">
                <a:latin typeface="Times New Roman" panose="02020603050405020304" pitchFamily="18" charset="0"/>
                <a:cs typeface="Times New Roman" panose="02020603050405020304" pitchFamily="18" charset="0"/>
              </a:rPr>
              <a:t>stąd organizacja jest znana jako dwupoziomowa pamięć podręczna</a:t>
            </a:r>
            <a:r>
              <a:rPr lang="pl-PL" sz="2400" dirty="0" smtClean="0">
                <a:latin typeface="Times New Roman" panose="02020603050405020304" pitchFamily="18" charset="0"/>
                <a:cs typeface="Times New Roman" panose="02020603050405020304" pitchFamily="18" charset="0"/>
              </a:rPr>
              <a:t>, przy </a:t>
            </a:r>
            <a:r>
              <a:rPr lang="pl-PL" sz="2400" dirty="0">
                <a:latin typeface="Times New Roman" panose="02020603050405020304" pitchFamily="18" charset="0"/>
                <a:cs typeface="Times New Roman" panose="02020603050405020304" pitchFamily="18" charset="0"/>
              </a:rPr>
              <a:t>czym pamięć wewnętrzna jest oznaczana jako poziom l (LI), a </a:t>
            </a:r>
            <a:r>
              <a:rPr lang="pl-PL" sz="2400" dirty="0" smtClean="0">
                <a:latin typeface="Times New Roman" panose="02020603050405020304" pitchFamily="18" charset="0"/>
                <a:cs typeface="Times New Roman" panose="02020603050405020304" pitchFamily="18" charset="0"/>
              </a:rPr>
              <a:t>zewnętrzna jako </a:t>
            </a:r>
            <a:r>
              <a:rPr lang="pl-PL" sz="2400" dirty="0">
                <a:latin typeface="Times New Roman" panose="02020603050405020304" pitchFamily="18" charset="0"/>
                <a:cs typeface="Times New Roman" panose="02020603050405020304" pitchFamily="18" charset="0"/>
              </a:rPr>
              <a:t>poziom 2 (L2).</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77</a:t>
            </a:fld>
            <a:endParaRPr lang="pl-PL"/>
          </a:p>
        </p:txBody>
      </p:sp>
    </p:spTree>
    <p:extLst>
      <p:ext uri="{BB962C8B-B14F-4D97-AF65-F5344CB8AC3E}">
        <p14:creationId xmlns:p14="http://schemas.microsoft.com/office/powerpoint/2010/main" val="112512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82138" y="368489"/>
            <a:ext cx="11041039" cy="5565947"/>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Przyczyna wprowadzania pamięci L2 jest następująca. </a:t>
            </a:r>
            <a:r>
              <a:rPr lang="pl-PL" sz="2400" dirty="0" smtClean="0">
                <a:latin typeface="Times New Roman" panose="02020603050405020304" pitchFamily="18" charset="0"/>
                <a:cs typeface="Times New Roman" panose="02020603050405020304" pitchFamily="18" charset="0"/>
              </a:rPr>
              <a:t>Jeśli nie </a:t>
            </a:r>
            <a:r>
              <a:rPr lang="pl-PL" sz="2400" dirty="0">
                <a:latin typeface="Times New Roman" panose="02020603050405020304" pitchFamily="18" charset="0"/>
                <a:cs typeface="Times New Roman" panose="02020603050405020304" pitchFamily="18" charset="0"/>
              </a:rPr>
              <a:t>byłoby pamięci podręcznej L2, a procesor zgłosiłby zapotrzebowanie na </a:t>
            </a:r>
            <a:r>
              <a:rPr lang="pl-PL" sz="2400" dirty="0" smtClean="0">
                <a:latin typeface="Times New Roman" panose="02020603050405020304" pitchFamily="18" charset="0"/>
                <a:cs typeface="Times New Roman" panose="02020603050405020304" pitchFamily="18" charset="0"/>
              </a:rPr>
              <a:t>dostęp do </a:t>
            </a:r>
            <a:r>
              <a:rPr lang="pl-PL" sz="2400" dirty="0">
                <a:latin typeface="Times New Roman" panose="02020603050405020304" pitchFamily="18" charset="0"/>
                <a:cs typeface="Times New Roman" panose="02020603050405020304" pitchFamily="18" charset="0"/>
              </a:rPr>
              <a:t>lokacji pamięci nie występującej w pamięci podręcznej LI, to </a:t>
            </a:r>
            <a:r>
              <a:rPr lang="pl-PL" sz="2400" dirty="0" smtClean="0">
                <a:latin typeface="Times New Roman" panose="02020603050405020304" pitchFamily="18" charset="0"/>
                <a:cs typeface="Times New Roman" panose="02020603050405020304" pitchFamily="18" charset="0"/>
              </a:rPr>
              <a:t>procesor musiałby </a:t>
            </a:r>
            <a:r>
              <a:rPr lang="pl-PL" sz="2400" dirty="0">
                <a:latin typeface="Times New Roman" panose="02020603050405020304" pitchFamily="18" charset="0"/>
                <a:cs typeface="Times New Roman" panose="02020603050405020304" pitchFamily="18" charset="0"/>
              </a:rPr>
              <a:t>sięgać do pamięci DRAM lub ROM poprzez magistralę. Ze </a:t>
            </a:r>
            <a:r>
              <a:rPr lang="pl-PL" sz="2400" dirty="0" smtClean="0">
                <a:latin typeface="Times New Roman" panose="02020603050405020304" pitchFamily="18" charset="0"/>
                <a:cs typeface="Times New Roman" panose="02020603050405020304" pitchFamily="18" charset="0"/>
              </a:rPr>
              <a:t>względu na </a:t>
            </a:r>
            <a:r>
              <a:rPr lang="pl-PL" sz="2400" dirty="0">
                <a:latin typeface="Times New Roman" panose="02020603050405020304" pitchFamily="18" charset="0"/>
                <a:cs typeface="Times New Roman" panose="02020603050405020304" pitchFamily="18" charset="0"/>
              </a:rPr>
              <a:t>typowo niewielką szybkość magistrali oraz stosunkowo długi czas dostępu </a:t>
            </a:r>
            <a:r>
              <a:rPr lang="pl-PL" sz="2400" dirty="0" smtClean="0">
                <a:latin typeface="Times New Roman" panose="02020603050405020304" pitchFamily="18" charset="0"/>
                <a:cs typeface="Times New Roman" panose="02020603050405020304" pitchFamily="18" charset="0"/>
              </a:rPr>
              <a:t>do pamięci </a:t>
            </a:r>
            <a:r>
              <a:rPr lang="pl-PL" sz="2400" dirty="0">
                <a:latin typeface="Times New Roman" panose="02020603050405020304" pitchFamily="18" charset="0"/>
                <a:cs typeface="Times New Roman" panose="02020603050405020304" pitchFamily="18" charset="0"/>
              </a:rPr>
              <a:t>rezultatem będzie zmniejszona wydajność. Z drugiej strony, jeśli </a:t>
            </a:r>
            <a:r>
              <a:rPr lang="pl-PL" sz="2400" dirty="0" smtClean="0">
                <a:latin typeface="Times New Roman" panose="02020603050405020304" pitchFamily="18" charset="0"/>
                <a:cs typeface="Times New Roman" panose="02020603050405020304" pitchFamily="18" charset="0"/>
              </a:rPr>
              <a:t>zastosowano pamięć </a:t>
            </a:r>
            <a:r>
              <a:rPr lang="pl-PL" sz="2400" dirty="0">
                <a:latin typeface="Times New Roman" panose="02020603050405020304" pitchFamily="18" charset="0"/>
                <a:cs typeface="Times New Roman" panose="02020603050405020304" pitchFamily="18" charset="0"/>
              </a:rPr>
              <a:t>podręczną L2 SRAM, to często możliwe jest szybkie </a:t>
            </a:r>
            <a:r>
              <a:rPr lang="pl-PL" sz="2400" dirty="0" smtClean="0">
                <a:latin typeface="Times New Roman" panose="02020603050405020304" pitchFamily="18" charset="0"/>
                <a:cs typeface="Times New Roman" panose="02020603050405020304" pitchFamily="18" charset="0"/>
              </a:rPr>
              <a:t>pobranie brakującej </a:t>
            </a:r>
            <a:r>
              <a:rPr lang="pl-PL" sz="2400" dirty="0">
                <a:latin typeface="Times New Roman" panose="02020603050405020304" pitchFamily="18" charset="0"/>
                <a:cs typeface="Times New Roman" panose="02020603050405020304" pitchFamily="18" charset="0"/>
              </a:rPr>
              <a:t>informacji. Jeśli pamięć SRAM jest dostatecznie szybka, aby </a:t>
            </a:r>
            <a:r>
              <a:rPr lang="pl-PL" sz="2400" dirty="0" smtClean="0">
                <a:latin typeface="Times New Roman" panose="02020603050405020304" pitchFamily="18" charset="0"/>
                <a:cs typeface="Times New Roman" panose="02020603050405020304" pitchFamily="18" charset="0"/>
              </a:rPr>
              <a:t>dostosować się </a:t>
            </a:r>
            <a:r>
              <a:rPr lang="pl-PL" sz="2400" dirty="0">
                <a:latin typeface="Times New Roman" panose="02020603050405020304" pitchFamily="18" charset="0"/>
                <a:cs typeface="Times New Roman" panose="02020603050405020304" pitchFamily="18" charset="0"/>
              </a:rPr>
              <a:t>do szybkości magistrali, to możliwy jest dostęp do danych za </a:t>
            </a:r>
            <a:r>
              <a:rPr lang="pl-PL" sz="2400" dirty="0" smtClean="0">
                <a:latin typeface="Times New Roman" panose="02020603050405020304" pitchFamily="18" charset="0"/>
                <a:cs typeface="Times New Roman" panose="02020603050405020304" pitchFamily="18" charset="0"/>
              </a:rPr>
              <a:t>pomocą </a:t>
            </a:r>
            <a:r>
              <a:rPr lang="pl-PL" sz="2400" dirty="0">
                <a:latin typeface="Times New Roman" panose="02020603050405020304" pitchFamily="18" charset="0"/>
                <a:cs typeface="Times New Roman" panose="02020603050405020304" pitchFamily="18" charset="0"/>
              </a:rPr>
              <a:t>transakcji o zerowym czasie oczekiwania, co stanowi najszybszy rodzaj </a:t>
            </a:r>
            <a:r>
              <a:rPr lang="pl-PL" sz="2400" dirty="0" smtClean="0">
                <a:latin typeface="Times New Roman" panose="02020603050405020304" pitchFamily="18" charset="0"/>
                <a:cs typeface="Times New Roman" panose="02020603050405020304" pitchFamily="18" charset="0"/>
              </a:rPr>
              <a:t>transferów magistralowych</a:t>
            </a:r>
            <a:r>
              <a:rPr lang="pl-PL" sz="2400" dirty="0">
                <a:latin typeface="Times New Roman" panose="02020603050405020304" pitchFamily="18" charset="0"/>
                <a:cs typeface="Times New Roman" panose="02020603050405020304" pitchFamily="18" charset="0"/>
              </a:rPr>
              <a:t>.</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78</a:t>
            </a:fld>
            <a:endParaRPr lang="pl-PL"/>
          </a:p>
        </p:txBody>
      </p:sp>
    </p:spTree>
    <p:extLst>
      <p:ext uri="{BB962C8B-B14F-4D97-AF65-F5344CB8AC3E}">
        <p14:creationId xmlns:p14="http://schemas.microsoft.com/office/powerpoint/2010/main" val="2139279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68740" y="2169994"/>
            <a:ext cx="10754435" cy="1687963"/>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Potencjalne oszczędności wynikające z zastosowania pamięci podręcznej </a:t>
            </a:r>
            <a:r>
              <a:rPr lang="pl-PL" sz="2400" dirty="0" smtClean="0">
                <a:latin typeface="Times New Roman" panose="02020603050405020304" pitchFamily="18" charset="0"/>
                <a:cs typeface="Times New Roman" panose="02020603050405020304" pitchFamily="18" charset="0"/>
              </a:rPr>
              <a:t>L2 zależą </a:t>
            </a:r>
            <a:r>
              <a:rPr lang="pl-PL" sz="2400" dirty="0">
                <a:latin typeface="Times New Roman" panose="02020603050405020304" pitchFamily="18" charset="0"/>
                <a:cs typeface="Times New Roman" panose="02020603050405020304" pitchFamily="18" charset="0"/>
              </a:rPr>
              <a:t>od współczynników trafień zarówno pamięci LI, jak i L2. W kilku </a:t>
            </a:r>
            <a:r>
              <a:rPr lang="pl-PL" sz="2400" dirty="0" smtClean="0">
                <a:latin typeface="Times New Roman" panose="02020603050405020304" pitchFamily="18" charset="0"/>
                <a:cs typeface="Times New Roman" panose="02020603050405020304" pitchFamily="18" charset="0"/>
              </a:rPr>
              <a:t>badaniach wykazano</a:t>
            </a:r>
            <a:r>
              <a:rPr lang="pl-PL" sz="2400" dirty="0">
                <a:latin typeface="Times New Roman" panose="02020603050405020304" pitchFamily="18" charset="0"/>
                <a:cs typeface="Times New Roman" panose="02020603050405020304" pitchFamily="18" charset="0"/>
              </a:rPr>
              <a:t>, że na ogół zastosowanie pamięci podręcznej drugiego </a:t>
            </a:r>
            <a:r>
              <a:rPr lang="pl-PL" sz="2400" dirty="0" smtClean="0">
                <a:latin typeface="Times New Roman" panose="02020603050405020304" pitchFamily="18" charset="0"/>
                <a:cs typeface="Times New Roman" panose="02020603050405020304" pitchFamily="18" charset="0"/>
              </a:rPr>
              <a:t>poziomu poprawia wydajność.</a:t>
            </a:r>
            <a:endParaRPr lang="pl-PL" sz="2400" dirty="0">
              <a:latin typeface="Times New Roman" panose="02020603050405020304" pitchFamily="18" charset="0"/>
              <a:cs typeface="Times New Roman" panose="02020603050405020304" pitchFamily="18" charset="0"/>
            </a:endParaRPr>
          </a:p>
        </p:txBody>
      </p:sp>
      <p:sp>
        <p:nvSpPr>
          <p:cNvPr id="3" name="Symbol zastępczy numeru slajdu 2"/>
          <p:cNvSpPr>
            <a:spLocks noGrp="1"/>
          </p:cNvSpPr>
          <p:nvPr>
            <p:ph type="sldNum" sz="quarter" idx="12"/>
          </p:nvPr>
        </p:nvSpPr>
        <p:spPr/>
        <p:txBody>
          <a:bodyPr/>
          <a:lstStyle/>
          <a:p>
            <a:fld id="{670A2497-FCAF-4B80-99F3-8A55C33864E0}" type="slidenum">
              <a:rPr lang="pl-PL" smtClean="0"/>
              <a:t>79</a:t>
            </a:fld>
            <a:endParaRPr lang="pl-PL"/>
          </a:p>
        </p:txBody>
      </p:sp>
    </p:spTree>
    <p:extLst>
      <p:ext uri="{BB962C8B-B14F-4D97-AF65-F5344CB8AC3E}">
        <p14:creationId xmlns:p14="http://schemas.microsoft.com/office/powerpoint/2010/main" val="306802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89397" y="1906073"/>
            <a:ext cx="11088710" cy="279595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Parametrem związanym z pojemnością jest </a:t>
            </a:r>
            <a:r>
              <a:rPr lang="pl-PL" sz="2400" b="1" dirty="0">
                <a:latin typeface="Times New Roman" panose="02020603050405020304" pitchFamily="18" charset="0"/>
                <a:cs typeface="Times New Roman" panose="02020603050405020304" pitchFamily="18" charset="0"/>
              </a:rPr>
              <a:t>jednostka transferu </a:t>
            </a:r>
            <a:r>
              <a:rPr lang="pl-PL" sz="2400" dirty="0">
                <a:latin typeface="Times New Roman" panose="02020603050405020304" pitchFamily="18" charset="0"/>
                <a:cs typeface="Times New Roman" panose="02020603050405020304" pitchFamily="18" charset="0"/>
              </a:rPr>
              <a:t>(ang</a:t>
            </a:r>
            <a:r>
              <a:rPr lang="pl-PL" sz="2400" dirty="0" smtClean="0">
                <a:latin typeface="Times New Roman" panose="02020603050405020304" pitchFamily="18" charset="0"/>
                <a:cs typeface="Times New Roman" panose="02020603050405020304" pitchFamily="18" charset="0"/>
              </a:rPr>
              <a:t>. </a:t>
            </a:r>
            <a:r>
              <a:rPr lang="pl-PL" sz="2400" i="1" dirty="0" smtClean="0">
                <a:latin typeface="Times New Roman" panose="02020603050405020304" pitchFamily="18" charset="0"/>
                <a:cs typeface="Times New Roman" panose="02020603050405020304" pitchFamily="18" charset="0"/>
              </a:rPr>
              <a:t>transfer </a:t>
            </a:r>
            <a:r>
              <a:rPr lang="pl-PL" sz="2400" i="1" dirty="0">
                <a:latin typeface="Times New Roman" panose="02020603050405020304" pitchFamily="18" charset="0"/>
                <a:cs typeface="Times New Roman" panose="02020603050405020304" pitchFamily="18" charset="0"/>
              </a:rPr>
              <a:t>unii). </a:t>
            </a:r>
            <a:r>
              <a:rPr lang="pl-PL" sz="2400" dirty="0">
                <a:latin typeface="Times New Roman" panose="02020603050405020304" pitchFamily="18" charset="0"/>
                <a:cs typeface="Times New Roman" panose="02020603050405020304" pitchFamily="18" charset="0"/>
              </a:rPr>
              <a:t>W przypadku pamięci wewnętrznej jednostka transferu jest </a:t>
            </a:r>
            <a:r>
              <a:rPr lang="pl-PL" sz="2400" dirty="0" smtClean="0">
                <a:latin typeface="Times New Roman" panose="02020603050405020304" pitchFamily="18" charset="0"/>
                <a:cs typeface="Times New Roman" panose="02020603050405020304" pitchFamily="18" charset="0"/>
              </a:rPr>
              <a:t>równa liczbie </a:t>
            </a:r>
            <a:r>
              <a:rPr lang="pl-PL" sz="2400" dirty="0">
                <a:latin typeface="Times New Roman" panose="02020603050405020304" pitchFamily="18" charset="0"/>
                <a:cs typeface="Times New Roman" panose="02020603050405020304" pitchFamily="18" charset="0"/>
              </a:rPr>
              <a:t>linii danych doprowadzonych do modułu pamięci i wychodzących z niego</a:t>
            </a:r>
            <a:r>
              <a:rPr lang="pl-PL" sz="2400" dirty="0" smtClean="0">
                <a:latin typeface="Times New Roman" panose="02020603050405020304" pitchFamily="18" charset="0"/>
                <a:cs typeface="Times New Roman" panose="02020603050405020304" pitchFamily="18" charset="0"/>
              </a:rPr>
              <a:t>. Jest </a:t>
            </a:r>
            <a:r>
              <a:rPr lang="pl-PL" sz="2400" dirty="0">
                <a:latin typeface="Times New Roman" panose="02020603050405020304" pitchFamily="18" charset="0"/>
                <a:cs typeface="Times New Roman" panose="02020603050405020304" pitchFamily="18" charset="0"/>
              </a:rPr>
              <a:t>ona często równa długości słowa, ale nie musi tak być. W celu </a:t>
            </a:r>
            <a:r>
              <a:rPr lang="pl-PL" sz="2400" dirty="0" smtClean="0">
                <a:latin typeface="Times New Roman" panose="02020603050405020304" pitchFamily="18" charset="0"/>
                <a:cs typeface="Times New Roman" panose="02020603050405020304" pitchFamily="18" charset="0"/>
              </a:rPr>
              <a:t>wyjaśnienia tego </a:t>
            </a:r>
            <a:r>
              <a:rPr lang="pl-PL" sz="2400" dirty="0">
                <a:latin typeface="Times New Roman" panose="02020603050405020304" pitchFamily="18" charset="0"/>
                <a:cs typeface="Times New Roman" panose="02020603050405020304" pitchFamily="18" charset="0"/>
              </a:rPr>
              <a:t>problemu rozważmy trzy powiązane ze sobą pojęcia dotyczące </a:t>
            </a:r>
            <a:r>
              <a:rPr lang="pl-PL" sz="2400" dirty="0" smtClean="0">
                <a:latin typeface="Times New Roman" panose="02020603050405020304" pitchFamily="18" charset="0"/>
                <a:cs typeface="Times New Roman" panose="02020603050405020304" pitchFamily="18" charset="0"/>
              </a:rPr>
              <a:t>pamięci wewnętrznej</a:t>
            </a:r>
            <a:r>
              <a:rPr lang="pl-PL" sz="2400" dirty="0">
                <a:latin typeface="Times New Roman" panose="02020603050405020304" pitchFamily="18" charset="0"/>
                <a:cs typeface="Times New Roman" panose="02020603050405020304" pitchFamily="18" charset="0"/>
              </a:rPr>
              <a:t>:</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8</a:t>
            </a:fld>
            <a:endParaRPr lang="pl-PL"/>
          </a:p>
        </p:txBody>
      </p:sp>
    </p:spTree>
    <p:extLst>
      <p:ext uri="{BB962C8B-B14F-4D97-AF65-F5344CB8AC3E}">
        <p14:creationId xmlns:p14="http://schemas.microsoft.com/office/powerpoint/2010/main" val="25056292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32262" y="1187354"/>
            <a:ext cx="10822675" cy="3416320"/>
          </a:xfrm>
          <a:prstGeom prst="rect">
            <a:avLst/>
          </a:prstGeom>
          <a:noFill/>
        </p:spPr>
        <p:txBody>
          <a:bodyPr wrap="square" rtlCol="0">
            <a:spAutoFit/>
          </a:bodyPr>
          <a:lstStyle/>
          <a:p>
            <a:pPr algn="just">
              <a:lnSpc>
                <a:spcPct val="150000"/>
              </a:lnSpc>
            </a:pPr>
            <a:r>
              <a:rPr lang="pl-PL" sz="2400" i="1" dirty="0">
                <a:latin typeface="Times New Roman" panose="02020603050405020304" pitchFamily="18" charset="0"/>
                <a:cs typeface="Times New Roman" panose="02020603050405020304" pitchFamily="18" charset="0"/>
              </a:rPr>
              <a:t>Jednolita a podzielona pamięć </a:t>
            </a:r>
            <a:r>
              <a:rPr lang="pl-PL" sz="2400" i="1" dirty="0" smtClean="0">
                <a:latin typeface="Times New Roman" panose="02020603050405020304" pitchFamily="18" charset="0"/>
                <a:cs typeface="Times New Roman" panose="02020603050405020304" pitchFamily="18" charset="0"/>
              </a:rPr>
              <a:t>podręczna</a:t>
            </a:r>
          </a:p>
          <a:p>
            <a:pPr algn="just">
              <a:lnSpc>
                <a:spcPct val="150000"/>
              </a:lnSpc>
            </a:pPr>
            <a:endParaRPr lang="pl-PL" sz="2400" i="1" dirty="0">
              <a:latin typeface="Times New Roman" panose="02020603050405020304" pitchFamily="18" charset="0"/>
              <a:cs typeface="Times New Roman" panose="02020603050405020304" pitchFamily="18" charset="0"/>
            </a:endParaRPr>
          </a:p>
          <a:p>
            <a:pPr algn="just">
              <a:lnSpc>
                <a:spcPct val="150000"/>
              </a:lnSpc>
            </a:pPr>
            <a:r>
              <a:rPr lang="pl-PL" sz="2400" dirty="0">
                <a:latin typeface="Times New Roman" panose="02020603050405020304" pitchFamily="18" charset="0"/>
                <a:cs typeface="Times New Roman" panose="02020603050405020304" pitchFamily="18" charset="0"/>
              </a:rPr>
              <a:t>Gdy po raz pierwszy wprowadzono </a:t>
            </a:r>
            <a:r>
              <a:rPr lang="pl-PL" sz="2400" dirty="0" err="1">
                <a:latin typeface="Times New Roman" panose="02020603050405020304" pitchFamily="18" charset="0"/>
                <a:cs typeface="Times New Roman" panose="02020603050405020304" pitchFamily="18" charset="0"/>
              </a:rPr>
              <a:t>wewnątrzprocesorową</a:t>
            </a:r>
            <a:r>
              <a:rPr lang="pl-PL" sz="2400" dirty="0">
                <a:latin typeface="Times New Roman" panose="02020603050405020304" pitchFamily="18" charset="0"/>
                <a:cs typeface="Times New Roman" panose="02020603050405020304" pitchFamily="18" charset="0"/>
              </a:rPr>
              <a:t> pamięć </a:t>
            </a:r>
            <a:r>
              <a:rPr lang="pl-PL" sz="2400" dirty="0" smtClean="0">
                <a:latin typeface="Times New Roman" panose="02020603050405020304" pitchFamily="18" charset="0"/>
                <a:cs typeface="Times New Roman" panose="02020603050405020304" pitchFamily="18" charset="0"/>
              </a:rPr>
              <a:t>podręczną, w </a:t>
            </a:r>
            <a:r>
              <a:rPr lang="pl-PL" sz="2400" dirty="0">
                <a:latin typeface="Times New Roman" panose="02020603050405020304" pitchFamily="18" charset="0"/>
                <a:cs typeface="Times New Roman" panose="02020603050405020304" pitchFamily="18" charset="0"/>
              </a:rPr>
              <a:t>wielu projektach zawierających pojedynczą pamięć podręczną </a:t>
            </a:r>
            <a:r>
              <a:rPr lang="pl-PL" sz="2400" dirty="0" smtClean="0">
                <a:latin typeface="Times New Roman" panose="02020603050405020304" pitchFamily="18" charset="0"/>
                <a:cs typeface="Times New Roman" panose="02020603050405020304" pitchFamily="18" charset="0"/>
              </a:rPr>
              <a:t>wykorzystywano ją </a:t>
            </a:r>
            <a:r>
              <a:rPr lang="pl-PL" sz="2400" dirty="0">
                <a:latin typeface="Times New Roman" panose="02020603050405020304" pitchFamily="18" charset="0"/>
                <a:cs typeface="Times New Roman" panose="02020603050405020304" pitchFamily="18" charset="0"/>
              </a:rPr>
              <a:t>zarówno do przechowywania danych, jak i rozkazów. Obecnie stało </a:t>
            </a:r>
            <a:r>
              <a:rPr lang="pl-PL" sz="2400" dirty="0" smtClean="0">
                <a:latin typeface="Times New Roman" panose="02020603050405020304" pitchFamily="18" charset="0"/>
                <a:cs typeface="Times New Roman" panose="02020603050405020304" pitchFamily="18" charset="0"/>
              </a:rPr>
              <a:t>się powszechne </a:t>
            </a:r>
            <a:r>
              <a:rPr lang="pl-PL" sz="2400" dirty="0">
                <a:latin typeface="Times New Roman" panose="02020603050405020304" pitchFamily="18" charset="0"/>
                <a:cs typeface="Times New Roman" panose="02020603050405020304" pitchFamily="18" charset="0"/>
              </a:rPr>
              <a:t>dzielenie pamięci podręcznej na dwie: jedną przeznaczoną na rozkazy</a:t>
            </a:r>
            <a:r>
              <a:rPr lang="pl-PL" sz="2400" dirty="0" smtClean="0">
                <a:latin typeface="Times New Roman" panose="02020603050405020304" pitchFamily="18" charset="0"/>
                <a:cs typeface="Times New Roman" panose="02020603050405020304" pitchFamily="18" charset="0"/>
              </a:rPr>
              <a:t>, drugą </a:t>
            </a:r>
            <a:r>
              <a:rPr lang="pl-PL" sz="2400" dirty="0">
                <a:latin typeface="Times New Roman" panose="02020603050405020304" pitchFamily="18" charset="0"/>
                <a:cs typeface="Times New Roman" panose="02020603050405020304" pitchFamily="18" charset="0"/>
              </a:rPr>
              <a:t>zaś na dane.</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80</a:t>
            </a:fld>
            <a:endParaRPr lang="pl-PL"/>
          </a:p>
        </p:txBody>
      </p:sp>
    </p:spTree>
    <p:extLst>
      <p:ext uri="{BB962C8B-B14F-4D97-AF65-F5344CB8AC3E}">
        <p14:creationId xmlns:p14="http://schemas.microsoft.com/office/powerpoint/2010/main" val="3899241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464024" y="655093"/>
            <a:ext cx="10877266" cy="5632311"/>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Jest kilka potencjalnych zalet pamięci jednolitej</a:t>
            </a:r>
            <a:r>
              <a:rPr lang="pl-PL" sz="2400" dirty="0" smtClean="0">
                <a:latin typeface="Times New Roman" panose="02020603050405020304" pitchFamily="18" charset="0"/>
                <a:cs typeface="Times New Roman" panose="02020603050405020304" pitchFamily="18" charset="0"/>
              </a:rPr>
              <a:t>: </a:t>
            </a:r>
          </a:p>
          <a:p>
            <a:pPr algn="just">
              <a:lnSpc>
                <a:spcPct val="150000"/>
              </a:lnSpc>
            </a:pPr>
            <a:endParaRPr lang="pl-PL"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pl-PL" sz="2400" dirty="0" smtClean="0">
                <a:latin typeface="Times New Roman" panose="02020603050405020304" pitchFamily="18" charset="0"/>
                <a:cs typeface="Times New Roman" panose="02020603050405020304" pitchFamily="18" charset="0"/>
              </a:rPr>
              <a:t>Dla </a:t>
            </a:r>
            <a:r>
              <a:rPr lang="pl-PL" sz="2400" dirty="0">
                <a:latin typeface="Times New Roman" panose="02020603050405020304" pitchFamily="18" charset="0"/>
                <a:cs typeface="Times New Roman" panose="02020603050405020304" pitchFamily="18" charset="0"/>
              </a:rPr>
              <a:t>danego rozmiaru pamięci podręcznej pamięć jednolita wyróżnia </a:t>
            </a:r>
            <a:r>
              <a:rPr lang="pl-PL" sz="2400" dirty="0" smtClean="0">
                <a:latin typeface="Times New Roman" panose="02020603050405020304" pitchFamily="18" charset="0"/>
                <a:cs typeface="Times New Roman" panose="02020603050405020304" pitchFamily="18" charset="0"/>
              </a:rPr>
              <a:t>się większym </a:t>
            </a:r>
            <a:r>
              <a:rPr lang="pl-PL" sz="2400" dirty="0">
                <a:latin typeface="Times New Roman" panose="02020603050405020304" pitchFamily="18" charset="0"/>
                <a:cs typeface="Times New Roman" panose="02020603050405020304" pitchFamily="18" charset="0"/>
              </a:rPr>
              <a:t>współczynnikiem trafień niż pamięć podzielona, ponieważ </a:t>
            </a:r>
            <a:r>
              <a:rPr lang="pl-PL" sz="2400" dirty="0" smtClean="0">
                <a:latin typeface="Times New Roman" panose="02020603050405020304" pitchFamily="18" charset="0"/>
                <a:cs typeface="Times New Roman" panose="02020603050405020304" pitchFamily="18" charset="0"/>
              </a:rPr>
              <a:t>automatycznie równoważy </a:t>
            </a:r>
            <a:r>
              <a:rPr lang="pl-PL" sz="2400" dirty="0">
                <a:latin typeface="Times New Roman" panose="02020603050405020304" pitchFamily="18" charset="0"/>
                <a:cs typeface="Times New Roman" panose="02020603050405020304" pitchFamily="18" charset="0"/>
              </a:rPr>
              <a:t>ona pobieranie rozkazów z pobieraniem danych. </a:t>
            </a:r>
            <a:r>
              <a:rPr lang="pl-PL" sz="2400" dirty="0" smtClean="0">
                <a:latin typeface="Times New Roman" panose="02020603050405020304" pitchFamily="18" charset="0"/>
                <a:cs typeface="Times New Roman" panose="02020603050405020304" pitchFamily="18" charset="0"/>
              </a:rPr>
              <a:t>To znaczy</a:t>
            </a:r>
            <a:r>
              <a:rPr lang="pl-PL" sz="2400" dirty="0">
                <a:latin typeface="Times New Roman" panose="02020603050405020304" pitchFamily="18" charset="0"/>
                <a:cs typeface="Times New Roman" panose="02020603050405020304" pitchFamily="18" charset="0"/>
              </a:rPr>
              <a:t>, jeśli struktura rozkazów przewiduje o wiele więcej pobrań </a:t>
            </a:r>
            <a:r>
              <a:rPr lang="pl-PL" sz="2400" dirty="0" smtClean="0">
                <a:latin typeface="Times New Roman" panose="02020603050405020304" pitchFamily="18" charset="0"/>
                <a:cs typeface="Times New Roman" panose="02020603050405020304" pitchFamily="18" charset="0"/>
              </a:rPr>
              <a:t>rozkazów niż </a:t>
            </a:r>
            <a:r>
              <a:rPr lang="pl-PL" sz="2400" dirty="0">
                <a:latin typeface="Times New Roman" panose="02020603050405020304" pitchFamily="18" charset="0"/>
                <a:cs typeface="Times New Roman" panose="02020603050405020304" pitchFamily="18" charset="0"/>
              </a:rPr>
              <a:t>danych, pamięć podręczna będzie wykazywała tendencję do </a:t>
            </a:r>
            <a:r>
              <a:rPr lang="pl-PL" sz="2400" dirty="0" smtClean="0">
                <a:latin typeface="Times New Roman" panose="02020603050405020304" pitchFamily="18" charset="0"/>
                <a:cs typeface="Times New Roman" panose="02020603050405020304" pitchFamily="18" charset="0"/>
              </a:rPr>
              <a:t>wypełniania się </a:t>
            </a:r>
            <a:r>
              <a:rPr lang="pl-PL" sz="2400" dirty="0">
                <a:latin typeface="Times New Roman" panose="02020603050405020304" pitchFamily="18" charset="0"/>
                <a:cs typeface="Times New Roman" panose="02020603050405020304" pitchFamily="18" charset="0"/>
              </a:rPr>
              <a:t>rozkazami. Jeżeli natomiast wymagane jest częstsze </a:t>
            </a:r>
            <a:r>
              <a:rPr lang="pl-PL" sz="2400" dirty="0" smtClean="0">
                <a:latin typeface="Times New Roman" panose="02020603050405020304" pitchFamily="18" charset="0"/>
                <a:cs typeface="Times New Roman" panose="02020603050405020304" pitchFamily="18" charset="0"/>
              </a:rPr>
              <a:t>pobieranie danych</a:t>
            </a:r>
            <a:r>
              <a:rPr lang="pl-PL" sz="2400" dirty="0">
                <a:latin typeface="Times New Roman" panose="02020603050405020304" pitchFamily="18" charset="0"/>
                <a:cs typeface="Times New Roman" panose="02020603050405020304" pitchFamily="18" charset="0"/>
              </a:rPr>
              <a:t>, pamięć ta będzie się wypełniała </a:t>
            </a:r>
            <a:r>
              <a:rPr lang="pl-PL" sz="2400" dirty="0" smtClean="0">
                <a:latin typeface="Times New Roman" panose="02020603050405020304" pitchFamily="18" charset="0"/>
                <a:cs typeface="Times New Roman" panose="02020603050405020304" pitchFamily="18" charset="0"/>
              </a:rPr>
              <a:t>danymi. </a:t>
            </a:r>
          </a:p>
          <a:p>
            <a:pPr marL="457200" indent="-457200" algn="just">
              <a:lnSpc>
                <a:spcPct val="150000"/>
              </a:lnSpc>
              <a:buAutoNum type="arabicPeriod"/>
            </a:pPr>
            <a:r>
              <a:rPr lang="pl-PL" sz="2400" dirty="0" smtClean="0">
                <a:latin typeface="Times New Roman" panose="02020603050405020304" pitchFamily="18" charset="0"/>
                <a:cs typeface="Times New Roman" panose="02020603050405020304" pitchFamily="18" charset="0"/>
              </a:rPr>
              <a:t>Tylko </a:t>
            </a:r>
            <a:r>
              <a:rPr lang="pl-PL" sz="2400" dirty="0">
                <a:latin typeface="Times New Roman" panose="02020603050405020304" pitchFamily="18" charset="0"/>
                <a:cs typeface="Times New Roman" panose="02020603050405020304" pitchFamily="18" charset="0"/>
              </a:rPr>
              <a:t>jedna pamięć podręczna musi być zaprojektowana i wdrożona.</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81</a:t>
            </a:fld>
            <a:endParaRPr lang="pl-PL"/>
          </a:p>
        </p:txBody>
      </p:sp>
    </p:spTree>
    <p:extLst>
      <p:ext uri="{BB962C8B-B14F-4D97-AF65-F5344CB8AC3E}">
        <p14:creationId xmlns:p14="http://schemas.microsoft.com/office/powerpoint/2010/main" val="1280665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59558" y="1692322"/>
            <a:ext cx="10986448" cy="3970318"/>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Mimo tych zalet występuje tendencja do stosowania pamięci podzielonych</a:t>
            </a:r>
            <a:r>
              <a:rPr lang="pl-PL"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co akcentuje </a:t>
            </a:r>
            <a:r>
              <a:rPr lang="pl-PL" sz="2400" dirty="0">
                <a:latin typeface="Times New Roman" panose="02020603050405020304" pitchFamily="18" charset="0"/>
                <a:cs typeface="Times New Roman" panose="02020603050405020304" pitchFamily="18" charset="0"/>
              </a:rPr>
              <a:t>równoległe wykonywanie rozkazów i wstępne pobieranie </a:t>
            </a:r>
            <a:r>
              <a:rPr lang="pl-PL" sz="2400" dirty="0" smtClean="0">
                <a:latin typeface="Times New Roman" panose="02020603050405020304" pitchFamily="18" charset="0"/>
                <a:cs typeface="Times New Roman" panose="02020603050405020304" pitchFamily="18" charset="0"/>
              </a:rPr>
              <a:t>rozkazów przewidywanych </a:t>
            </a:r>
            <a:r>
              <a:rPr lang="pl-PL" sz="2400" dirty="0">
                <a:latin typeface="Times New Roman" panose="02020603050405020304" pitchFamily="18" charset="0"/>
                <a:cs typeface="Times New Roman" panose="02020603050405020304" pitchFamily="18" charset="0"/>
              </a:rPr>
              <a:t>do wykonywania. Kluczową zaletą podzielonej pamięci </a:t>
            </a:r>
            <a:r>
              <a:rPr lang="pl-PL" sz="2400" dirty="0" smtClean="0">
                <a:latin typeface="Times New Roman" panose="02020603050405020304" pitchFamily="18" charset="0"/>
                <a:cs typeface="Times New Roman" panose="02020603050405020304" pitchFamily="18" charset="0"/>
              </a:rPr>
              <a:t>podręcznej jest </a:t>
            </a:r>
            <a:r>
              <a:rPr lang="pl-PL" sz="2400" dirty="0">
                <a:latin typeface="Times New Roman" panose="02020603050405020304" pitchFamily="18" charset="0"/>
                <a:cs typeface="Times New Roman" panose="02020603050405020304" pitchFamily="18" charset="0"/>
              </a:rPr>
              <a:t>to, że eliminowana jest rywalizacja o pamięć podręczną między </a:t>
            </a:r>
            <a:r>
              <a:rPr lang="pl-PL" sz="2400" dirty="0" smtClean="0">
                <a:latin typeface="Times New Roman" panose="02020603050405020304" pitchFamily="18" charset="0"/>
                <a:cs typeface="Times New Roman" panose="02020603050405020304" pitchFamily="18" charset="0"/>
              </a:rPr>
              <a:t>procesorem rozkazów </a:t>
            </a:r>
            <a:r>
              <a:rPr lang="pl-PL" sz="2400" dirty="0">
                <a:latin typeface="Times New Roman" panose="02020603050405020304" pitchFamily="18" charset="0"/>
                <a:cs typeface="Times New Roman" panose="02020603050405020304" pitchFamily="18" charset="0"/>
              </a:rPr>
              <a:t>a jednostką wykonującą. Jest to ważne w każdym </a:t>
            </a:r>
            <a:r>
              <a:rPr lang="pl-PL" sz="2400" dirty="0" smtClean="0">
                <a:latin typeface="Times New Roman" panose="02020603050405020304" pitchFamily="18" charset="0"/>
                <a:cs typeface="Times New Roman" panose="02020603050405020304" pitchFamily="18" charset="0"/>
              </a:rPr>
              <a:t>rozwiązaniu wykorzystującym </a:t>
            </a:r>
            <a:r>
              <a:rPr lang="pl-PL" sz="2400" dirty="0">
                <a:latin typeface="Times New Roman" panose="02020603050405020304" pitchFamily="18" charset="0"/>
                <a:cs typeface="Times New Roman" panose="02020603050405020304" pitchFamily="18" charset="0"/>
              </a:rPr>
              <a:t>potokowe przetwarzanie rozkazów. Typowo procesor </a:t>
            </a:r>
            <a:r>
              <a:rPr lang="pl-PL" sz="2400" dirty="0" smtClean="0">
                <a:latin typeface="Times New Roman" panose="02020603050405020304" pitchFamily="18" charset="0"/>
                <a:cs typeface="Times New Roman" panose="02020603050405020304" pitchFamily="18" charset="0"/>
              </a:rPr>
              <a:t>pobiera rozkazy </a:t>
            </a:r>
            <a:r>
              <a:rPr lang="pl-PL" sz="2400" dirty="0">
                <a:latin typeface="Times New Roman" panose="02020603050405020304" pitchFamily="18" charset="0"/>
                <a:cs typeface="Times New Roman" panose="02020603050405020304" pitchFamily="18" charset="0"/>
              </a:rPr>
              <a:t>z wyprzedzeniem i napełnia bufor - rejestr potokowy - rozkazami</a:t>
            </a:r>
            <a:r>
              <a:rPr lang="pl-PL" sz="2400" dirty="0" smtClean="0">
                <a:latin typeface="Times New Roman" panose="02020603050405020304" pitchFamily="18" charset="0"/>
                <a:cs typeface="Times New Roman" panose="02020603050405020304" pitchFamily="18" charset="0"/>
              </a:rPr>
              <a:t>, które </a:t>
            </a:r>
            <a:r>
              <a:rPr lang="pl-PL" sz="2400" dirty="0">
                <a:latin typeface="Times New Roman" panose="02020603050405020304" pitchFamily="18" charset="0"/>
                <a:cs typeface="Times New Roman" panose="02020603050405020304" pitchFamily="18" charset="0"/>
              </a:rPr>
              <a:t>mają być wykonane.</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82</a:t>
            </a:fld>
            <a:endParaRPr lang="pl-PL"/>
          </a:p>
        </p:txBody>
      </p:sp>
    </p:spTree>
    <p:extLst>
      <p:ext uri="{BB962C8B-B14F-4D97-AF65-F5344CB8AC3E}">
        <p14:creationId xmlns:p14="http://schemas.microsoft.com/office/powerpoint/2010/main" val="745333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627797" y="655093"/>
            <a:ext cx="10740788" cy="5565947"/>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Załóżmy teraz, że mamy do dyspozycji jednolitą </a:t>
            </a:r>
            <a:r>
              <a:rPr lang="pl-PL" sz="2400" dirty="0" smtClean="0">
                <a:latin typeface="Times New Roman" panose="02020603050405020304" pitchFamily="18" charset="0"/>
                <a:cs typeface="Times New Roman" panose="02020603050405020304" pitchFamily="18" charset="0"/>
              </a:rPr>
              <a:t>pamięć podręczną </a:t>
            </a:r>
            <a:r>
              <a:rPr lang="pl-PL" sz="2400" dirty="0">
                <a:latin typeface="Times New Roman" panose="02020603050405020304" pitchFamily="18" charset="0"/>
                <a:cs typeface="Times New Roman" panose="02020603050405020304" pitchFamily="18" charset="0"/>
              </a:rPr>
              <a:t>dla rozkazów i danych. Gdy jednostka wykonująca sięga </a:t>
            </a:r>
            <a:r>
              <a:rPr lang="pl-PL" sz="2400" dirty="0" smtClean="0">
                <a:latin typeface="Times New Roman" panose="02020603050405020304" pitchFamily="18" charset="0"/>
                <a:cs typeface="Times New Roman" panose="02020603050405020304" pitchFamily="18" charset="0"/>
              </a:rPr>
              <a:t>do pamięci </a:t>
            </a:r>
            <a:r>
              <a:rPr lang="pl-PL" sz="2400" dirty="0">
                <a:latin typeface="Times New Roman" panose="02020603050405020304" pitchFamily="18" charset="0"/>
                <a:cs typeface="Times New Roman" panose="02020603050405020304" pitchFamily="18" charset="0"/>
              </a:rPr>
              <a:t>w celu załadowania i przechowania danych, zapotrzebowanie jest </a:t>
            </a:r>
            <a:r>
              <a:rPr lang="pl-PL" sz="2400" dirty="0" smtClean="0">
                <a:latin typeface="Times New Roman" panose="02020603050405020304" pitchFamily="18" charset="0"/>
                <a:cs typeface="Times New Roman" panose="02020603050405020304" pitchFamily="18" charset="0"/>
              </a:rPr>
              <a:t>doprowadzane do </a:t>
            </a:r>
            <a:r>
              <a:rPr lang="pl-PL" sz="2400" dirty="0">
                <a:latin typeface="Times New Roman" panose="02020603050405020304" pitchFamily="18" charset="0"/>
                <a:cs typeface="Times New Roman" panose="02020603050405020304" pitchFamily="18" charset="0"/>
              </a:rPr>
              <a:t>jednolitej pamięci podręcznej. Jeśli w tym samym czasie </a:t>
            </a:r>
            <a:r>
              <a:rPr lang="pl-PL" sz="2400" dirty="0" smtClean="0">
                <a:latin typeface="Times New Roman" panose="02020603050405020304" pitchFamily="18" charset="0"/>
                <a:cs typeface="Times New Roman" panose="02020603050405020304" pitchFamily="18" charset="0"/>
              </a:rPr>
              <a:t>układ wyprzedzającego </a:t>
            </a:r>
            <a:r>
              <a:rPr lang="pl-PL" sz="2400" dirty="0">
                <a:latin typeface="Times New Roman" panose="02020603050405020304" pitchFamily="18" charset="0"/>
                <a:cs typeface="Times New Roman" panose="02020603050405020304" pitchFamily="18" charset="0"/>
              </a:rPr>
              <a:t>pobierania rozkazów wysyła zapotrzebowanie na </a:t>
            </a:r>
            <a:r>
              <a:rPr lang="pl-PL" sz="2400" dirty="0" smtClean="0">
                <a:latin typeface="Times New Roman" panose="02020603050405020304" pitchFamily="18" charset="0"/>
                <a:cs typeface="Times New Roman" panose="02020603050405020304" pitchFamily="18" charset="0"/>
              </a:rPr>
              <a:t>odczytanie rozkazu </a:t>
            </a:r>
            <a:r>
              <a:rPr lang="pl-PL" sz="2400" dirty="0">
                <a:latin typeface="Times New Roman" panose="02020603050405020304" pitchFamily="18" charset="0"/>
                <a:cs typeface="Times New Roman" panose="02020603050405020304" pitchFamily="18" charset="0"/>
              </a:rPr>
              <a:t>z pamięci podręcznej, to zapotrzebowanie to zostanie czasowo zablokowane</a:t>
            </a:r>
            <a:r>
              <a:rPr lang="pl-PL" sz="2400" dirty="0" smtClean="0">
                <a:latin typeface="Times New Roman" panose="02020603050405020304" pitchFamily="18" charset="0"/>
                <a:cs typeface="Times New Roman" panose="02020603050405020304" pitchFamily="18" charset="0"/>
              </a:rPr>
              <a:t>, żeby </a:t>
            </a:r>
            <a:r>
              <a:rPr lang="pl-PL" sz="2400" dirty="0">
                <a:latin typeface="Times New Roman" panose="02020603050405020304" pitchFamily="18" charset="0"/>
                <a:cs typeface="Times New Roman" panose="02020603050405020304" pitchFamily="18" charset="0"/>
              </a:rPr>
              <a:t>pamięć podręczna mogła najpierw obsłużyć jednostkę wykonującą</a:t>
            </a:r>
            <a:r>
              <a:rPr lang="pl-PL" sz="2400" dirty="0" smtClean="0">
                <a:latin typeface="Times New Roman" panose="02020603050405020304" pitchFamily="18" charset="0"/>
                <a:cs typeface="Times New Roman" panose="02020603050405020304" pitchFamily="18" charset="0"/>
              </a:rPr>
              <a:t>, pozwalając </a:t>
            </a:r>
            <a:r>
              <a:rPr lang="pl-PL" sz="2400" dirty="0">
                <a:latin typeface="Times New Roman" panose="02020603050405020304" pitchFamily="18" charset="0"/>
                <a:cs typeface="Times New Roman" panose="02020603050405020304" pitchFamily="18" charset="0"/>
              </a:rPr>
              <a:t>jej na zakończenie właśnie wykonywanego rozkazu. Ta </a:t>
            </a:r>
            <a:r>
              <a:rPr lang="pl-PL" sz="2400" dirty="0" smtClean="0">
                <a:latin typeface="Times New Roman" panose="02020603050405020304" pitchFamily="18" charset="0"/>
                <a:cs typeface="Times New Roman" panose="02020603050405020304" pitchFamily="18" charset="0"/>
              </a:rPr>
              <a:t>rywalizacja o </a:t>
            </a:r>
            <a:r>
              <a:rPr lang="pl-PL" sz="2400" dirty="0">
                <a:latin typeface="Times New Roman" panose="02020603050405020304" pitchFamily="18" charset="0"/>
                <a:cs typeface="Times New Roman" panose="02020603050405020304" pitchFamily="18" charset="0"/>
              </a:rPr>
              <a:t>pamięć podręczną może spowodować zmniejszenie wydajności, </a:t>
            </a:r>
            <a:r>
              <a:rPr lang="pl-PL" sz="2400" dirty="0" smtClean="0">
                <a:latin typeface="Times New Roman" panose="02020603050405020304" pitchFamily="18" charset="0"/>
                <a:cs typeface="Times New Roman" panose="02020603050405020304" pitchFamily="18" charset="0"/>
              </a:rPr>
              <a:t>interferując z </a:t>
            </a:r>
            <a:r>
              <a:rPr lang="pl-PL" sz="2400" dirty="0">
                <a:latin typeface="Times New Roman" panose="02020603050405020304" pitchFamily="18" charset="0"/>
                <a:cs typeface="Times New Roman" panose="02020603050405020304" pitchFamily="18" charset="0"/>
              </a:rPr>
              <a:t>wydajnym wykorzystaniem potoku rozkazów. </a:t>
            </a:r>
            <a:r>
              <a:rPr lang="pl-PL" sz="2400">
                <a:latin typeface="Times New Roman" panose="02020603050405020304" pitchFamily="18" charset="0"/>
                <a:cs typeface="Times New Roman" panose="02020603050405020304" pitchFamily="18" charset="0"/>
              </a:rPr>
              <a:t>Struktura </a:t>
            </a:r>
            <a:r>
              <a:rPr lang="pl-PL" sz="2400" smtClean="0">
                <a:latin typeface="Times New Roman" panose="02020603050405020304" pitchFamily="18" charset="0"/>
                <a:cs typeface="Times New Roman" panose="02020603050405020304" pitchFamily="18" charset="0"/>
              </a:rPr>
              <a:t>podzielonej pamięci </a:t>
            </a:r>
            <a:r>
              <a:rPr lang="pl-PL" sz="2400" dirty="0">
                <a:latin typeface="Times New Roman" panose="02020603050405020304" pitchFamily="18" charset="0"/>
                <a:cs typeface="Times New Roman" panose="02020603050405020304" pitchFamily="18" charset="0"/>
              </a:rPr>
              <a:t>podręcznej umożliwia pokonanie tej trudności.</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83</a:t>
            </a:fld>
            <a:endParaRPr lang="pl-PL"/>
          </a:p>
        </p:txBody>
      </p:sp>
    </p:spTree>
    <p:extLst>
      <p:ext uri="{BB962C8B-B14F-4D97-AF65-F5344CB8AC3E}">
        <p14:creationId xmlns:p14="http://schemas.microsoft.com/office/powerpoint/2010/main" val="244468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502275" y="1545465"/>
            <a:ext cx="11075831" cy="3416320"/>
          </a:xfrm>
          <a:prstGeom prst="rect">
            <a:avLst/>
          </a:prstGeom>
          <a:noFill/>
        </p:spPr>
        <p:txBody>
          <a:bodyPr wrap="square" rtlCol="0">
            <a:spAutoFit/>
          </a:bodyPr>
          <a:lstStyle/>
          <a:p>
            <a:pPr algn="just">
              <a:lnSpc>
                <a:spcPct val="150000"/>
              </a:lnSpc>
            </a:pPr>
            <a:r>
              <a:rPr lang="pl-PL" sz="2400" dirty="0">
                <a:latin typeface="Times New Roman" panose="02020603050405020304" pitchFamily="18" charset="0"/>
                <a:cs typeface="Times New Roman" panose="02020603050405020304" pitchFamily="18" charset="0"/>
              </a:rPr>
              <a:t>Słowo. „Naturalna" jednostka organizacji pamięci. Zwykle rozmiar </a:t>
            </a:r>
            <a:r>
              <a:rPr lang="pl-PL" sz="2400" dirty="0" smtClean="0">
                <a:latin typeface="Times New Roman" panose="02020603050405020304" pitchFamily="18" charset="0"/>
                <a:cs typeface="Times New Roman" panose="02020603050405020304" pitchFamily="18" charset="0"/>
              </a:rPr>
              <a:t>słowa jest </a:t>
            </a:r>
            <a:r>
              <a:rPr lang="pl-PL" sz="2400" dirty="0">
                <a:latin typeface="Times New Roman" panose="02020603050405020304" pitchFamily="18" charset="0"/>
                <a:cs typeface="Times New Roman" panose="02020603050405020304" pitchFamily="18" charset="0"/>
              </a:rPr>
              <a:t>równy liczbie bitów wykorzystywanych do reprezentowania liczby </a:t>
            </a:r>
            <a:r>
              <a:rPr lang="pl-PL" sz="2400" dirty="0" smtClean="0">
                <a:latin typeface="Times New Roman" panose="02020603050405020304" pitchFamily="18" charset="0"/>
                <a:cs typeface="Times New Roman" panose="02020603050405020304" pitchFamily="18" charset="0"/>
              </a:rPr>
              <a:t>lub długości </a:t>
            </a:r>
            <a:r>
              <a:rPr lang="pl-PL" sz="2400" dirty="0">
                <a:latin typeface="Times New Roman" panose="02020603050405020304" pitchFamily="18" charset="0"/>
                <a:cs typeface="Times New Roman" panose="02020603050405020304" pitchFamily="18" charset="0"/>
              </a:rPr>
              <a:t>rozkazu. Niestety, jest wiele wyjątków. Na przykład </a:t>
            </a:r>
            <a:r>
              <a:rPr lang="pl-PL" sz="2400" dirty="0" smtClean="0">
                <a:latin typeface="Times New Roman" panose="02020603050405020304" pitchFamily="18" charset="0"/>
                <a:cs typeface="Times New Roman" panose="02020603050405020304" pitchFamily="18" charset="0"/>
              </a:rPr>
              <a:t>jedna technologia</a:t>
            </a:r>
            <a:r>
              <a:rPr lang="pl-PL"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wykorzystuje słowa </a:t>
            </a:r>
            <a:r>
              <a:rPr lang="pl-PL" sz="2400" dirty="0">
                <a:latin typeface="Times New Roman" panose="02020603050405020304" pitchFamily="18" charset="0"/>
                <a:cs typeface="Times New Roman" panose="02020603050405020304" pitchFamily="18" charset="0"/>
              </a:rPr>
              <a:t>64-bitowe, jednak liczba całkowita jest reprezentowana </a:t>
            </a:r>
            <a:r>
              <a:rPr lang="pl-PL" sz="2400" dirty="0" smtClean="0">
                <a:latin typeface="Times New Roman" panose="02020603050405020304" pitchFamily="18" charset="0"/>
                <a:cs typeface="Times New Roman" panose="02020603050405020304" pitchFamily="18" charset="0"/>
              </a:rPr>
              <a:t>za pomocą </a:t>
            </a:r>
            <a:r>
              <a:rPr lang="pl-PL" sz="2400" dirty="0">
                <a:latin typeface="Times New Roman" panose="02020603050405020304" pitchFamily="18" charset="0"/>
                <a:cs typeface="Times New Roman" panose="02020603050405020304" pitchFamily="18" charset="0"/>
              </a:rPr>
              <a:t>24 bitów. </a:t>
            </a:r>
            <a:r>
              <a:rPr lang="pl-PL" sz="2400" dirty="0" smtClean="0">
                <a:latin typeface="Times New Roman" panose="02020603050405020304" pitchFamily="18" charset="0"/>
                <a:cs typeface="Times New Roman" panose="02020603050405020304" pitchFamily="18" charset="0"/>
              </a:rPr>
              <a:t>Inna technologia </a:t>
            </a:r>
            <a:r>
              <a:rPr lang="pl-PL" sz="2400" dirty="0">
                <a:latin typeface="Times New Roman" panose="02020603050405020304" pitchFamily="18" charset="0"/>
                <a:cs typeface="Times New Roman" panose="02020603050405020304" pitchFamily="18" charset="0"/>
              </a:rPr>
              <a:t>ma zdumiewająco różne długości rozkazów, </a:t>
            </a:r>
            <a:r>
              <a:rPr lang="pl-PL" sz="2400" dirty="0" smtClean="0">
                <a:latin typeface="Times New Roman" panose="02020603050405020304" pitchFamily="18" charset="0"/>
                <a:cs typeface="Times New Roman" panose="02020603050405020304" pitchFamily="18" charset="0"/>
              </a:rPr>
              <a:t>wyrażone jako </a:t>
            </a:r>
            <a:r>
              <a:rPr lang="pl-PL" sz="2400" dirty="0">
                <a:latin typeface="Times New Roman" panose="02020603050405020304" pitchFamily="18" charset="0"/>
                <a:cs typeface="Times New Roman" panose="02020603050405020304" pitchFamily="18" charset="0"/>
              </a:rPr>
              <a:t>wielokrotności bajtów, a rozmiar słowa wynosi 32 bity.</a:t>
            </a:r>
          </a:p>
        </p:txBody>
      </p:sp>
      <p:sp>
        <p:nvSpPr>
          <p:cNvPr id="3" name="Symbol zastępczy numeru slajdu 2"/>
          <p:cNvSpPr>
            <a:spLocks noGrp="1"/>
          </p:cNvSpPr>
          <p:nvPr>
            <p:ph type="sldNum" sz="quarter" idx="12"/>
          </p:nvPr>
        </p:nvSpPr>
        <p:spPr/>
        <p:txBody>
          <a:bodyPr/>
          <a:lstStyle/>
          <a:p>
            <a:fld id="{670A2497-FCAF-4B80-99F3-8A55C33864E0}" type="slidenum">
              <a:rPr lang="pl-PL" smtClean="0"/>
              <a:t>9</a:t>
            </a:fld>
            <a:endParaRPr lang="pl-PL"/>
          </a:p>
        </p:txBody>
      </p:sp>
    </p:spTree>
    <p:extLst>
      <p:ext uri="{BB962C8B-B14F-4D97-AF65-F5344CB8AC3E}">
        <p14:creationId xmlns:p14="http://schemas.microsoft.com/office/powerpoint/2010/main" val="318677182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4630</Words>
  <Application>Microsoft Office PowerPoint</Application>
  <PresentationFormat>Panoramiczny</PresentationFormat>
  <Paragraphs>261</Paragraphs>
  <Slides>83</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83</vt:i4>
      </vt:variant>
    </vt:vector>
  </HeadingPairs>
  <TitlesOfParts>
    <vt:vector size="88" baseType="lpstr">
      <vt:lpstr>Arial</vt:lpstr>
      <vt:lpstr>Calibri</vt:lpstr>
      <vt:lpstr>Calibri Light</vt:lpstr>
      <vt:lpstr>Times New Roman</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marta lipnicka</dc:creator>
  <cp:lastModifiedBy>marta lipnicka</cp:lastModifiedBy>
  <cp:revision>44</cp:revision>
  <dcterms:created xsi:type="dcterms:W3CDTF">2016-05-18T21:00:31Z</dcterms:created>
  <dcterms:modified xsi:type="dcterms:W3CDTF">2016-05-20T07:24:32Z</dcterms:modified>
</cp:coreProperties>
</file>