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4"/>
  </p:notesMasterIdLst>
  <p:sldIdLst>
    <p:sldId id="316" r:id="rId2"/>
    <p:sldId id="317" r:id="rId3"/>
    <p:sldId id="320" r:id="rId4"/>
    <p:sldId id="321" r:id="rId5"/>
    <p:sldId id="322" r:id="rId6"/>
    <p:sldId id="323" r:id="rId7"/>
    <p:sldId id="347" r:id="rId8"/>
    <p:sldId id="348" r:id="rId9"/>
    <p:sldId id="349" r:id="rId10"/>
    <p:sldId id="350" r:id="rId11"/>
    <p:sldId id="351" r:id="rId12"/>
    <p:sldId id="352" r:id="rId13"/>
    <p:sldId id="354" r:id="rId14"/>
    <p:sldId id="353" r:id="rId15"/>
    <p:sldId id="355" r:id="rId16"/>
    <p:sldId id="356" r:id="rId17"/>
    <p:sldId id="357" r:id="rId18"/>
    <p:sldId id="358" r:id="rId19"/>
    <p:sldId id="359" r:id="rId20"/>
    <p:sldId id="360" r:id="rId21"/>
    <p:sldId id="361" r:id="rId22"/>
    <p:sldId id="256" r:id="rId23"/>
    <p:sldId id="257" r:id="rId24"/>
    <p:sldId id="258" r:id="rId25"/>
    <p:sldId id="259" r:id="rId26"/>
    <p:sldId id="260" r:id="rId27"/>
    <p:sldId id="261" r:id="rId28"/>
    <p:sldId id="262" r:id="rId29"/>
    <p:sldId id="263" r:id="rId30"/>
    <p:sldId id="264" r:id="rId31"/>
    <p:sldId id="265" r:id="rId32"/>
    <p:sldId id="266" r:id="rId33"/>
    <p:sldId id="267" r:id="rId34"/>
    <p:sldId id="268" r:id="rId35"/>
    <p:sldId id="269" r:id="rId36"/>
    <p:sldId id="270" r:id="rId37"/>
    <p:sldId id="271" r:id="rId38"/>
    <p:sldId id="272" r:id="rId39"/>
    <p:sldId id="273" r:id="rId40"/>
    <p:sldId id="274" r:id="rId41"/>
    <p:sldId id="338" r:id="rId42"/>
    <p:sldId id="275" r:id="rId43"/>
    <p:sldId id="276" r:id="rId44"/>
    <p:sldId id="339" r:id="rId45"/>
    <p:sldId id="277" r:id="rId46"/>
    <p:sldId id="278" r:id="rId47"/>
    <p:sldId id="279" r:id="rId48"/>
    <p:sldId id="340" r:id="rId49"/>
    <p:sldId id="341" r:id="rId50"/>
    <p:sldId id="296" r:id="rId51"/>
    <p:sldId id="362" r:id="rId52"/>
    <p:sldId id="363" r:id="rId53"/>
    <p:sldId id="364" r:id="rId54"/>
    <p:sldId id="366" r:id="rId55"/>
    <p:sldId id="367" r:id="rId56"/>
    <p:sldId id="368" r:id="rId57"/>
    <p:sldId id="369" r:id="rId58"/>
    <p:sldId id="370" r:id="rId59"/>
    <p:sldId id="371" r:id="rId60"/>
    <p:sldId id="372" r:id="rId61"/>
    <p:sldId id="373" r:id="rId62"/>
    <p:sldId id="374" r:id="rId63"/>
    <p:sldId id="375" r:id="rId64"/>
    <p:sldId id="376" r:id="rId65"/>
    <p:sldId id="377" r:id="rId66"/>
    <p:sldId id="378" r:id="rId67"/>
    <p:sldId id="379" r:id="rId68"/>
    <p:sldId id="380" r:id="rId69"/>
    <p:sldId id="381" r:id="rId70"/>
    <p:sldId id="382" r:id="rId71"/>
    <p:sldId id="310" r:id="rId72"/>
    <p:sldId id="311" r:id="rId73"/>
    <p:sldId id="344" r:id="rId74"/>
    <p:sldId id="312" r:id="rId75"/>
    <p:sldId id="313" r:id="rId76"/>
    <p:sldId id="315" r:id="rId77"/>
    <p:sldId id="314" r:id="rId78"/>
    <p:sldId id="281" r:id="rId79"/>
    <p:sldId id="282" r:id="rId80"/>
    <p:sldId id="283" r:id="rId81"/>
    <p:sldId id="284" r:id="rId82"/>
    <p:sldId id="285" r:id="rId83"/>
    <p:sldId id="286" r:id="rId84"/>
    <p:sldId id="287" r:id="rId85"/>
    <p:sldId id="346" r:id="rId86"/>
    <p:sldId id="288" r:id="rId87"/>
    <p:sldId id="289" r:id="rId88"/>
    <p:sldId id="290" r:id="rId89"/>
    <p:sldId id="345" r:id="rId90"/>
    <p:sldId id="291" r:id="rId91"/>
    <p:sldId id="292" r:id="rId92"/>
    <p:sldId id="293" r:id="rId9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A03DD4-94C5-4008-B24E-C189784926F7}" type="datetimeFigureOut">
              <a:rPr lang="pl-PL" smtClean="0"/>
              <a:t>2016-06-01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13422-E082-4F12-B852-138E0646642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3084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13422-E082-4F12-B852-138E06466423}" type="slidenum">
              <a:rPr lang="pl-PL" smtClean="0"/>
              <a:t>69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0927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4239-4DFE-4347-A603-C8E8B5550F37}" type="datetime1">
              <a:rPr lang="pl-PL" smtClean="0"/>
              <a:t>2016-06-01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45683-DFB1-465B-90FD-40C5970714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53590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293E-B305-4633-BEDA-3ED6391B21A1}" type="datetime1">
              <a:rPr lang="pl-PL" smtClean="0"/>
              <a:t>2016-06-01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45683-DFB1-465B-90FD-40C5970714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273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F1E4B-B868-47C4-B599-C2E0A8E7A80C}" type="datetime1">
              <a:rPr lang="pl-PL" smtClean="0"/>
              <a:t>2016-06-01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45683-DFB1-465B-90FD-40C5970714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6927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08B0-8510-45EE-90B8-307C7CA9EF1D}" type="datetime1">
              <a:rPr lang="pl-PL" smtClean="0"/>
              <a:t>2016-06-01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45683-DFB1-465B-90FD-40C5970714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81276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EE6A-6B36-499E-89C0-CB7DB80421C7}" type="datetime1">
              <a:rPr lang="pl-PL" smtClean="0"/>
              <a:t>2016-06-01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45683-DFB1-465B-90FD-40C5970714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515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4BC9-C911-4B28-A831-F50CEE216F14}" type="datetime1">
              <a:rPr lang="pl-PL" smtClean="0"/>
              <a:t>2016-06-01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45683-DFB1-465B-90FD-40C5970714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6595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57FB7-464B-4B38-9E56-8076F05B44D5}" type="datetime1">
              <a:rPr lang="pl-PL" smtClean="0"/>
              <a:t>2016-06-01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45683-DFB1-465B-90FD-40C5970714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6533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33994-C818-47A8-B103-875DF201294D}" type="datetime1">
              <a:rPr lang="pl-PL" smtClean="0"/>
              <a:t>2016-06-01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45683-DFB1-465B-90FD-40C5970714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0448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D9C0-683D-4979-A702-0C390FB4EB68}" type="datetime1">
              <a:rPr lang="pl-PL" smtClean="0"/>
              <a:t>2016-06-01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45683-DFB1-465B-90FD-40C5970714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34906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0C27-8C49-4AF5-B40D-7A2DCE645A86}" type="datetime1">
              <a:rPr lang="pl-PL" smtClean="0"/>
              <a:t>2016-06-01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45683-DFB1-465B-90FD-40C5970714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1757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2DCD-F87E-4250-8B13-423272983D6C}" type="datetime1">
              <a:rPr lang="pl-PL" smtClean="0"/>
              <a:t>2016-06-01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45683-DFB1-465B-90FD-40C5970714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0142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E5F3F-B734-448E-9E8D-23764C445D2A}" type="datetime1">
              <a:rPr lang="pl-PL" smtClean="0"/>
              <a:t>2016-06-01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45683-DFB1-465B-90FD-40C5970714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72229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502276" y="2562896"/>
            <a:ext cx="10831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Pamięć wewnętrzna</a:t>
            </a:r>
            <a:endParaRPr lang="pl-PL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45683-DFB1-465B-90FD-40C59707145A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34048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553792" y="2343956"/>
            <a:ext cx="105606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przypadku umiarkowanych wymagań zaletą pamięci ROM jest to, że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dane lub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pozostają na stałe w pamięci głównej i nigdy nie wymagają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ładowania z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urządzeń pamięci wtórnej.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45683-DFB1-465B-90FD-40C59707145A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12202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528034" y="914400"/>
            <a:ext cx="107924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Pamięć ROM powstaje podobnie, jak wszystkie mikroukłady scalone,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przy czym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dane są wbudowywane podczas procesu wytwarzania. Wynikają z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tego dwa problemy:</a:t>
            </a:r>
          </a:p>
          <a:p>
            <a:pPr algn="just">
              <a:lnSpc>
                <a:spcPct val="150000"/>
              </a:lnSpc>
            </a:pP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Umieszczaniu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danych w pamięci towarzyszy stosunkowo duży koszt stały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niezależny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 tego, czy wytwarza się 1000 kopii określonego układu,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czy tylko jedną.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może wystąpić błąd. Jeśli jeden bit jest niewłaściwy, cała partia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układów ROM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 być wyrzucona.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45683-DFB1-465B-90FD-40C59707145A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63767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360609" y="1275009"/>
            <a:ext cx="111144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Jeśli potrzebna jest tylko niewielka pamięć ROM o określonej zawartości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tańszym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rozwiązaniem jest wykorzystanie 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programowalnej pamięci </a:t>
            </a:r>
            <a:r>
              <a:rPr lang="pl-P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ROM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(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programmable ROM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Podobnie jak ROM pamięć PROM jest nieulotna i można ją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zapisać tylko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raz. W przypadku pamięci PROM zapis jest realizowany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elektrycznie 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może być wykonany przez dostawcę lub przez klienta już po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wyprodukowaniu mikroukładu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Do zapisu (lub „programowania") wymagane są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specjalne urządzenia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Pamięci PROM zapewniają elastyczność i wygodę. Pamięci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ROM natomiast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pozostają atrakcyjne w przypadku dużych ilości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produkowanego sprzętu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45683-DFB1-465B-90FD-40C59707145A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47336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553792" y="1493949"/>
            <a:ext cx="11050073" cy="4457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Inną odmianą pamięci stałych jest 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pamięć głównie do odczytu 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l-PL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read-mostly</a:t>
            </a:r>
            <a:r>
              <a:rPr lang="pl-P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która jest użyteczna wtedy, gdy operacje zapisu są znacznie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częstsze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niż operacje zapisu, natomiast wymagana jest nieulotność. Powszechnie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znane są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trzy odmiany pamięci głównie do odczytu: </a:t>
            </a:r>
            <a:endParaRPr lang="pl-P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pl-P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EPROM (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erasable programmable read-only memory (EPROM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EEPROM (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electrically erasable programmable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read-only memory (EEPROM)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tzw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amięć błyskawiczna 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l-PL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45683-DFB1-465B-90FD-40C59707145A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4409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450761" y="489397"/>
            <a:ext cx="1099855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Optycznie wymazywalna programowalna pamięć stała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(EPROM)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jest odczytywana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zapisywana elektrycznie, podobnie jak PROM. Jednak przed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operacją zapisu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wszystkie komórki pamięci muszą być wymazane przez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naświetlenie znajdującego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się już w obudowie układu promieniowaniem ultrafioletowym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 wymazywania może być wykonywany wielokrotnie; każde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wymazanie trwa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około 20 minut. Zawartość pamięci EPROM może więc być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zmieniana wiele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razy, poza tym pamięć ta przechowuje dane permanentnie, jak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ROM 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PROM. Przy porównywalnej pojemności pamięć EPROM jest droższa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niż PROM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jednak ma zaletę możliwości wielokrotnej aktualizacji zawartości.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45683-DFB1-465B-90FD-40C59707145A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43736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463639" y="1262130"/>
            <a:ext cx="10998558" cy="4457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Bardziej atrakcyjną odmianą pamięci głównie do odczytu jest </a:t>
            </a:r>
            <a:r>
              <a:rPr lang="pl-P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elektrycznie wymazywalna 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programowalna pamięć stała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(EEPROM). Jest to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pamięć głównie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odczytu, która może być zapisana bez wymazywania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poprzedniej zawartości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aktualizowany jest tylko bajt (lub bajty) adresowane. Operacja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zapisu trwa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znacznie dłużej niż odczytu i zajmuje czas rzędu kilkuset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mikrosekund na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bajt. EEPROM łączy zaletę nieulotności z możliwością aktualizacji na miejscu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przy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wykorzystaniu zwykłych magistralowych linii sterowania,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adresów 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danych. EEPROM jest droższa niż EPROM, a także mniej gęsto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upakowana (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zawiera mniej bitów w mikroukładzie).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45683-DFB1-465B-90FD-40C59707145A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7924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476517" y="0"/>
            <a:ext cx="11513713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Ostatnią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postacią pamięci półprzewodnikowej jest 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pamięć </a:t>
            </a:r>
            <a:r>
              <a:rPr lang="pl-P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błyskawiczna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nazwana tak z powodu szybkości, z jaką może być </a:t>
            </a:r>
            <a:r>
              <a:rPr lang="pl-P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reprogramowana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Wprowadzono ją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 raz pierwszy w połowie lat osiemdziesiątych. Zajmuje miejsce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pośrednie między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EPROM i EEPROM zarówno pod względem kosztu, jak i funkcjonalności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Podobnie jak w EEPROM w pamięci błyskawicznej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wykorzystuje się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metodę wymazywania elektrycznego. Cała pamięć błyskawiczna może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być wymazana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ciągu kilku sekund, a więc o wiele szybciej niż EPROM.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Ponadto możliwe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jest wymazywanie bloków pamięci zamiast całego mikroukładu.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Jednak pamięć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błyskawiczna nie umożliwia wymazywania na poziomie bajtów.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Podobnie jak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EPROM w pamięci błyskawicznej wykorzystuje się tylko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jeden tranzystor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bit, osiągając przez to wysoką gęstość upakowania, podobną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EPROM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45683-DFB1-465B-90FD-40C59707145A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9404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476519" y="2846231"/>
            <a:ext cx="10934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Organizacja</a:t>
            </a:r>
            <a:endParaRPr lang="pl-P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45683-DFB1-465B-90FD-40C59707145A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0338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437881" y="965916"/>
            <a:ext cx="1110158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Podstawowym elementem pamięci półprzewodnikowej jest komórka pamięci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Chociaż są wykorzystywane różne technologie, wszystkie komórki pamięci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półprzewodnikowych mają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pewne wspólne cechy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Mają dwa stabilne (lub </a:t>
            </a:r>
            <a:r>
              <a:rPr lang="pl-P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półstabilne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stany, które mogą być użyte do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reprezentowania binarnych 1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0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Umożliwiają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zapis (przynajmniej jednokrotny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Umożliwiają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odczyt.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45683-DFB1-465B-90FD-40C59707145A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54851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632" y="1635616"/>
            <a:ext cx="8763574" cy="3722990"/>
          </a:xfrm>
          <a:prstGeom prst="rect">
            <a:avLst/>
          </a:prstGeom>
        </p:spPr>
      </p:pic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45683-DFB1-465B-90FD-40C59707145A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7791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450761" y="2356834"/>
            <a:ext cx="11140225" cy="1828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l-PL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Rodzaje pamięci półprzewodnikowych </a:t>
            </a:r>
            <a:endParaRPr lang="pl-PL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pl-PL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dostępie swobodnym</a:t>
            </a:r>
            <a:endParaRPr lang="pl-P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45683-DFB1-465B-90FD-40C59707145A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40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515155" y="1455313"/>
            <a:ext cx="108053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rysunku 4.5, w sposób schematyczny, pokazano działanie komórki pamięci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pl-P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Najczęściej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komórka ma trzy końcówki funkcyjne służące do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przenoszenia sygnału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elektrycznego. Końcówka wyboru, jak sama nazwa wskazuje,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służy do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wybierania komórki pamięci w celu przeprowadzenia operacji odczytu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lub zapisu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Końcówka sterowania umożliwia wskazanie rodzaju operacji (zapis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lub odczyt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45683-DFB1-465B-90FD-40C59707145A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33699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528033" y="1996226"/>
            <a:ext cx="110629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przypadku zapisu przez inną końcówkę wprowadzany jest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sygnał elektryczny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który ustala stan komórki na l lub 0. W przypadku odczytu ta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sama końcówka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służy do wyprowadzania sygnału o stanie komórki. Szczegóły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organizacji wewnętrznej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funkcjonowania i przebiegów czasowych dotyczące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komórki pamięciowej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zależą od wykorzystanej technologii układów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scalonych (nie będą tutaj omawiane).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45683-DFB1-465B-90FD-40C59707145A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96757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746975" y="2537138"/>
            <a:ext cx="109856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Pamięć zewnętrzna</a:t>
            </a:r>
            <a:endParaRPr lang="pl-P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45683-DFB1-465B-90FD-40C59707145A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12409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373487" y="2305318"/>
            <a:ext cx="11011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DYSK MAGNETYCZNY</a:t>
            </a:r>
            <a:endParaRPr lang="pl-P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45683-DFB1-465B-90FD-40C59707145A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141235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618186" y="1712891"/>
            <a:ext cx="109341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Dysk to okrągła płyta wykonana z metalu lub plastyku, pokryta materiałem magnetycznym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Dane są zapisywane a następnie odczytywane z dysku za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pomocą przewodzącej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cewki zwanej 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głowicą.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Podczas operacji odczytu lub zapisu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głowica pozostaje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nieruchoma, natomiast obraca się dysk.</a:t>
            </a: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45683-DFB1-465B-90FD-40C59707145A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666189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528034" y="824248"/>
            <a:ext cx="1090840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Zapis polega na wykorzystaniu pola magnetycznego wytwarzanego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przez prąd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elektryczny płynący przez cewkę. Do głowicy są wysyłane impulsy,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 powoduje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zapisywanie wzorów magnetycznych na powierzchni znajdującej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się pod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głowicą, przy czym wzory te są różne dla prądów dodatnich i ujemnych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Przy odczycie wykorzystuje się prąd elektryczny powstający w cewce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pod wpływem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pola magnetycznego dysku poruszającego się względem cewki.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Gdy powierzchnia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dysku przesuwa się pod głowicą, generowany jest prąd o tej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samej biegunowości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jak użyty do zapisu.</a:t>
            </a: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45683-DFB1-465B-90FD-40C59707145A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88134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695459" y="2279561"/>
            <a:ext cx="109856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Organizacja i formatowanie danych</a:t>
            </a:r>
            <a:endParaRPr lang="pl-P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45683-DFB1-465B-90FD-40C59707145A}" type="slidenum">
              <a:rPr lang="pl-PL" smtClean="0"/>
              <a:t>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15815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643943" y="2305318"/>
            <a:ext cx="10972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Głowica jest względnie małym przyrządem umożliwiającym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odczytywanie lub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zapisywanie z części płyty obracającej się pod nią. To właśnie sprawiło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że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organizacja danych na płycie ma postać koncentrycznego zespołu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pierś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cieni, nazywanych 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ścieżkami.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Każda ścieżka ma taką samą szerokość, jak głowica.</a:t>
            </a: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45683-DFB1-465B-90FD-40C59707145A}" type="slidenum">
              <a:rPr lang="pl-PL" smtClean="0"/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45478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553792" y="1584101"/>
            <a:ext cx="1128189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 rozkład danych jest przedstawiony na rys. 5.1. Sąsiednie ścieżki są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oddzielone </a:t>
            </a:r>
            <a:r>
              <a:rPr lang="pl-P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przerwami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Zapobiega to, a przynajmniej minimalizuje błędy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spowodowane przez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niewłaściwe ustawienie głowicy lub po prostu interferencję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pola magnetycznego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 celu uproszczenia układów elektronicznych na każdej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ścieżce jest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przechowywana taka sama liczba bitów. Tak więc 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gęstość,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wyrażana w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bitach na cal, wzrasta w miarę przesuwania się od ścieżki zewnętrznej do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wewnętrznej (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samo zjawisko występuje na płytach fonograficznych).</a:t>
            </a: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45683-DFB1-465B-90FD-40C59707145A}" type="slidenum">
              <a:rPr lang="pl-PL" smtClean="0"/>
              <a:t>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11061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622" y="0"/>
            <a:ext cx="6360505" cy="6722518"/>
          </a:xfrm>
          <a:prstGeom prst="rect">
            <a:avLst/>
          </a:prstGeom>
        </p:spPr>
      </p:pic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45683-DFB1-465B-90FD-40C59707145A}" type="slidenum">
              <a:rPr lang="pl-PL" smtClean="0"/>
              <a:t>29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82933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334851" y="953037"/>
            <a:ext cx="1119174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Wszystkie rodzaje pamięci rozpatrywane w tym punkcie charakteryzują się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dostępem swobodnym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Znaczy to, że pojedyncze słowa w pamięci są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dostępne bezpośrednio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 pomocą wbudowanych układów logicznych adresowania.</a:t>
            </a:r>
          </a:p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tabeli 4.2 są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wymienione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główne rodzaje pamięci półprzewodnikowych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Najpowszechniejsza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jest określana jako 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pamięć o dostępie swobodnym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(RAM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Oczywiście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jest to niewłaściwe wykorzystanie tego określenia,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ponieważ wszystkie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rodzaje pamięci wymienione w tablicy są pamięciami o dostępie swobodnym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Cechą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wyróżniającą pamięci RAM jest to, że możliwe jest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zarówno odczytanie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danych z pamięci, jak też łatwe i szybkie zapisanie do niej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nowych danych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Zarówno odczyt, jak i zapis są dokonywane za pomocą sygnałów elektrycznych.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45683-DFB1-465B-90FD-40C59707145A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6407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373487" y="1133341"/>
            <a:ext cx="112432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Jak zauważyliśmy wcześniej, dane są przenoszone na dysk i z dysku blokami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Zwykle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blok jest mniejszy niż pojemność ścieżki. Wobec tego dane są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przechowywane w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obszarach o rozmiarach odpowiadających blokom, zwanych </a:t>
            </a:r>
            <a:r>
              <a:rPr lang="pl-P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sektorami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rys. 5.1). </a:t>
            </a:r>
            <a:endParaRPr lang="pl-P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ścieżkę przypada zwykle od 10 do 100 sektorów,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mogą one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przy tym mieć długość ustaloną lub zmienną. W celu zapobieżenia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nadmier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 wysokim wymaganiom dotyczącym precyzji systemu, sąsiednie sektory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są oddzielone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przerwami </a:t>
            </a:r>
            <a:r>
              <a:rPr lang="pl-P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wewnątrzścieżkowymi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l-P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międzyrekordowymi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45683-DFB1-465B-90FD-40C59707145A}" type="slidenum">
              <a:rPr lang="pl-PL" smtClean="0"/>
              <a:t>30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78109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631064" y="1931831"/>
            <a:ext cx="11050074" cy="2795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Jak są identyfikowane pozycje sektora wewnątrz ścieżki? Musi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oczywiście istnieć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pewien punkt startowy na ścieżce oraz sposób identyfikowania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początku 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końca każdego sektora. Wymagania te są spełniane za pomocą danych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kontrolnych zapisanych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dysku. Dysk jest więc formatowany za pomocą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dodatkowych danych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wykorzystywanych tylko przez napęd dysku i niedostępnych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dla użytkownika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45683-DFB1-465B-90FD-40C59707145A}" type="slidenum">
              <a:rPr lang="pl-PL" smtClean="0"/>
              <a:t>31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582092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450761" y="489397"/>
            <a:ext cx="1120461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Przykład formatowania dysku jest pokazany na rys. 5.2. W tym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przypadku każda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ścieżka zawiera 30 sektorów o ustalonej długości, po 600 bajtów każdy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Każdy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sektor mieści 512 bajtów danych oraz informacje kontrolne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wykorzystywane przez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sterownik dysku. Pole ID jest unikatowym (jednoznacznym)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identyfikatorem lub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adresem wykorzystywanym do lokalizowania określonego sektora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Bajt SYNCH jest specjalnym wzorem bitowym wyznaczającym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początek pola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Numer ścieżki identyfikuje ścieżkę na powierzchni. Numer głowicy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identyfikuje głowicę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ponieważ dysk ma zwykle wiele powierzchni (będzie to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wyjaśnione w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dalszym ciągu). Zarówno pola ID, jak i pola danych zawierają kod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służący do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wykrywania błędów.</a:t>
            </a: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45683-DFB1-465B-90FD-40C59707145A}" type="slidenum">
              <a:rPr lang="pl-PL" smtClean="0"/>
              <a:t>32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56617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990" y="901522"/>
            <a:ext cx="10239847" cy="4048067"/>
          </a:xfrm>
          <a:prstGeom prst="rect">
            <a:avLst/>
          </a:prstGeom>
        </p:spPr>
      </p:pic>
      <p:sp>
        <p:nvSpPr>
          <p:cNvPr id="3" name="pole tekstowe 2"/>
          <p:cNvSpPr txBox="1"/>
          <p:nvPr/>
        </p:nvSpPr>
        <p:spPr>
          <a:xfrm>
            <a:off x="669701" y="5563673"/>
            <a:ext cx="9787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RYSUNEK 5.2. Format ścieżki dysku typu Winchester (Seagate ST506)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45683-DFB1-465B-90FD-40C59707145A}" type="slidenum">
              <a:rPr lang="pl-PL" smtClean="0"/>
              <a:t>33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24889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437882" y="450761"/>
            <a:ext cx="113720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Własności</a:t>
            </a:r>
          </a:p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tabeli 5.1 są wymienione główne własności, które umożliwiają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różnicowanie poszczególnych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rodzajów dysków.</a:t>
            </a: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883" y="3039415"/>
            <a:ext cx="10032041" cy="3471095"/>
          </a:xfrm>
          <a:prstGeom prst="rect">
            <a:avLst/>
          </a:prstGeom>
        </p:spPr>
      </p:pic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45683-DFB1-465B-90FD-40C59707145A}" type="slidenum">
              <a:rPr lang="pl-PL" smtClean="0"/>
              <a:t>34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65163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489398" y="1378039"/>
            <a:ext cx="111788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 pierwsze, głowica może być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nieruchoma lub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poruszać się wzdłuż promienia płyty. W przypadku dysków z </a:t>
            </a:r>
            <a:r>
              <a:rPr lang="pl-P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nieruchomą głowicą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występuje jedna głowica zapisu/odczytu na jedną ścieżkę.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Wszystkie głowice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są zmontowane na sztywnym ramieniu, które rozciąga się przez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wszystkie ścieżki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(rys. 5.3a). W przypadku dysków z 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ruchomą głowicą,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istnieje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tylko jedna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głowica zapisu/odczytu (rys. 5.3b). Jak poprzednio, głowica jest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umocowana na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ramieniu. Ponieważ jednak musi istnieć możliwość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pozycjonowania głowicy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nad dowolną ścieżką, ramię może być w tym celu wydrążane lub skracane.</a:t>
            </a: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45683-DFB1-465B-90FD-40C59707145A}" type="slidenum">
              <a:rPr lang="pl-PL" smtClean="0"/>
              <a:t>35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1088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566670" y="257578"/>
            <a:ext cx="1103719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 dysk jest umocowany w napędzie dysku, który składa się z ramienia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wałka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obracającego dysk i z układów elektronicznych potrzebnych do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wprowadzania 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wyprowadzania danych binarnych. Dysk niewymienny jest na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stałe mocowany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napędzie dysku. Dysk 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wymienny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(ang. </a:t>
            </a:r>
            <a:r>
              <a:rPr lang="pl-PL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removable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może być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usunięty 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zastąpiony innym dyskiem. Zaletą tego ostatniego jest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nieograniczona ilość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danych osiągalna przy ograniczonej liczbie systemów dyskowych.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Ponadto dysk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taki może być przenoszony z jednego systemu komputerowego do innego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przypadku większości dysków warstwa magnetyczna jest nanoszona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 obu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stronach płyty, co jest określane jako 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dysk dwustronny.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Niektóre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tańsze systemy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dyskowe wykorzystują 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dyski jednostronne.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45683-DFB1-465B-90FD-40C59707145A}" type="slidenum">
              <a:rPr lang="pl-PL" smtClean="0"/>
              <a:t>36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872336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592428" y="2459865"/>
            <a:ext cx="111917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Niektóre napędy dysków umożliwiają stosowanie wielu płyt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ustawionych pionowo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odległościach około 2,5 cm (rys. 5.4). Wykorzystuje się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wówczas wiele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ramion. Takie urządzenie jest nazywane 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pakietem dysków.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45683-DFB1-465B-90FD-40C59707145A}" type="slidenum">
              <a:rPr lang="pl-PL" smtClean="0"/>
              <a:t>37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728132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804" y="217211"/>
            <a:ext cx="5472351" cy="6640789"/>
          </a:xfrm>
          <a:prstGeom prst="rect">
            <a:avLst/>
          </a:prstGeom>
        </p:spPr>
      </p:pic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45683-DFB1-465B-90FD-40C59707145A}" type="slidenum">
              <a:rPr lang="pl-PL" smtClean="0"/>
              <a:t>38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492055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528034" y="1493950"/>
            <a:ext cx="10921284" cy="390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Wreszcie, mechanizm głowicy stanowi podstawę do klarownej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klasyfikacji dysków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trzy rodzaje. Tradycyjnie głowica </a:t>
            </a:r>
            <a:r>
              <a:rPr lang="pl-P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zapisująco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-odczytująca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była umieszczana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ustalonej odległości nad płytą, przy czym była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pozostawiona przerwa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powietrzna. Krańcowo różniące się rozwiązanie mechanizmu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głowicy polega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pozostawieniu jej w fizycznym kontakcie z płytą podczas operacji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odczytu lub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zapisu. Mechanizm ten jest stosowany w przypadku napędu 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dyskietek</a:t>
            </a:r>
            <a:r>
              <a:rPr lang="pl-P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które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są niewielkimi, elastycznymi płytkami i stanowią najtańszy rodzaj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dysków magnetycznych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45683-DFB1-465B-90FD-40C59707145A}" type="slidenum">
              <a:rPr lang="pl-PL" smtClean="0"/>
              <a:t>39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98672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99" y="798490"/>
            <a:ext cx="10805018" cy="5383369"/>
          </a:xfrm>
          <a:prstGeom prst="rect">
            <a:avLst/>
          </a:prstGeom>
        </p:spPr>
      </p:pic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45683-DFB1-465B-90FD-40C59707145A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934314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450760" y="1094705"/>
            <a:ext cx="11114468" cy="4457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Aby zrozumieć powód powstania trzeciego rodzaju dysków, musimy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skomentować zależność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między gęstością danych a rozmiarem przerwy powietrznej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Głowica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 generować lub wykrywać pole elektromagnetyczne 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wielkości wystarczającej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zapisu i odczytu. Im węższa jest głowica, tym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bardziej musi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być zbliżona do powierzchni płyty, aby urządzenie działało.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Ponieważ węższa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głowica oznacza węższe ścieżki i dzięki temu większą gęstość danych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jest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pożądane. Jednak im bliżej znajduje się głowica w stosunku do dysku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tym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większe jest ryzyko błędu spowodowanego przez zanieczyszczenia lub niedokładności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45683-DFB1-465B-90FD-40C59707145A}" type="slidenum">
              <a:rPr lang="pl-PL" smtClean="0"/>
              <a:t>40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63278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656822" y="1867436"/>
            <a:ext cx="10921284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 wyniku ulepszenia technologii wprowadzono dysk typu Winchester. Głowice dysku Winchester pracują w zamkniętych zespołach napędowych, które są niemal wolne od zanieczyszczeń. Zostały zaprojektowane do działania w mniejszej odległości od powierzchni dysków w porównaniu z konwencjonalnymi głowicami dysków, co umożliwia większą gęstość upakowania danych.</a:t>
            </a:r>
          </a:p>
          <a:p>
            <a:pPr algn="just">
              <a:lnSpc>
                <a:spcPct val="150000"/>
              </a:lnSpc>
            </a:pPr>
            <a:endParaRPr lang="pl-PL" sz="2400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45683-DFB1-465B-90FD-40C59707145A}" type="slidenum">
              <a:rPr lang="pl-PL" smtClean="0"/>
              <a:t>41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13374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283335" y="257578"/>
            <a:ext cx="1119174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Głowica ta to aerodynamiczny pasek folii, spoczywający lekko na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powierzchni płyty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czasie, gdy dysk jest nieruchomy. Ciśnienie powietrza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generowane przez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wirujący dysk wystarcza, aby spowodować uniesienie się folii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nad powierzchnią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Dzięki temu można wykorzystać węższe głowice, które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pracują bliżej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powierzchni płyty niż konwencjonalne sztywne głowice dysków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Historycznie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rzecz biorąc, termin 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Winchester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został po raz pierwszy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użyty przez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jako nazwa kodowa modelu dysków 3340 przed jego zaanonsowaniem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3340 był wymiennym pakietem dysków z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głowicami zamkniętymi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wewnątrz pakietu. Termin ten jest obecnie stosowany w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odniesieniu do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dowolnego zamkniętego napędu dysków wykorzystującego głowice aerodynamiczne.</a:t>
            </a: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45683-DFB1-465B-90FD-40C59707145A}" type="slidenum">
              <a:rPr lang="pl-PL" smtClean="0"/>
              <a:t>42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904195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283335" y="412124"/>
            <a:ext cx="1110158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Czas dostępu do dysków</a:t>
            </a:r>
          </a:p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Podczas pracy dysk obraca się ze stałą prędkością. W celu zapisu lub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odczytu głowica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 być ustawiona nad pożądaną ścieżką i na początku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pożądanego sektora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tej ścieżce. Wybór ścieżki polega na przesunięciu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głowicy w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przypadku systemu z ruchomą głowicą lub na elektronicznym wyborze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jednej głowicy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systemie z nieruchomymi głowicami. W systemie z ruchomą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głowicą czas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pozycjonowania głowicy nad ścieżką nosi nazwę 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czasu </a:t>
            </a:r>
            <a:r>
              <a:rPr lang="pl-P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przeszukiwania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ang. </a:t>
            </a:r>
            <a:r>
              <a:rPr lang="pl-PL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seek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każdym przypadku po dokonaniu wyboru ścieżki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czeka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aż odpowiedni sektor znajdzie się pod głowicą. Czas osiągnięcia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głowicy przez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sektor jest nazywany 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opóźnieniem obrotowym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(ang. </a:t>
            </a:r>
            <a:r>
              <a:rPr lang="pl-PL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rotational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latency</a:t>
            </a:r>
            <a:r>
              <a:rPr lang="pl-P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pl-PL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45683-DFB1-465B-90FD-40C59707145A}" type="slidenum">
              <a:rPr lang="pl-PL" smtClean="0"/>
              <a:t>43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65452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566670" y="1828800"/>
            <a:ext cx="1080537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Suma czasu przeszukiwania, jeśli taki występuje, oraz opóźnienia obrotowego nazywa się </a:t>
            </a:r>
            <a:r>
              <a:rPr lang="pl-P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czasem dostępu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czasem, który jest wymagany do osiągnięcia stanu umożliwiającego odczyt lub zapis. Gdy głowica znajduje się już na właściwej pozycji, operacja odczytu lub zapisu jest dokonywana w miarę przemieszczania się sektora pod głowicą.</a:t>
            </a:r>
          </a:p>
          <a:p>
            <a:endParaRPr lang="pl-PL" sz="2400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45683-DFB1-465B-90FD-40C59707145A}" type="slidenum">
              <a:rPr lang="pl-PL" smtClean="0"/>
              <a:t>44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740331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618186" y="2485623"/>
            <a:ext cx="10573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PAMIĘĆ OPTYCZNA</a:t>
            </a:r>
            <a:endParaRPr lang="pl-P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45683-DFB1-465B-90FD-40C59707145A}" type="slidenum">
              <a:rPr lang="pl-PL" smtClean="0"/>
              <a:t>45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31555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476518" y="721217"/>
            <a:ext cx="10947043" cy="5011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roku 1983 wprowadzono jeden z najbardziej udanych wyrobów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konsumpcyjnych wszystkich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czasów: cyfrowy system akustyczny wykorzystujący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płyty kompaktowe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(CD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 jest niewymazywalnym dyskiem, na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którym można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zapisać ponad 60 minut informacji audio na jednej stronie. Potężny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suk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ces komercyjny płyty CD umożliwił opracowanie taniej technologii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optycznego dysku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pamięciowego, która stanowi zapowiedź rewolucji obejmującej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przechowywanie danych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komputerach. W ciągu minionych kilku lat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wprowadzono wiele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systemów dysków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optycznych.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Trzy spośród tych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systemów są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coraz częściej wykorzystywane w systemach komputerowych: CD-ROM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WORM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wymazy walny dysk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optyczny.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45683-DFB1-465B-90FD-40C59707145A}" type="slidenum">
              <a:rPr lang="pl-PL" smtClean="0"/>
              <a:t>46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708280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450761" y="515155"/>
            <a:ext cx="1093416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Dyski </a:t>
            </a:r>
            <a:r>
              <a:rPr lang="pl-P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optyczne</a:t>
            </a:r>
          </a:p>
          <a:p>
            <a:pPr algn="just">
              <a:lnSpc>
                <a:spcPct val="150000"/>
              </a:lnSpc>
            </a:pPr>
            <a:endParaRPr lang="pl-PL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CD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Dysk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kompaktowy. Niewymazywalny dysk do przechowywania informacji audio w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postaci cyfrowej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 systemie znormalizowanym są używane dyski o średnicy 12 cm, przy czyni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czas ciągłego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odtwarzania przekracza 60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CD-ROM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Pamięć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stała na dysku kompaktowym. Niewymazywalny dysk służący do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przechowywania danych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komputerowych. W systemie znormalizowanym są używane dyski o średnicy 12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 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pojemności ponad 550 MB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CD-R -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CD </a:t>
            </a:r>
            <a:r>
              <a:rPr lang="pl-P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nagrywalny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Podobny do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CD-ROM.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Użytkownik może zapisać dane na dysku tylko raz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45683-DFB1-465B-90FD-40C59707145A}" type="slidenum">
              <a:rPr lang="pl-PL" smtClean="0"/>
              <a:t>47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46332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579549" y="1210613"/>
            <a:ext cx="112947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CD-RW -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CD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wielokrotnego zapisu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Podobny do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CD-ROM.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Użytkownik może </a:t>
            </a:r>
            <a:r>
              <a:rPr lang="pl-P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usunąc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 zapisać na dysku dane kilka razy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l-P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DVD -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Digital Versatile Disk.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Technologia do produkcji cyfrowych,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skompresowanych materiałów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wideo, a także duże ilości innych danych cyfrowych.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Używane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są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dyski o pojemności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17 GB.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Podstawowy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DVD jest tylko do odczytu (DVD-ROM)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l-P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DVD-R -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DVD </a:t>
            </a:r>
            <a:r>
              <a:rPr lang="pl-P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nagrywalny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Podobny do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DVD-ROM.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Użytkownik może zapisywać na dysku tylko raz.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Wykorzystywane są tylko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dyski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jednostronne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45683-DFB1-465B-90FD-40C59707145A}" type="slidenum">
              <a:rPr lang="pl-PL" smtClean="0"/>
              <a:t>48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232147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669702" y="772732"/>
            <a:ext cx="107667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DVD-RW -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DVD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wielokrotnego zapisu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Podobny do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DVD-ROM.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Użytkownik może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usuwać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zapisywać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dysku wielokrotnie.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Używane są tylko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dyski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jednostronne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l-P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Blu-ray DVD -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Wysokiej rozdzielczości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dysk wideo.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Zapewnia znacznie większą gęstość niż DVD do przechowywania danych, z wykorzystaniem 405-nm (</a:t>
            </a:r>
            <a:r>
              <a:rPr lang="pl-P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blue-violet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laser. Pojedyncza warstwa na jednej stronie może przechowywać 25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GB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lub 50 GB (a nawet więcej)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45683-DFB1-465B-90FD-40C59707145A}" type="slidenum">
              <a:rPr lang="pl-PL" smtClean="0"/>
              <a:t>49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0484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708338" y="1931831"/>
            <a:ext cx="108568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Inną własnością wyróżniającą pamięci RAM jest ich ulotność. Pamięć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RAM musi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mieć źródło stałego zasilania. Jeśli zasilanie jest przerwane, dane są tracone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Pamięć RAM może więc być używana tylko do przechowywania czasowego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Pamięci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 można podzielić na statyczne i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dynamiczne (S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45683-DFB1-465B-90FD-40C59707145A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142081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296214" y="184057"/>
            <a:ext cx="10985679" cy="667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CD-ROM</a:t>
            </a:r>
          </a:p>
          <a:p>
            <a:pPr algn="just">
              <a:lnSpc>
                <a:spcPct val="150000"/>
              </a:lnSpc>
            </a:pPr>
            <a:endParaRPr lang="pl-PL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Zarówno akustyczne płyty CD, jak i płyty CD-ROM (ang. 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compact </a:t>
            </a:r>
            <a:r>
              <a:rPr lang="pl-PL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disk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read-only</a:t>
            </a:r>
            <a:r>
              <a:rPr lang="pl-P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pamięć stała na dyskach kompaktowych) wykorzystują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podobną technologię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Główną różnicę stanowi to, że odtwarzacze CD-ROM mają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podzespoły korekcyjne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celu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poprawnego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transferu danych z dysku do komputera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Oba typy dysków są produkowane w ten sam sposób. Dysk jest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wykonywany z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żywicy, np. poliwęglanowej, i pokrywany warstwą dobrze odbijającą światło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zwykle  aluminiową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Informacja zarejestrowana cyfrowo (albo muzyka, albo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dane komputerowe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jest nanoszona w postaci mikroskopijnych zagłębień na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powierzchnię 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odbijającą.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45683-DFB1-465B-90FD-40C59707145A}" type="slidenum">
              <a:rPr lang="pl-PL" smtClean="0"/>
              <a:t>50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771864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502276" y="1661375"/>
            <a:ext cx="111402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 raz pierwszy wykonuje się to za pomocą dobrze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zogniskowanego światła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lasera o dużej mocy, dzięki czemu powstaje dysk wzorcowy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Dysk ten służy do wykonywania formy, która służy do tłoczenia kopii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Powierzchnia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naniesioną informacją jest zabezpieczana przed kurzem i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zarysowaniem przez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pokrycie przezroczystym lakierem.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45683-DFB1-465B-90FD-40C59707145A}" type="slidenum">
              <a:rPr lang="pl-PL" smtClean="0"/>
              <a:t>51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3763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450760" y="1622738"/>
            <a:ext cx="111144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Informacja jest odczytywana z płyty CD lub z CD-ROM za pomocą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lasera małej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mocy wbudowanego w odtwarzacz płyt lub napęd CD-ROM. Laser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świeci przez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przezroczyste pokrycie, a dysk jest wprawiany w ruch obrotowy przez silnik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Natężenie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odbitego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światła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zmienia się, gdy napotyka ono wgłębienie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Zmiana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 jest wykrywana przez </a:t>
            </a:r>
            <a:r>
              <a:rPr lang="pl-P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fotoczujnik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zamieniana na sygnał cyfrowy.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45683-DFB1-465B-90FD-40C59707145A}" type="slidenum">
              <a:rPr lang="pl-PL" smtClean="0"/>
              <a:t>52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93003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695460" y="1223493"/>
            <a:ext cx="112432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Wgłębienie położone bliżej środka obracającego się dysku porusza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się względem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ustalonego punktu (np. wiązki laserowej) wolniej niż wgłębienie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 obrzeżu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płyty, trzeba więc znaleźć sposób kompensowania zmian szybkości,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żeby laser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mógł odczytywać dane z tą samą szybkością. Można to osiągnąć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podobnie jak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przypadku dysków magnetycznych - przez zwiększanie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odległości między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bitami informacji zapisanymi w segmentach dysku. Informacje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mogą więc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być odczytywane z tą samą szybkością przy dysku obracającym się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ze </a:t>
            </a:r>
            <a:r>
              <a:rPr lang="pl-P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stałą 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prędkością kątową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(ang. </a:t>
            </a:r>
            <a:r>
              <a:rPr lang="pl-PL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constant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velocity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CAV).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45683-DFB1-465B-90FD-40C59707145A}" type="slidenum">
              <a:rPr lang="pl-PL" smtClean="0"/>
              <a:t>53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585533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373487" y="592428"/>
            <a:ext cx="1084401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rysunku 5.7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jest pokazany układ dysku wykorzystującego CAV. </a:t>
            </a:r>
            <a:endParaRPr lang="pl-P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Dysk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jest podzielony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 pewną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liczbę sektorów oraz na szereg koncentrycznych ścieżek. Zaletą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stosowania stałej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prędkości kątowej jest to, że indywidualne bloki danych mogą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być bezpośrednio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adresowane za pomocą ścieżki i sektora. Aby przesunąć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głowicę z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jej obecnego położenia pod określony adres, wymagany jest tylko mały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ruch głowicy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określonej ścieżki oraz krótkie oczekiwanie, aż odpowiedni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sektor znajdzie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się pod głowicą. Wadą napędów CAV jest to, że ilość danych,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które mogą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być przechowywane na długiej, zewnętrznej ścieżce jest taka sama, jak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 krótkiej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ścieżce wewnętrznej.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45683-DFB1-465B-90FD-40C59707145A}" type="slidenum">
              <a:rPr lang="pl-PL" smtClean="0"/>
              <a:t>54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29818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461" y="1056068"/>
            <a:ext cx="7889217" cy="5022761"/>
          </a:xfrm>
          <a:prstGeom prst="rect">
            <a:avLst/>
          </a:prstGeom>
        </p:spPr>
      </p:pic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45683-DFB1-465B-90FD-40C59707145A}" type="slidenum">
              <a:rPr lang="pl-PL" smtClean="0"/>
              <a:t>55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902505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450761" y="540913"/>
            <a:ext cx="10805374" cy="5011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Ponieważ lokowanie mniejszej ilości informacji na brzegu dysku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powoduje marnowanie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powierzchni, metoda CAV nie znalazła zastosowania w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napędach CD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CD-ROM. Zamiast tego informacja jest umieszczana na dysku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równomiernie w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segmentach o tych samych rozmiarach, które są skanowane z tą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samą szybkością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wyniku obracania dysku ze zmienną prędkością kątową.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Wgłębienia są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więc odczytywane przez laser ze 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stałą prędkością liniową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(ang. </a:t>
            </a:r>
            <a:r>
              <a:rPr lang="pl-PL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Constant</a:t>
            </a:r>
            <a:r>
              <a:rPr lang="pl-P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lang="pl-P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velocity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CLV). Dysk obraca się wolniej w przypadku dostępu do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danych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obrzeżu niż w przypadku sięgania w okolice środka dysku. Tak więc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pojemność ścieżki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opóźnienie obrotowe wzrastają, gdy ścieżka znajduje się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blisko brzegu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dysku.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45683-DFB1-465B-90FD-40C59707145A}" type="slidenum">
              <a:rPr lang="pl-PL" smtClean="0"/>
              <a:t>56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52208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425003" y="450761"/>
            <a:ext cx="1095992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Produkowano płyty CD-ROM o różnych gęstościach.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Zapisywalna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szerokość płyty CD-</a:t>
            </a:r>
          </a:p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-ROM wzdłuż promienia wynosi 32,55 mm, a więc całkowita liczba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możliwych ścieżek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jest równa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20 344 ścieżek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 rzeczywistości mamy do czynienia z pojedynczą ścieżką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spiralną 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możemy obliczyć jej długość, mnożąc średni obwód przez liczbę zwojów spirali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daje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około 5,27 km. Stała prędkość liniowa napędu CD-ROM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wynosi 1,2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m/s, co daje czas zapisu całej ścieżki 4 391 s lub 73,2 min, co jest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zbliżone do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standardowego maksymalnego czasu odtwarzania akustycznej płyty kompaktowej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Ponieważ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dane są odczytywane z dysku z szybkością 176,4 KB/s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pojemność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płyty CD-ROM wynosi 774,57 MB. Jest to równoważne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pojemności ponad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550 dyskietek 3,25-calowych.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45683-DFB1-465B-90FD-40C59707145A}" type="slidenum">
              <a:rPr lang="pl-PL" smtClean="0"/>
              <a:t>57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4574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425004" y="117693"/>
            <a:ext cx="1101143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Dane na płycie CD-ROM są zorganizowane w postaci ciągu bloków.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Typowy format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bloku widać na rys. 5.8. </a:t>
            </a:r>
            <a:endParaRPr lang="pl-P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Blok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składa się z następujących pól: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Sync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(synchronizacja): Pole identyfikujące początek bloku; składa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się z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bajta samych O, 10 bajtów samych l oraz z bajta samych 0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(nagłówek): Zawiera adres bloku i bajt trybu. Tryb O oznacza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czyste pole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danych, tryb l - wykorzystanie kodu korekcyjnego i 2048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bajtów danych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tryb 2-2336 bajtów danych użytkownika bez kodu korekcyjnego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(dane): Dane użytkownika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Auxiliary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(pomocnicze): Dodatkowe dane użytkownika w trybie 2, w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trybie l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jest to 288-bajtowy kod korekcyjny.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45683-DFB1-465B-90FD-40C59707145A}" type="slidenum">
              <a:rPr lang="pl-PL" smtClean="0"/>
              <a:t>58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776294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751" y="1365161"/>
            <a:ext cx="9873623" cy="3410849"/>
          </a:xfrm>
          <a:prstGeom prst="rect">
            <a:avLst/>
          </a:prstGeom>
        </p:spPr>
      </p:pic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45683-DFB1-465B-90FD-40C59707145A}" type="slidenum">
              <a:rPr lang="pl-PL" smtClean="0"/>
              <a:t>59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90914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553791" y="1661375"/>
            <a:ext cx="110887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Dynamiczna pamięć 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(DRAM)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jest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wykonana z komórek, które przechowują dane podobnie,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jak kondensatory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przechowują ładunek elektryczny. Obecność lub brak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ładunku w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kondensatorze są interpretowane jako binarne l lub 0. Ponieważ kondensatory</a:t>
            </a:r>
          </a:p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mają naturalną tendencję do rozładowywania się, dynamiczne pamięci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RAM wymagają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okresowego odświeżania ładunku w celu zachowania danych.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45683-DFB1-465B-90FD-40C59707145A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5207808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579549" y="2421228"/>
            <a:ext cx="110758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Dysk CD-ROM jest odpowiedni do rozpowszechniania dużych ilości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danych wśród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dużej liczby użytkowników. Ze względu na koszt procesu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pierwotnego zapisu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nie jest odpowiedni do zastosowań jednostkowych.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45683-DFB1-465B-90FD-40C59707145A}" type="slidenum">
              <a:rPr lang="pl-PL" smtClean="0"/>
              <a:t>60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02797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386365" y="0"/>
            <a:ext cx="1095992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porównaniu z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tradycyjnymi dyskami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magnetycznymi CD-ROM ma trzy główne zalety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Pojemność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dysku CD-ROM jest o wiele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większa.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Dysk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optyczny wraz z przechowywaną na nim informacją może być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tanio masowo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powielany, w przeciwieństwie do dysku magnetycznego. Baza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danych na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dysku magnetycznym może być reprodukowana przez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skopiowanie każdorazowo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jednego dysku za pomocą dwóch napędów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Dysk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optyczny jest dyskiem wymiennym, co pozwala na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wykorzystywanie samego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dysku do archiwizacji. Większość dysków magnetycznych to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dyski niewymienne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Informacja musi być skopiowana na taśmę, zanim dysk z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napędem będą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gotowe do wprowadzania nowej informacji.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45683-DFB1-465B-90FD-40C59707145A}" type="slidenum">
              <a:rPr lang="pl-PL" smtClean="0"/>
              <a:t>61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4632858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502276" y="1931831"/>
            <a:ext cx="109470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Wady dysku CD-ROM są następujące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Jest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pamięć stała i nie może być aktualizowana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czas dostępu o wiele dłuższy niż magnetyczna pamięć dyskowa,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wynoszący nawet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0,5 s.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45683-DFB1-465B-90FD-40C59707145A}" type="slidenum">
              <a:rPr lang="pl-PL" smtClean="0"/>
              <a:t>62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40854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437881" y="1867436"/>
            <a:ext cx="111788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WORM</a:t>
            </a:r>
          </a:p>
          <a:p>
            <a:pPr algn="just">
              <a:lnSpc>
                <a:spcPct val="150000"/>
              </a:lnSpc>
            </a:pPr>
            <a:endParaRPr lang="pl-PL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celu dostosowania się do takich zastosowań, w których potrzebna jest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tylko jedna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lub niewielka liczba kopii danych, opracowano pamięć CD z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jednokrotnym zapisem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wielokrotnym odczytem (ang. </a:t>
            </a:r>
            <a:r>
              <a:rPr lang="pl-PL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write-once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read-many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WORM).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45683-DFB1-465B-90FD-40C59707145A}" type="slidenum">
              <a:rPr lang="pl-PL" smtClean="0"/>
              <a:t>63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754963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502277" y="1596980"/>
            <a:ext cx="111788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przypadku pamięci WORM dysk jest przygotowywany w taki sposób, że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może on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być jednorazowo zapisany za pomocą wiązki laserowej 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umiarkowanym natężeniu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Dzięki temu, posługując się nieco droższym sterownikiem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niż w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przypadku CD-ROM, klient może jednorazowo zapisać i wielokrotnie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odczytywać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dysk. W celu umożliwienia szybszego dostępu w napędach WORM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wykorzystuje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się stałą prędkość kątową, poświęcając część pojemności.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45683-DFB1-465B-90FD-40C59707145A}" type="slidenum">
              <a:rPr lang="pl-PL" smtClean="0"/>
              <a:t>64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1901327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528034" y="579549"/>
            <a:ext cx="1099855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Typowa metoda przygotowania dysku polega na wykorzystaniu lasera dużej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mocy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wytworzenia szeregów pęcherzyków na dysku. Gdy wstępnie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uformowany dysk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jest umieszczony w napędzie WORM, laser o małej mocy jest w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stanie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wytworzyć dostatecznie dużo ciepła, aby przepalić wstępnie przygotowane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pęcherzyki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Podczas operacji odczytywania dysku laser w napędzie WORM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oświetla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powierzchnię dysku. Ponieważ przepalone pęcherzyki kontrastują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otoczeniem, mogą być z łatwością rozpoznane za pomocą prostych układów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elektronicznych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pl-P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Dysk optyczny WORM jest atrakcyjny do archiwizowania dokumentów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plików. Umożliwia trwałe zapisywanie dużej ilości danych użytkownika.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45683-DFB1-465B-90FD-40C59707145A}" type="slidenum">
              <a:rPr lang="pl-PL" smtClean="0"/>
              <a:t>65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009295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656823" y="746975"/>
            <a:ext cx="107924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Wymazywalny dysk optyczny </a:t>
            </a:r>
            <a:endParaRPr lang="pl-PL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Osiągnięciem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zakresie optycznych dysków komputerowych jest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wymazywalny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dysk optyczny. Dysk ten umożliwia powtarzalny zapis, podobnie jak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dysk magnetyczny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Chociaż wypróbowano wiele rozwiązań, jedyną technologią,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która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znalazła komercyjne zastosowanie, jest system magneto-optyczny. W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systemie tym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energia wiązki laserowej jest stosowana w połączeniu z polem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magnetycznym do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zapisywania i wymazywania informacji, co jest wykonywane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przez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odwracanie biegunów magnetycznych w małej powierzchni dysku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pokrytego materiałem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magnetycznym.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45683-DFB1-465B-90FD-40C59707145A}" type="slidenum">
              <a:rPr lang="pl-PL" smtClean="0"/>
              <a:t>66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933751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515155" y="1004552"/>
            <a:ext cx="109341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Wiązka laserowa nagrzewa określoną plamkę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 dysku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pole magnetyczne jest w stanie zmienić orientację magnetyczną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tej plamki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czasie, gdy jej temperatura jest zwiększona. Ponieważ proces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polaryzacji nie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powoduje trwałej zmiany w dysku, może on być powtarzany wielokrotnie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przypadku odczytu kierunek namagnesowania może być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wykryty przez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spolaryzowane światło lasera. Spolaryzowane światło odbite od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określonej plamki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zmienia swój kąt polaryzacji zależnie od orientacji pola magnetycznego.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45683-DFB1-465B-90FD-40C59707145A}" type="slidenum">
              <a:rPr lang="pl-PL" smtClean="0"/>
              <a:t>67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818548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515154" y="2356834"/>
            <a:ext cx="109084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Wymazywalny dysk optyczny ma oczywistą zaletę w porównaniu z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dyskami CD-ROM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WORM: może być ponownie zapisywany i dzięki temu może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grać rolę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prawdziwej pamięci pomocniczej.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45683-DFB1-465B-90FD-40C59707145A}" type="slidenum">
              <a:rPr lang="pl-PL" smtClean="0"/>
              <a:t>68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3204769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425003" y="553792"/>
            <a:ext cx="1089552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Głównymi zaletami wymazy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walnych dysków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optycznych w porównaniu z dyskami magnetycznymi są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Duża 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pojemność.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dysku optycznym o średnicy 5,25 cala można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przechowywać około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650 MB danych. Najbardziej złożone dyski typu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Winchester mają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połowę tej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pojemności.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Możliwość 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przenoszenia.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Dysk optyczny może być wyjmowany z napędu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Niezawodność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Tolerancje wymagane w odniesieniu do dysków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optycznych są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znacznie większe niż w odniesieniu do dysków magnetycznych 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dużej pojemności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Dzięki temu są one bardziej niezawodne i trwałe.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45683-DFB1-465B-90FD-40C59707145A}" type="slidenum">
              <a:rPr lang="pl-PL" smtClean="0"/>
              <a:t>69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916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540913" y="2459865"/>
            <a:ext cx="11062952" cy="1687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pl-P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statycznych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pamięciach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 wartości binarne są przechowywane za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pomocą przerzutnikowych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konfiguracji bramek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logicznych.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Statyczne pamięci RAM zachowują dane tak długo,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jak długo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są zasilane.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45683-DFB1-465B-90FD-40C59707145A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077788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425003" y="2356834"/>
            <a:ext cx="108440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Dodatek</a:t>
            </a:r>
            <a:endParaRPr lang="pl-P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45683-DFB1-465B-90FD-40C59707145A}" type="slidenum">
              <a:rPr lang="pl-PL" smtClean="0"/>
              <a:t>70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793468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437882" y="579549"/>
            <a:ext cx="1098567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</a:t>
            </a:r>
            <a:r>
              <a:rPr lang="pl-PL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Versatile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Disk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capacious digital versatile disk (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DVD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the electronics industry has at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last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acceptable replacement for the analog VHS video tape. The DVD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replaced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videotape used in video cassette recorders (VCRs) and, more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discussion, replace the CD-ROM in personal computers and servers.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DVD takes video into the digital age. It delivers movies with impressive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picture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quality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it can be randomly accessed like audio CDs, which DVD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machines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play. Vast volumes of data can be crammed onto the disk, currently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seven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much as a CD-ROM. With DVD’s huge storage capacity and vivid quality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games have become more realistic and educational software incorporates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video.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45683-DFB1-465B-90FD-40C59707145A}" type="slidenum">
              <a:rPr lang="pl-PL" smtClean="0"/>
              <a:t>71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6303410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373487" y="154546"/>
            <a:ext cx="1129477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DVD’s greater capacity is due to three differences from CDs (Figure 6.14):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packed more closely on a DVD. The spacing between loops of a spiral 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1.6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minimum distance between pits along the spiral is 0.834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DVD uses a laser with shorter wavelength and achieves a loop spacing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0.74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 minimum distance between pits of 0.4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result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improvements is about a seven-fold increase in capacity, to about 4.7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GB.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l-P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DVD employs a second layer of pits and lands on top of the first layer.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dual-layer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DVD has 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semireflective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layer on top of the reflective layer,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adjusting focus, the lasers in DVD drives can read each layer separately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 almost doubles the capacity of the disk, to about 8.5 GB.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reflectivity of the second layer limits its storage capacity so that 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doubling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 </a:t>
            </a:r>
            <a:r>
              <a:rPr lang="pl-P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achieved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45683-DFB1-465B-90FD-40C59707145A}" type="slidenum">
              <a:rPr lang="pl-PL" smtClean="0"/>
              <a:t>72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5917971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515155" y="734096"/>
            <a:ext cx="110243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AutoNum type="arabicPeriod"/>
            </a:pPr>
            <a:endParaRPr lang="pl-P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DVD-ROM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be two sided, whereas data are recorded on only one side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a CD. This brings total capacity up to 17 GB.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with the CD, DVDs come in writeable as well as read-only versions (Table 6.6).</a:t>
            </a:r>
            <a:endParaRPr lang="pl-P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2400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45683-DFB1-465B-90FD-40C59707145A}" type="slidenum">
              <a:rPr lang="pl-PL" smtClean="0"/>
              <a:t>73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707888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559" y="27355"/>
            <a:ext cx="7771869" cy="6830645"/>
          </a:xfrm>
          <a:prstGeom prst="rect">
            <a:avLst/>
          </a:prstGeom>
        </p:spPr>
      </p:pic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45683-DFB1-465B-90FD-40C59707145A}" type="slidenum">
              <a:rPr lang="pl-PL" smtClean="0"/>
              <a:t>74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302779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605307" y="1622738"/>
            <a:ext cx="108311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High-Definition Optical </a:t>
            </a:r>
            <a:r>
              <a:rPr lang="pl-PL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Disks</a:t>
            </a:r>
            <a:endParaRPr lang="pl-PL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High-definition optical disks are designed to store high-definition videos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significantly greater storage capacity compared to DVDs. The higher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density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achieved by using a laser with a shorter wavelength, in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blue-violet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pits, which constitute the digital 1s and 0s, are smaller on the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highdefinition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optical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disks compared to DVD because of the shorter laser wavelength.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45683-DFB1-465B-90FD-40C59707145A}" type="slidenum">
              <a:rPr lang="pl-PL" smtClean="0"/>
              <a:t>75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657459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682580" y="1159099"/>
            <a:ext cx="109856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competing disk formats and technologies initially competed for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market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acceptance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HD DVD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Blu-ray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DVD. The Blu-ray scheme ultimately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achieved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market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dominance. The HD DVD scheme can store 15 GB on a single layer 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side. Blu-ray positions the data layer on the disk closer to the laser (shown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right-hand side of each diagram in Figure 6.15). This enables a tighter focus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distortion and thus smaller pits and tracks. Blu-ray can store 25 GB on 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Three versions are available: read only (BD-ROM), recordable once (BD-R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pl-P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rerecordable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(BD-RE).</a:t>
            </a: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45683-DFB1-465B-90FD-40C59707145A}" type="slidenum">
              <a:rPr lang="pl-PL" smtClean="0"/>
              <a:t>76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847234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86" y="206062"/>
            <a:ext cx="9451489" cy="6555346"/>
          </a:xfrm>
          <a:prstGeom prst="rect">
            <a:avLst/>
          </a:prstGeom>
        </p:spPr>
      </p:pic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45683-DFB1-465B-90FD-40C59707145A}" type="slidenum">
              <a:rPr lang="pl-PL" smtClean="0"/>
              <a:t>77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184595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425003" y="2369713"/>
            <a:ext cx="111273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SOLID STATE DRIVES</a:t>
            </a:r>
            <a:endParaRPr lang="pl-P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45683-DFB1-465B-90FD-40C59707145A}" type="slidenum">
              <a:rPr lang="pl-PL" smtClean="0"/>
              <a:t>78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327438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540913" y="1120461"/>
            <a:ext cx="110758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most significant developments in computer architecture in recent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years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increasing use of solid state drives (SSDs) to complement or even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replace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 drives (HDDs)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both as internal and external secondary memory.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term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solid state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refers to electronic circuitry built with semiconductors.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solid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pl-P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memory device made with solid state components that can be used as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replacement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 hard disk drive. The SSDs now on the market and coming 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 type of semiconductor memory referred to as flash memory. In this section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provide an introduction to flash memory, and then look at its use in SSDs.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45683-DFB1-465B-90FD-40C59707145A}" type="slidenum">
              <a:rPr lang="pl-PL" smtClean="0"/>
              <a:t>79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7128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437882" y="540913"/>
            <a:ext cx="1089552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Zarówno statyczne, jak i dynamiczne pamięci RAM są ulotne.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Dynamiczna komórka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pamięciowa jest prostsza i dzięki temu mniejsza niż statyczna. W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rezultacie dynamiczna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pamięć RAM jest gęściej upakowana (mniejsze komórki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więcej komórek na jednostkę powierzchni) i tańsza niż odpowiadająca jej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statyczna pamięć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RAM. Z drugiej strony, dynamiczna pamięć RAM wymaga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układów odświeżania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 przypadku dużych pamięci stały koszt układów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odświeżania jest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nawiązką skompensowany przez mniejszy, zmienny koszt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dynamicznych komórek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pamięciowych. W rezultacie istnieje tendencja do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faworyzowania dynamicznych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pamięci RAM w dużych pamięciach.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Zauważmy, że statyczne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pamięci RAM są nieco szybsze niż dynamiczne.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45683-DFB1-465B-90FD-40C59707145A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605081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566671" y="1249251"/>
            <a:ext cx="1103719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Flash </a:t>
            </a:r>
            <a:r>
              <a:rPr lang="pl-P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</a:p>
          <a:p>
            <a:pPr algn="just">
              <a:lnSpc>
                <a:spcPct val="150000"/>
              </a:lnSpc>
            </a:pPr>
            <a:endParaRPr lang="pl-PL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Flash memory is a type of semiconductor memory that has been around for a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numer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years and is used in many consumer electronic products, including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smart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phones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GPS devices, MP3 </a:t>
            </a:r>
            <a:r>
              <a:rPr lang="pl-P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players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l-P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cameras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USB devices. In </a:t>
            </a:r>
            <a:r>
              <a:rPr lang="pl-P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recent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cost and performance of flash memory has evolved to the point where it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feasible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use flash memory drives to replace HDDs.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45683-DFB1-465B-90FD-40C59707145A}" type="slidenum">
              <a:rPr lang="pl-PL" smtClean="0"/>
              <a:t>80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7696897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592428" y="2086378"/>
            <a:ext cx="109341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6.10 illustrates the basic operation of a flash memory. For comparison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6.10a depicts the operation of a transistor. Transistors exploit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semiconductors so that a small voltage applied to the gate can be used to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of a large current between the source and the drain.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45683-DFB1-465B-90FD-40C59707145A}" type="slidenum">
              <a:rPr lang="pl-PL" smtClean="0"/>
              <a:t>81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544185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131" y="991674"/>
            <a:ext cx="9596978" cy="5022759"/>
          </a:xfrm>
          <a:prstGeom prst="rect">
            <a:avLst/>
          </a:prstGeom>
        </p:spPr>
      </p:pic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45683-DFB1-465B-90FD-40C59707145A}" type="slidenum">
              <a:rPr lang="pl-PL" smtClean="0"/>
              <a:t>82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7183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386366" y="837127"/>
            <a:ext cx="11101588" cy="5011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flash memory cell, a second gate—called a floating gate, because it is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insulated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thin oxide layer—is added to the transistor. Initially, the floating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gate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interfere with the operation of the transistor (Figure 6.10b). In this state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is deemed to represent binary 1. Applying a large voltage across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oxide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causes electrons to tunnel through it and become trapped on the floating gate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remain even if the power is disconnected (Figure 6.10c). In this state,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cell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deemed to represent binary 0. The state of the cell can be read by using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external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circuitry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test whether the transistor is working or not. Applying a large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voltage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opposite direction removes the electrons from the floating gate,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returning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state of binary 0.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45683-DFB1-465B-90FD-40C59707145A}" type="slidenum">
              <a:rPr lang="pl-PL" smtClean="0"/>
              <a:t>83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550905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463640" y="1519707"/>
            <a:ext cx="1119174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distinctive types of flash memory, designated as NOR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 flash memory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basic unit of access is a bit, and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logical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resembles a NOR logic device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NAND flash memory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16 or 32 bits, and the logical organization resembles NAND devices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flash memory provides high-speed random access. It can read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to specific locations, and can reference and retrieve a single byte. </a:t>
            </a:r>
            <a:endParaRPr lang="pl-P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45683-DFB1-465B-90FD-40C59707145A}" type="slidenum">
              <a:rPr lang="pl-PL" smtClean="0"/>
              <a:t>84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11765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579549" y="978794"/>
            <a:ext cx="1086976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flash memory is used to store cell phone operating system code and on Windows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computers for the BIOS program that runs at startup. NAND reads and writes in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small blocks. It is used in USB flash drives, memory cards (in digital cameras, MP3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players, etc.), and in SSDs. NAND provides higher bit density than NOR and greater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 speed. NAND flash does not provide a random-access external address bus so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must be read on a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blockwise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basis (also known as page access), where each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 holds hundreds to thousands of bits.</a:t>
            </a:r>
            <a:endParaRPr lang="pl-P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2400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45683-DFB1-465B-90FD-40C59707145A}" type="slidenum">
              <a:rPr lang="pl-PL" smtClean="0"/>
              <a:t>85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4286861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631065" y="1854558"/>
            <a:ext cx="108182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SSD </a:t>
            </a:r>
            <a:r>
              <a:rPr lang="pl-PL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Compared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pl-P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HDD</a:t>
            </a:r>
          </a:p>
          <a:p>
            <a:pPr algn="just">
              <a:lnSpc>
                <a:spcPct val="150000"/>
              </a:lnSpc>
            </a:pPr>
            <a:endParaRPr lang="pl-PL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cost of flash-based SSDs has dropped and the performance and bit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density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SSDs have become increasingly competitive with HDDs. Table 6.5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shows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typical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of comparison at the time of this writing.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45683-DFB1-465B-90FD-40C59707145A}" type="slidenum">
              <a:rPr lang="pl-PL" smtClean="0"/>
              <a:t>86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865384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769" y="1880316"/>
            <a:ext cx="8087741" cy="3451923"/>
          </a:xfrm>
          <a:prstGeom prst="rect">
            <a:avLst/>
          </a:prstGeom>
        </p:spPr>
      </p:pic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45683-DFB1-465B-90FD-40C59707145A}" type="slidenum">
              <a:rPr lang="pl-PL" smtClean="0"/>
              <a:t>87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8722818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347730" y="566670"/>
            <a:ext cx="1107583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SSD </a:t>
            </a:r>
            <a:r>
              <a:rPr lang="pl-PL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Compared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pl-P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HDD</a:t>
            </a:r>
          </a:p>
          <a:p>
            <a:pPr algn="just">
              <a:lnSpc>
                <a:spcPct val="150000"/>
              </a:lnSpc>
            </a:pPr>
            <a:endParaRPr lang="pl-PL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cost of flash-based SSDs has dropped and the performance and bit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density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SSDs have become increasingly competitive with HDDs. Table 6.5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shows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typical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of comparison at the time of this writing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l-P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SSDs have the following advantages over HDDs: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High-performance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input/output operations per second (IOPS):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Significantly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increases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I/O </a:t>
            </a:r>
            <a:r>
              <a:rPr lang="pl-P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subsystems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Durability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susceptible to physical shock and vibration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45683-DFB1-465B-90FD-40C59707145A}" type="slidenum">
              <a:rPr lang="pl-PL" smtClean="0"/>
              <a:t>88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9718534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437882" y="605307"/>
            <a:ext cx="11062952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Longer lifespan: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SSDs are not susceptible to mechanical wear.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Lower power consumption: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SSDs use as little as 2.1 watts of power per drive,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considerably less than comparable-size HDDs.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Quieter and cooler running capabilities: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Less floor space required, lower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energy costs, and a greener enterprise.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Lower access times and latency rates: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 10 times faster than the spinning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disks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pl-P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HDD.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Currently, HDDs enjoy a cost per bit advantage and a capacity advantage, but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differences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shrinking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2400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45683-DFB1-465B-90FD-40C59707145A}" type="slidenum">
              <a:rPr lang="pl-PL" smtClean="0"/>
              <a:t>89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80112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631065" y="1828800"/>
            <a:ext cx="110371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Silny kontrast w stosunku do pamięci RAM stanowią 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pamięci stałe 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l-PL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read-only</a:t>
            </a:r>
            <a:r>
              <a:rPr lang="pl-P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ROM). Jak sugeruje ich nazwa, pamięci ROM zawierają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trwały wzór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danych, który nie może być zmieniony. Podczas gdy jest możliwe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odczytywanie pamięci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ROM, nie można zapisać w nich nowych danych.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45683-DFB1-465B-90FD-40C59707145A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0694239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489397" y="1249250"/>
            <a:ext cx="10882648" cy="4457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SSD </a:t>
            </a:r>
            <a:r>
              <a:rPr lang="pl-P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</a:t>
            </a:r>
          </a:p>
          <a:p>
            <a:pPr algn="just">
              <a:lnSpc>
                <a:spcPct val="150000"/>
              </a:lnSpc>
            </a:pPr>
            <a:endParaRPr lang="pl-PL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6.11 illustrates a general view of the common architectural system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any SDD system. On the host system, to operating system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invokes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software to access data on the disk. The file system, in turn, invokes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software. The I/O driver software provides host access to the particular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SSD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interface component in Figure 6.11 refers to the physical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electrical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the host processor and the SSD peripheral device.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45683-DFB1-465B-90FD-40C59707145A}" type="slidenum">
              <a:rPr lang="pl-PL" smtClean="0"/>
              <a:t>90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996444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835" y="141669"/>
            <a:ext cx="3488292" cy="6450476"/>
          </a:xfrm>
          <a:prstGeom prst="rect">
            <a:avLst/>
          </a:prstGeom>
        </p:spPr>
      </p:pic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45683-DFB1-465B-90FD-40C59707145A}" type="slidenum">
              <a:rPr lang="pl-PL" smtClean="0"/>
              <a:t>91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755210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566671" y="117693"/>
            <a:ext cx="10702343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pl-P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internal hard drive, a common interface is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PCIe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For external devices, one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common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USB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addition to the interface to the host system, the SSD contains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SSD device level interfacing and firmware execution.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Addressing: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 that performs the selection function across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buffer/cache: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speed RAM memory components used for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speed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matching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to increased data throughput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l-P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correction: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 for error detection and correction.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Flash memory components: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NAND flash chips.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45683-DFB1-465B-90FD-40C59707145A}" type="slidenum">
              <a:rPr lang="pl-PL" smtClean="0"/>
              <a:t>92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4845027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5770</Words>
  <Application>Microsoft Office PowerPoint</Application>
  <PresentationFormat>Panoramiczny</PresentationFormat>
  <Paragraphs>283</Paragraphs>
  <Slides>92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92</vt:i4>
      </vt:variant>
    </vt:vector>
  </HeadingPairs>
  <TitlesOfParts>
    <vt:vector size="97" baseType="lpstr">
      <vt:lpstr>Arial</vt:lpstr>
      <vt:lpstr>Calibri</vt:lpstr>
      <vt:lpstr>Calibri Light</vt:lpstr>
      <vt:lpstr>Times New Roman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marta lipnicka</dc:creator>
  <cp:lastModifiedBy>marta lipnicka</cp:lastModifiedBy>
  <cp:revision>42</cp:revision>
  <dcterms:created xsi:type="dcterms:W3CDTF">2016-05-20T14:33:30Z</dcterms:created>
  <dcterms:modified xsi:type="dcterms:W3CDTF">2016-05-31T22:59:45Z</dcterms:modified>
</cp:coreProperties>
</file>