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4702576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hong" initials="Y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051" autoAdjust="0"/>
  </p:normalViewPr>
  <p:slideViewPr>
    <p:cSldViewPr>
      <p:cViewPr>
        <p:scale>
          <a:sx n="50" d="100"/>
          <a:sy n="50" d="100"/>
        </p:scale>
        <p:origin x="-80" y="406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8E17A-C356-1143-B5FF-18E8CC044385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13213-F8FE-7949-8242-507F5328C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13213-F8FE-7949-8242-507F5328CB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2"/>
            <a:ext cx="19392902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2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EE6-E68C-49FD-A071-2A134080160F}" type="datetimeFigureOut">
              <a:rPr lang="en-US" smtClean="0"/>
              <a:pPr/>
              <a:t>2016-02-02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AE6B-E37A-4083-9926-58D1F367B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576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4702576" rtl="0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4702576" rtl="0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4702576" rtl="0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4702576" rtl="0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hyperlink" Target="http://www.alexanderwild.com/" TargetMode="External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202_chill_coma_v_Tmin_colored_12X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19431000"/>
            <a:ext cx="9245600" cy="8534400"/>
          </a:xfrm>
          <a:prstGeom prst="rect">
            <a:avLst/>
          </a:prstGeom>
        </p:spPr>
      </p:pic>
      <p:pic>
        <p:nvPicPr>
          <p:cNvPr id="9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04"/>
          <a:stretch>
            <a:fillRect/>
          </a:stretch>
        </p:blipFill>
        <p:spPr bwMode="auto">
          <a:xfrm>
            <a:off x="762000" y="457200"/>
            <a:ext cx="3359158" cy="461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981200" y="190143"/>
            <a:ext cx="4282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smtClean="0"/>
              <a:t>Ants living at the edge face thermal constraints</a:t>
            </a:r>
            <a:endParaRPr lang="en-US" sz="150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733800" y="2590800"/>
            <a:ext cx="3985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Andrew D. Nguyen</a:t>
            </a:r>
            <a:r>
              <a:rPr lang="en-US" sz="6000" baseline="30000" dirty="0" smtClean="0"/>
              <a:t>1</a:t>
            </a:r>
            <a:r>
              <a:rPr lang="en-US" sz="6000" dirty="0" smtClean="0"/>
              <a:t>, </a:t>
            </a:r>
            <a:r>
              <a:rPr lang="en-US" sz="6000" b="1" u="sng" dirty="0" smtClean="0"/>
              <a:t>Megan Brown</a:t>
            </a:r>
            <a:r>
              <a:rPr lang="en-US" sz="6000" b="1" u="sng" baseline="30000" dirty="0" smtClean="0"/>
              <a:t>2</a:t>
            </a:r>
            <a:r>
              <a:rPr lang="en-US" sz="6000" dirty="0" smtClean="0"/>
              <a:t>,</a:t>
            </a:r>
            <a:r>
              <a:rPr lang="en-US" sz="6000" b="1" dirty="0" smtClean="0"/>
              <a:t> </a:t>
            </a:r>
            <a:r>
              <a:rPr lang="en-US" sz="6000" b="1" u="sng" dirty="0" smtClean="0"/>
              <a:t>Jordan Zitnay</a:t>
            </a:r>
            <a:r>
              <a:rPr lang="en-US" sz="6000" b="1" u="sng" baseline="30000" dirty="0"/>
              <a:t>2</a:t>
            </a:r>
            <a:r>
              <a:rPr lang="en-US" sz="6000" dirty="0" smtClean="0"/>
              <a:t>, Nicholas J. Gotelli</a:t>
            </a:r>
            <a:r>
              <a:rPr lang="en-US" sz="6000" baseline="30000" dirty="0" smtClean="0"/>
              <a:t>1,</a:t>
            </a:r>
            <a:r>
              <a:rPr lang="en-US" sz="6000" dirty="0"/>
              <a:t> Sara Helms </a:t>
            </a:r>
            <a:r>
              <a:rPr lang="en-US" sz="6000" dirty="0" smtClean="0"/>
              <a:t>Cahan</a:t>
            </a:r>
            <a:r>
              <a:rPr lang="en-US" sz="6000" baseline="30000" dirty="0" smtClean="0"/>
              <a:t>1</a:t>
            </a:r>
            <a:r>
              <a:rPr lang="en-US" sz="6000" dirty="0" smtClean="0"/>
              <a:t>, Amy Arnett</a:t>
            </a:r>
            <a:r>
              <a:rPr lang="en-US" sz="6000" baseline="30000" dirty="0"/>
              <a:t>2</a:t>
            </a:r>
            <a:r>
              <a:rPr lang="en-US" sz="6000" dirty="0" smtClean="0"/>
              <a:t>, Aaron M. Ellison</a:t>
            </a:r>
            <a:r>
              <a:rPr lang="en-US" sz="6000" baseline="30000" dirty="0"/>
              <a:t>3</a:t>
            </a:r>
            <a:endParaRPr lang="en-US" sz="6000" dirty="0" smtClean="0"/>
          </a:p>
          <a:p>
            <a:pPr algn="ctr"/>
            <a:r>
              <a:rPr lang="en-US" sz="6000" baseline="30000" dirty="0" smtClean="0"/>
              <a:t>1 </a:t>
            </a:r>
            <a:r>
              <a:rPr lang="en-US" sz="6000" dirty="0" err="1" smtClean="0"/>
              <a:t>Deptartment</a:t>
            </a:r>
            <a:r>
              <a:rPr lang="en-US" sz="6000" dirty="0" smtClean="0"/>
              <a:t> </a:t>
            </a:r>
            <a:r>
              <a:rPr lang="en-US" sz="6000" dirty="0"/>
              <a:t>of Biology, University of </a:t>
            </a:r>
            <a:r>
              <a:rPr lang="en-US" sz="6000" dirty="0" smtClean="0"/>
              <a:t>Vermont;</a:t>
            </a:r>
            <a:r>
              <a:rPr lang="en-US" sz="6000" baseline="30000" dirty="0" smtClean="0"/>
              <a:t>2</a:t>
            </a:r>
            <a:r>
              <a:rPr lang="en-US" sz="6000" dirty="0" smtClean="0"/>
              <a:t>Department </a:t>
            </a:r>
            <a:r>
              <a:rPr lang="en-US" sz="6000" dirty="0"/>
              <a:t>of Biology, Unity </a:t>
            </a:r>
            <a:r>
              <a:rPr lang="en-US" sz="6000" dirty="0" smtClean="0"/>
              <a:t>College;</a:t>
            </a:r>
            <a:r>
              <a:rPr lang="en-US" sz="6000" baseline="30000" dirty="0" smtClean="0"/>
              <a:t>3 </a:t>
            </a:r>
            <a:r>
              <a:rPr lang="en-US" sz="6000" dirty="0" smtClean="0"/>
              <a:t>Harvard Forest, Harvard University</a:t>
            </a:r>
            <a:endParaRPr lang="en-US" sz="6000" baseline="30000" dirty="0"/>
          </a:p>
          <a:p>
            <a:pPr algn="ctr"/>
            <a:endParaRPr lang="en-US" sz="6000" baseline="30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4958477"/>
            <a:ext cx="1295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Common woodland ants (</a:t>
            </a:r>
            <a:r>
              <a:rPr lang="en-US" sz="5400" i="1" dirty="0" smtClean="0"/>
              <a:t>Aphaenogaster picea</a:t>
            </a:r>
            <a:r>
              <a:rPr lang="en-US" sz="5400" dirty="0" smtClean="0"/>
              <a:t>) experience </a:t>
            </a:r>
            <a:r>
              <a:rPr lang="en-US" sz="5400" b="1" dirty="0" smtClean="0"/>
              <a:t>thermally stressful </a:t>
            </a:r>
            <a:r>
              <a:rPr lang="en-US" sz="5400" dirty="0" smtClean="0"/>
              <a:t>environments!</a:t>
            </a:r>
            <a:endParaRPr lang="en-US" sz="5400" dirty="0"/>
          </a:p>
        </p:txBody>
      </p:sp>
      <p:sp>
        <p:nvSpPr>
          <p:cNvPr id="33" name="Rectangle 32"/>
          <p:cNvSpPr/>
          <p:nvPr/>
        </p:nvSpPr>
        <p:spPr>
          <a:xfrm>
            <a:off x="33223200" y="29830455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Acknowledgements:</a:t>
            </a:r>
            <a:r>
              <a:rPr lang="en-US" sz="3200" dirty="0" smtClean="0"/>
              <a:t> This project was supported by a Broadening Participation REU supplement to NSF award DEB-1136644 (N. Sanders, A. Ellison, R.R. Dunn, N.J. </a:t>
            </a:r>
            <a:r>
              <a:rPr lang="en-US" sz="3200" dirty="0" err="1" smtClean="0"/>
              <a:t>Gotelli</a:t>
            </a:r>
            <a:r>
              <a:rPr lang="en-US" sz="3200" dirty="0" smtClean="0"/>
              <a:t>, S. Helms </a:t>
            </a:r>
            <a:r>
              <a:rPr lang="en-US" sz="3200" dirty="0" err="1" smtClean="0"/>
              <a:t>Cahan</a:t>
            </a:r>
            <a:r>
              <a:rPr lang="en-US" sz="3200" dirty="0" smtClean="0"/>
              <a:t> &amp; B. </a:t>
            </a:r>
            <a:r>
              <a:rPr lang="en-US" sz="3200" dirty="0" err="1" smtClean="0"/>
              <a:t>Ballif</a:t>
            </a:r>
            <a:r>
              <a:rPr lang="en-US" sz="3200" dirty="0" smtClean="0"/>
              <a:t>). Please </a:t>
            </a:r>
            <a:r>
              <a:rPr lang="en-US" sz="3200" dirty="0"/>
              <a:t>visit </a:t>
            </a:r>
            <a:r>
              <a:rPr lang="en-US" sz="3200" dirty="0">
                <a:hlinkClick r:id="rId5"/>
              </a:rPr>
              <a:t>http://www.alexanderwild.com</a:t>
            </a:r>
            <a:r>
              <a:rPr lang="en-US" sz="3200" dirty="0" smtClean="0">
                <a:hlinkClick r:id="rId5"/>
              </a:rPr>
              <a:t>/</a:t>
            </a:r>
            <a:r>
              <a:rPr lang="en-US" sz="3200" dirty="0" smtClean="0"/>
              <a:t> for awesome ant photos.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6383000" y="5105400"/>
            <a:ext cx="2903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dirty="0" smtClean="0"/>
              <a:t>Temperature and Seasonality most likely limits their northern distribution</a:t>
            </a:r>
            <a:endParaRPr lang="en-US" sz="6600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30403800" y="18186737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Yes, evidence for hotter-cooler trade-off</a:t>
            </a:r>
            <a:endParaRPr lang="en-US" sz="6000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0" y="18211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Colonies from cold places cannot extend their cold tolerances</a:t>
            </a:r>
            <a:endParaRPr lang="en-US" sz="4800" u="sng" dirty="0"/>
          </a:p>
        </p:txBody>
      </p:sp>
      <p:pic>
        <p:nvPicPr>
          <p:cNvPr id="59" name="Picture 58" descr="20160108_updated_METHOds_FIG8x8.pd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" r="3965"/>
          <a:stretch/>
        </p:blipFill>
        <p:spPr>
          <a:xfrm>
            <a:off x="533400" y="19888200"/>
            <a:ext cx="9220200" cy="1036320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2" b="2237"/>
          <a:stretch/>
        </p:blipFill>
        <p:spPr bwMode="auto">
          <a:xfrm>
            <a:off x="1371600" y="8458200"/>
            <a:ext cx="5410200" cy="71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629400"/>
            <a:ext cx="13106400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0" y="6477000"/>
            <a:ext cx="14478000" cy="10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0" y="19812000"/>
            <a:ext cx="12420600" cy="89154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81000" y="15773400"/>
            <a:ext cx="1363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Q1: What determines their distribution at their northern range?</a:t>
            </a:r>
            <a:endParaRPr lang="en-US" sz="6000" dirty="0"/>
          </a:p>
        </p:txBody>
      </p:sp>
      <p:sp>
        <p:nvSpPr>
          <p:cNvPr id="26" name="Rectangle 25"/>
          <p:cNvSpPr/>
          <p:nvPr/>
        </p:nvSpPr>
        <p:spPr>
          <a:xfrm>
            <a:off x="609600" y="4953000"/>
            <a:ext cx="13258800" cy="130302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0" y="18211800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Q2: Are they physiologically constrained?  </a:t>
            </a:r>
            <a:endParaRPr lang="en-US" sz="6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059400" y="6934200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78" name="TextBox 77"/>
          <p:cNvSpPr txBox="1"/>
          <p:nvPr/>
        </p:nvSpPr>
        <p:spPr>
          <a:xfrm>
            <a:off x="20955000" y="835693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926800" y="965233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31200" y="11125200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11800" y="1239553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4249400" y="4953000"/>
            <a:ext cx="29260800" cy="130302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401800" y="15859542"/>
            <a:ext cx="1424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/>
              <a:t>Fig1. Classification Tree Analysis displaying four important </a:t>
            </a:r>
            <a:r>
              <a:rPr lang="en-US" sz="4400" dirty="0" err="1" smtClean="0"/>
              <a:t>bioclim</a:t>
            </a:r>
            <a:r>
              <a:rPr lang="en-US" sz="4400" dirty="0" smtClean="0"/>
              <a:t> variables (out of 19) that best predict the presence and absence of </a:t>
            </a:r>
            <a:r>
              <a:rPr lang="en-US" sz="4400" i="1" dirty="0" smtClean="0"/>
              <a:t>A. picea </a:t>
            </a:r>
            <a:r>
              <a:rPr lang="en-US" sz="4400" dirty="0" smtClean="0"/>
              <a:t>with a </a:t>
            </a:r>
            <a:r>
              <a:rPr lang="en-US" sz="4400" b="1" u="sng" dirty="0" smtClean="0"/>
              <a:t>86% accuracy!</a:t>
            </a:r>
            <a:r>
              <a:rPr lang="en-US" sz="4400" b="1" i="1" u="sng" dirty="0" smtClean="0"/>
              <a:t> </a:t>
            </a:r>
            <a:endParaRPr lang="en-US" sz="4400" b="1" i="1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28803600" y="15925800"/>
            <a:ext cx="14478000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Fig2. Each panel displays the cutoffs at each node in figure 1. Circles and triangles were empirical presences and absences.</a:t>
            </a:r>
          </a:p>
          <a:p>
            <a:r>
              <a:rPr lang="en-US" sz="4000" dirty="0" smtClean="0"/>
              <a:t>Splits based on the classification tree are colored.  </a:t>
            </a:r>
            <a:endParaRPr lang="en-US" sz="4000" i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9600" y="12649200"/>
            <a:ext cx="4347645" cy="2895600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10058400" y="18211800"/>
            <a:ext cx="33451800" cy="11582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3400" y="18288000"/>
            <a:ext cx="9220200" cy="139446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058400" y="29833431"/>
            <a:ext cx="2308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Methods summary: Presence and absence values were collated from previous field surveys and a survey done in the summer of 2015. In this survey, Megan and Jordan visited 80 sites! </a:t>
            </a:r>
            <a:r>
              <a:rPr lang="en-US" sz="2800" b="1" u="sng" dirty="0" smtClean="0"/>
              <a:t>They did most-all of the work on this project</a:t>
            </a:r>
            <a:r>
              <a:rPr lang="en-US" sz="2800" dirty="0" smtClean="0"/>
              <a:t>. Physiological tests were performed on 20 lab acclimated (25 </a:t>
            </a:r>
            <a:r>
              <a:rPr lang="en-US" sz="2800" b="1" dirty="0">
                <a:latin typeface="Lucida Grande"/>
                <a:ea typeface="Lucida Grande"/>
                <a:cs typeface="Lucida Grande"/>
              </a:rPr>
              <a:t>°</a:t>
            </a:r>
            <a:r>
              <a:rPr lang="en-US" sz="2800" dirty="0" smtClean="0"/>
              <a:t>C at least 1 month) </a:t>
            </a:r>
            <a:r>
              <a:rPr lang="en-US" sz="2800" dirty="0" smtClean="0"/>
              <a:t>ant colonies collected from </a:t>
            </a:r>
            <a:r>
              <a:rPr lang="en-US" sz="2800" dirty="0" smtClean="0"/>
              <a:t>Maine and Burlington, VT. We used an ANCOVA to test the effect of pre-treatment (factor), </a:t>
            </a:r>
            <a:r>
              <a:rPr lang="en-US" sz="2800" dirty="0" err="1" smtClean="0"/>
              <a:t>Tmin</a:t>
            </a:r>
            <a:r>
              <a:rPr lang="en-US" sz="2800" dirty="0" smtClean="0"/>
              <a:t> (continuous), and their interaction on chill coma recovery time. The </a:t>
            </a:r>
            <a:r>
              <a:rPr lang="en-US" sz="2800" dirty="0" smtClean="0"/>
              <a:t>variance covariance matrix was constructed from a MANOVA, </a:t>
            </a:r>
            <a:r>
              <a:rPr lang="en-US" sz="2800" dirty="0" err="1" smtClean="0"/>
              <a:t>manova</a:t>
            </a:r>
            <a:r>
              <a:rPr lang="en-US" sz="2800" dirty="0" smtClean="0"/>
              <a:t>(traits ~ Colony). To examine correlated responses among pre-treatments, we decomposed the variance-covariance </a:t>
            </a:r>
            <a:r>
              <a:rPr lang="en-US" sz="2800" dirty="0" smtClean="0"/>
              <a:t>matrix (broad sense </a:t>
            </a:r>
            <a:r>
              <a:rPr lang="en-US" sz="2800" b="1" dirty="0" smtClean="0"/>
              <a:t>G</a:t>
            </a:r>
            <a:r>
              <a:rPr lang="en-US" sz="2800" dirty="0" smtClean="0"/>
              <a:t>) </a:t>
            </a:r>
            <a:r>
              <a:rPr lang="en-US" sz="2800" dirty="0" smtClean="0"/>
              <a:t>with a PCA. </a:t>
            </a:r>
            <a:endParaRPr lang="en-US" sz="2800" dirty="0"/>
          </a:p>
        </p:txBody>
      </p:sp>
      <p:sp>
        <p:nvSpPr>
          <p:cNvPr id="73" name="Rectangle 72"/>
          <p:cNvSpPr/>
          <p:nvPr/>
        </p:nvSpPr>
        <p:spPr>
          <a:xfrm>
            <a:off x="1219200" y="8077200"/>
            <a:ext cx="17526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9812000" y="18110537"/>
            <a:ext cx="967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Evaluating thermal constraints</a:t>
            </a:r>
            <a:endParaRPr lang="en-US" sz="6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93000" y="20040600"/>
            <a:ext cx="6781800" cy="7894974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>
            <a:off x="19583400" y="19812000"/>
            <a:ext cx="0" cy="7239000"/>
          </a:xfrm>
          <a:prstGeom prst="line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022800" y="19888200"/>
            <a:ext cx="0" cy="7239000"/>
          </a:xfrm>
          <a:prstGeom prst="line">
            <a:avLst/>
          </a:prstGeom>
          <a:ln w="762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812000" y="28041600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Fig5. We explored </a:t>
            </a:r>
            <a:r>
              <a:rPr lang="en-US" sz="3200" dirty="0" smtClean="0"/>
              <a:t>three possible ways A. picea cold tolerance metrics can vary. (</a:t>
            </a:r>
            <a:r>
              <a:rPr lang="en-US" sz="3200" dirty="0" smtClean="0"/>
              <a:t>Kingsolver et al. 2015, </a:t>
            </a:r>
            <a:r>
              <a:rPr lang="en-US" sz="3200" dirty="0" err="1" smtClean="0"/>
              <a:t>AmNat</a:t>
            </a:r>
            <a:r>
              <a:rPr lang="en-US" sz="3200" dirty="0" smtClean="0"/>
              <a:t>, see methods )</a:t>
            </a:r>
            <a:endParaRPr lang="en-US" sz="32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0116800" y="18973800"/>
            <a:ext cx="342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Performance curves</a:t>
            </a:r>
            <a:endParaRPr lang="en-US" sz="36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3850600" y="19278600"/>
            <a:ext cx="342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PCA loadings</a:t>
            </a:r>
            <a:endParaRPr lang="en-US" sz="36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974800" y="20650200"/>
            <a:ext cx="342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Vertical Shifts</a:t>
            </a:r>
            <a:endParaRPr lang="en-US" sz="3600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6898600" y="23088600"/>
            <a:ext cx="342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Hotter-cooler variation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130108" y="25603200"/>
            <a:ext cx="342609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F497D"/>
                </a:solidFill>
              </a:rPr>
              <a:t>Generalist-specialist variation</a:t>
            </a:r>
            <a:endParaRPr lang="en-US" sz="3600" i="1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175200" y="192024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Performance curves</a:t>
            </a:r>
            <a:endParaRPr lang="en-US" sz="36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8252400" y="19126200"/>
            <a:ext cx="342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PCA loadings</a:t>
            </a:r>
            <a:endParaRPr lang="en-US" sz="3600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34600" y="27813001"/>
            <a:ext cx="952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Fig4. </a:t>
            </a:r>
            <a:r>
              <a:rPr lang="en-US" sz="3200" dirty="0" smtClean="0"/>
              <a:t>Clinal variation in cold tolerance (red line) and hardening(difference between red and blue. There is a significant pre-treatment X </a:t>
            </a:r>
            <a:r>
              <a:rPr lang="en-US" sz="3200" dirty="0" err="1" smtClean="0"/>
              <a:t>Tmin</a:t>
            </a:r>
            <a:r>
              <a:rPr lang="en-US" sz="3200" dirty="0" smtClean="0"/>
              <a:t> interaction (ANCOVA, p&lt;0.001). </a:t>
            </a:r>
            <a:endParaRPr lang="en-US" sz="3200" i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9718000" y="28843069"/>
            <a:ext cx="137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Fig6. Performance curves(left) and PCA decomposition of </a:t>
            </a:r>
            <a:r>
              <a:rPr lang="en-US" sz="3600" b="1" dirty="0" smtClean="0"/>
              <a:t>G</a:t>
            </a:r>
            <a:r>
              <a:rPr lang="en-US" sz="3600" dirty="0" smtClean="0"/>
              <a:t> matrix(right)</a:t>
            </a:r>
            <a:endParaRPr lang="en-US" sz="3600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600" y="29924276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Fig3. Overview of physiological testing for cold tolerance and hardening (short term cold responses). For each colony, 2-4 workers followed each line.  </a:t>
            </a:r>
            <a:endParaRPr lang="en-US" sz="3600" i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0" y="7848600"/>
            <a:ext cx="5390776" cy="3124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38200" y="7391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Colder, more seasonal</a:t>
            </a:r>
            <a:endParaRPr lang="en-US" sz="60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19200" y="8382000"/>
            <a:ext cx="76200" cy="7086600"/>
          </a:xfrm>
          <a:prstGeom prst="straightConnector1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43800" y="11114782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Thermal stress over long and short term (</a:t>
            </a:r>
            <a:r>
              <a:rPr lang="en-US" sz="3200" dirty="0" err="1" smtClean="0"/>
              <a:t>Shaefer</a:t>
            </a:r>
            <a:r>
              <a:rPr lang="en-US" sz="3200" dirty="0" smtClean="0"/>
              <a:t> et al. 2009) 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36499800" y="24307800"/>
            <a:ext cx="6400800" cy="4343400"/>
          </a:xfrm>
          <a:prstGeom prst="rect">
            <a:avLst/>
          </a:prstGeom>
          <a:solidFill>
            <a:schemeClr val="tx2">
              <a:alpha val="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499800" y="19812000"/>
            <a:ext cx="6400800" cy="43434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669000" y="18745200"/>
            <a:ext cx="914400" cy="0"/>
          </a:xfrm>
          <a:prstGeom prst="straightConnector1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489400" y="18745200"/>
            <a:ext cx="914400" cy="0"/>
          </a:xfrm>
          <a:prstGeom prst="straightConnector1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3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539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Vermont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Chemical Basis of Social Interactions Among Ants</dc:title>
  <dc:creator>Cristine</dc:creator>
  <cp:lastModifiedBy>Andrew Nguyen</cp:lastModifiedBy>
  <cp:revision>200</cp:revision>
  <dcterms:created xsi:type="dcterms:W3CDTF">2013-09-06T15:14:21Z</dcterms:created>
  <dcterms:modified xsi:type="dcterms:W3CDTF">2016-02-02T13:17:43Z</dcterms:modified>
</cp:coreProperties>
</file>