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32" r:id="rId1"/>
  </p:sldMasterIdLst>
  <p:notesMasterIdLst>
    <p:notesMasterId r:id="rId60"/>
  </p:notesMasterIdLst>
  <p:handoutMasterIdLst>
    <p:handoutMasterId r:id="rId61"/>
  </p:handoutMasterIdLst>
  <p:sldIdLst>
    <p:sldId id="256" r:id="rId2"/>
    <p:sldId id="317" r:id="rId3"/>
    <p:sldId id="392" r:id="rId4"/>
    <p:sldId id="444" r:id="rId5"/>
    <p:sldId id="463" r:id="rId6"/>
    <p:sldId id="393" r:id="rId7"/>
    <p:sldId id="408" r:id="rId8"/>
    <p:sldId id="409" r:id="rId9"/>
    <p:sldId id="413" r:id="rId10"/>
    <p:sldId id="414" r:id="rId11"/>
    <p:sldId id="415" r:id="rId12"/>
    <p:sldId id="416" r:id="rId13"/>
    <p:sldId id="418" r:id="rId14"/>
    <p:sldId id="417" r:id="rId15"/>
    <p:sldId id="419" r:id="rId16"/>
    <p:sldId id="420" r:id="rId17"/>
    <p:sldId id="421" r:id="rId18"/>
    <p:sldId id="422" r:id="rId19"/>
    <p:sldId id="423" r:id="rId20"/>
    <p:sldId id="424" r:id="rId21"/>
    <p:sldId id="425" r:id="rId22"/>
    <p:sldId id="464" r:id="rId23"/>
    <p:sldId id="412" r:id="rId24"/>
    <p:sldId id="426" r:id="rId25"/>
    <p:sldId id="465" r:id="rId26"/>
    <p:sldId id="395" r:id="rId27"/>
    <p:sldId id="441" r:id="rId28"/>
    <p:sldId id="442" r:id="rId29"/>
    <p:sldId id="443" r:id="rId30"/>
    <p:sldId id="458" r:id="rId31"/>
    <p:sldId id="397" r:id="rId32"/>
    <p:sldId id="429" r:id="rId33"/>
    <p:sldId id="430" r:id="rId34"/>
    <p:sldId id="431" r:id="rId35"/>
    <p:sldId id="459" r:id="rId36"/>
    <p:sldId id="398" r:id="rId37"/>
    <p:sldId id="432" r:id="rId38"/>
    <p:sldId id="433" r:id="rId39"/>
    <p:sldId id="434" r:id="rId40"/>
    <p:sldId id="435" r:id="rId41"/>
    <p:sldId id="436" r:id="rId42"/>
    <p:sldId id="399" r:id="rId43"/>
    <p:sldId id="438" r:id="rId44"/>
    <p:sldId id="439" r:id="rId45"/>
    <p:sldId id="460" r:id="rId46"/>
    <p:sldId id="437" r:id="rId47"/>
    <p:sldId id="440" r:id="rId48"/>
    <p:sldId id="461" r:id="rId49"/>
    <p:sldId id="400" r:id="rId50"/>
    <p:sldId id="404" r:id="rId51"/>
    <p:sldId id="407" r:id="rId52"/>
    <p:sldId id="406" r:id="rId53"/>
    <p:sldId id="457" r:id="rId54"/>
    <p:sldId id="405" r:id="rId55"/>
    <p:sldId id="462" r:id="rId56"/>
    <p:sldId id="401" r:id="rId57"/>
    <p:sldId id="402" r:id="rId58"/>
    <p:sldId id="403" r:id="rId5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E0965E"/>
    <a:srgbClr val="FFE98B"/>
    <a:srgbClr val="FFCC00"/>
    <a:srgbClr val="CC0066"/>
    <a:srgbClr val="FFFF00"/>
    <a:srgbClr val="69C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605" autoAdjust="0"/>
    <p:restoredTop sz="94712" autoAdjust="0"/>
  </p:normalViewPr>
  <p:slideViewPr>
    <p:cSldViewPr>
      <p:cViewPr varScale="1">
        <p:scale>
          <a:sx n="102" d="100"/>
          <a:sy n="102" d="100"/>
        </p:scale>
        <p:origin x="258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48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>
            <a:extLst>
              <a:ext uri="{FF2B5EF4-FFF2-40B4-BE49-F238E27FC236}">
                <a16:creationId xmlns:a16="http://schemas.microsoft.com/office/drawing/2014/main" id="{59AFAF05-09FA-4AA2-8BB4-E5BA3171F25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835" tIns="47417" rIns="94835" bIns="47417" numCol="1" anchor="t" anchorCtr="0" compatLnSpc="1">
            <a:prstTxWarp prst="textNoShape">
              <a:avLst/>
            </a:prstTxWarp>
          </a:bodyPr>
          <a:lstStyle>
            <a:lvl1pPr algn="l" defTabSz="947738" eaLnBrk="1" hangingPunct="1">
              <a:defRPr sz="1200">
                <a:effectLst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31BCB8F9-2B1B-45E8-ADBA-D955E920A8B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835" tIns="47417" rIns="94835" bIns="47417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effectLst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24" name="Rectangle 4">
            <a:extLst>
              <a:ext uri="{FF2B5EF4-FFF2-40B4-BE49-F238E27FC236}">
                <a16:creationId xmlns:a16="http://schemas.microsoft.com/office/drawing/2014/main" id="{5FBCDDB9-9F4F-40FF-B061-BFA0F568D98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835" tIns="47417" rIns="94835" bIns="47417" numCol="1" anchor="b" anchorCtr="0" compatLnSpc="1">
            <a:prstTxWarp prst="textNoShape">
              <a:avLst/>
            </a:prstTxWarp>
          </a:bodyPr>
          <a:lstStyle>
            <a:lvl1pPr algn="l" defTabSz="947738" eaLnBrk="1" hangingPunct="1">
              <a:defRPr sz="1200">
                <a:effectLst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25" name="Rectangle 5">
            <a:extLst>
              <a:ext uri="{FF2B5EF4-FFF2-40B4-BE49-F238E27FC236}">
                <a16:creationId xmlns:a16="http://schemas.microsoft.com/office/drawing/2014/main" id="{3730BB77-FA6C-4E36-81EE-CA85ABA6B02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835" tIns="47417" rIns="94835" bIns="47417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effectLst/>
              </a:defRPr>
            </a:lvl1pPr>
          </a:lstStyle>
          <a:p>
            <a:pPr>
              <a:defRPr/>
            </a:pPr>
            <a:fld id="{87F20082-D472-41A9-A27D-2990FB92BD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A30FBCA-7BC7-47C5-AC68-22499092A04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835" tIns="47417" rIns="94835" bIns="47417" numCol="1" anchor="t" anchorCtr="0" compatLnSpc="1">
            <a:prstTxWarp prst="textNoShape">
              <a:avLst/>
            </a:prstTxWarp>
          </a:bodyPr>
          <a:lstStyle>
            <a:lvl1pPr algn="l" defTabSz="947738" eaLnBrk="1" hangingPunct="1">
              <a:defRPr sz="1200">
                <a:effectLst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9A53E71-8B4D-4380-A5AD-418EE662F79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835" tIns="47417" rIns="94835" bIns="47417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effectLst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A2F3E776-6005-4BE7-8770-B6C818F0794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799013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8D4903EF-F7CD-453C-B0AA-C3A6E940885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3425" y="4559300"/>
            <a:ext cx="5848350" cy="432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835" tIns="47417" rIns="94835" bIns="474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D9526D86-E990-45F1-9A54-3FB506FAA3F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835" tIns="47417" rIns="94835" bIns="47417" numCol="1" anchor="b" anchorCtr="0" compatLnSpc="1">
            <a:prstTxWarp prst="textNoShape">
              <a:avLst/>
            </a:prstTxWarp>
          </a:bodyPr>
          <a:lstStyle>
            <a:lvl1pPr algn="l" defTabSz="947738" eaLnBrk="1" hangingPunct="1">
              <a:defRPr sz="1200">
                <a:effectLst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ECBCEAEA-F07E-4780-8021-164D029BB8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835" tIns="47417" rIns="94835" bIns="47417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effectLst/>
              </a:defRPr>
            </a:lvl1pPr>
          </a:lstStyle>
          <a:p>
            <a:pPr>
              <a:defRPr/>
            </a:pPr>
            <a:fld id="{5B6384E7-FA20-47C7-A91C-FE941D62E8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942352C3-1D79-4559-9CC9-7C6FB16B26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EAC647B-BC89-4F9D-A72D-F6D99A54C508}" type="slidenum">
              <a:rPr lang="en-US" altLang="en-US" smtClean="0"/>
              <a:pPr/>
              <a:t>0</a:t>
            </a:fld>
            <a:endParaRPr lang="en-US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B154A603-4359-4BC0-986F-43943F7EF4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7DE3F8A4-413C-4A95-862F-B22BF710C9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hr-H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9">
            <a:extLst>
              <a:ext uri="{FF2B5EF4-FFF2-40B4-BE49-F238E27FC236}">
                <a16:creationId xmlns:a16="http://schemas.microsoft.com/office/drawing/2014/main" id="{B24571BA-CA40-4C25-AB50-E2D216548449}"/>
              </a:ext>
            </a:extLst>
          </p:cNvPr>
          <p:cNvSpPr>
            <a:spLocks/>
          </p:cNvSpPr>
          <p:nvPr userDrawn="1"/>
        </p:nvSpPr>
        <p:spPr bwMode="auto">
          <a:xfrm>
            <a:off x="0" y="839788"/>
            <a:ext cx="2895600" cy="60182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842AC3DF-E872-489B-B664-CC05C796B9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2636838"/>
            <a:ext cx="7956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166813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95738" y="2827338"/>
            <a:ext cx="4745037" cy="2978150"/>
          </a:xfrm>
        </p:spPr>
        <p:txBody>
          <a:bodyPr/>
          <a:lstStyle>
            <a:lvl1pPr>
              <a:defRPr sz="23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0DD19F0-33B4-43FB-BE9F-E74896BEE7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Oblikovanje interakcije 2023/2024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A1689C9-A355-4B52-9B18-60D7E9CD53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altLang="en-US"/>
              <a:t>10. Eksperimentalno vrednovanje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FF79EA6-3F80-4BD9-AD63-0DA6A70F1D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AF20C-8E97-409F-B999-D7128F5713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10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B04941-DD0F-465C-9776-8106C27E1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Oblikovanje interakcije 2023/2024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C1AFFF-DE3E-4E38-9607-0356C53394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E819103-8406-49AF-A5E7-085360B43F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E00FA-FD39-4E8E-A074-1C7463B917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326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5475" y="260350"/>
            <a:ext cx="2168525" cy="6048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354762" cy="6048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E324D5-5AFA-4588-BCA7-34FE9BFD5C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Oblikovanje interakcije 2023/2024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8EF280-1503-4247-99A1-C584925BA1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5524BBD-4AC8-46FF-8E0B-EBC7B44FB8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6D0E9E-0E98-4AF3-AAD3-2C915C2E57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60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7A649F-0118-46B5-992A-0188494EF6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Oblikovanje interakcije 2023/2024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D8F3E3E-46A3-4F94-B420-86133DEF85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92500" y="6237288"/>
            <a:ext cx="3383756" cy="476250"/>
          </a:xfr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hr-HR" altLang="en-US"/>
              <a:t>10. Eksperimentalno vrednovanje</a:t>
            </a:r>
            <a:endParaRPr lang="en-US" alt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957B1B-0260-49BA-9CA6-B083506117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75977-DA00-4C83-8F91-4DF7D941D2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45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8D7600-83F7-467B-AF66-398CD03530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Oblikovanje interakcije 2023/2024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75CA38-4F57-4792-BE18-8078E1CA6C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1D4F781-3E5B-4DD1-99F5-655ACE666E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73DD2-BBE9-4CFA-8B10-73FC5F6D57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8580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981075"/>
            <a:ext cx="4260850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1563" y="981075"/>
            <a:ext cx="4262437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C4297E-1F63-4346-ABCD-69F4F25039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Oblikovanje interakcije 2023/2024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610CE9-3582-4ED8-A852-BC922D3ABE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C44495-F3D6-45C7-9CEA-C64934468A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61100-441F-4CFC-ABAD-F77A014137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505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42BB1A1-91C9-4622-8066-1CE8C50279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Oblikovanje interakcije 2023/2024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923F71-001F-4E69-BE5F-8AD56934BE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168D0C2-92D4-4746-87C2-52671AC58D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D91FD-0EBE-49D8-95CC-0971C7D02C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16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7544B6B-86FE-47F9-88F6-EB27E733EC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Oblikovanje interakcije 2023/2024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C05DC50-3615-4E28-8AFB-00F38B987D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937C94-3D70-4C72-82AF-FAFC347D8C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06050-2980-4B17-A224-A217FA85F8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12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93080BD-532A-4322-B37A-D22EB11788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Oblikovanje interakcije 2023/2024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4EB0FD1-96FF-493F-ACEB-74C4C0AED4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216FC5A-2C99-4E43-821A-2737CC2B6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46172-947A-4F98-AEDD-57C4174977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186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15CEF3-B54F-4B22-A577-C8314C5319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Oblikovanje interakcije 2023/2024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2BAF0E-7385-4F99-96B3-4691641842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2B7910-1DEC-46CF-950D-21952E6073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D3F7B-0612-4A7B-A900-05999AEC9C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599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83F3BE-6BCF-43F3-96D7-064696A7B3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Oblikovanje interakcije 2023/2024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8547E2-C5E8-45CB-A1EA-81AD19403F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1AFC80-2F18-41D0-ABD6-E11A5535D1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EF4BAB-D46D-4D6F-9562-E3D95A0735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265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6" name="Arc 10">
            <a:extLst>
              <a:ext uri="{FF2B5EF4-FFF2-40B4-BE49-F238E27FC236}">
                <a16:creationId xmlns:a16="http://schemas.microsoft.com/office/drawing/2014/main" id="{0A3E3C4E-1AA5-4429-B0EF-BA1799EF80D3}"/>
              </a:ext>
            </a:extLst>
          </p:cNvPr>
          <p:cNvSpPr>
            <a:spLocks/>
          </p:cNvSpPr>
          <p:nvPr userDrawn="1"/>
        </p:nvSpPr>
        <p:spPr bwMode="auto">
          <a:xfrm>
            <a:off x="0" y="839788"/>
            <a:ext cx="2895600" cy="60182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85AA0CCC-5BA9-4C72-B6EB-B45C8C3156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60350"/>
            <a:ext cx="82296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E26BCE4A-C4D1-4207-B696-1FC6405388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81075"/>
            <a:ext cx="8675687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1860" name="Rectangle 4">
            <a:extLst>
              <a:ext uri="{FF2B5EF4-FFF2-40B4-BE49-F238E27FC236}">
                <a16:creationId xmlns:a16="http://schemas.microsoft.com/office/drawing/2014/main" id="{FA31D304-9720-400C-8EF3-91A76BFD554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3850" y="6237288"/>
            <a:ext cx="3527425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ffectLst/>
                <a:latin typeface="Arial Narrow" panose="020B0606020202030204" pitchFamily="34" charset="0"/>
                <a:ea typeface="Arial Unicode MS" pitchFamily="34" charset="-128"/>
              </a:defRPr>
            </a:lvl1pPr>
          </a:lstStyle>
          <a:p>
            <a:pPr>
              <a:defRPr/>
            </a:pPr>
            <a:r>
              <a:rPr lang="en-US" altLang="en-US"/>
              <a:t>Oblikovanje interakcije 2023/2024</a:t>
            </a:r>
          </a:p>
        </p:txBody>
      </p:sp>
      <p:sp>
        <p:nvSpPr>
          <p:cNvPr id="121861" name="Rectangle 5">
            <a:extLst>
              <a:ext uri="{FF2B5EF4-FFF2-40B4-BE49-F238E27FC236}">
                <a16:creationId xmlns:a16="http://schemas.microsoft.com/office/drawing/2014/main" id="{7B1D104A-5D28-4EEC-9B49-DEA98BACBBB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92500" y="6237288"/>
            <a:ext cx="3167063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effectLst/>
              </a:defRPr>
            </a:lvl1pPr>
          </a:lstStyle>
          <a:p>
            <a:pPr>
              <a:defRPr/>
            </a:pPr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121862" name="Rectangle 6">
            <a:extLst>
              <a:ext uri="{FF2B5EF4-FFF2-40B4-BE49-F238E27FC236}">
                <a16:creationId xmlns:a16="http://schemas.microsoft.com/office/drawing/2014/main" id="{40F102F7-F8D6-4355-B31C-668554CF8EA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237288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/>
              </a:defRPr>
            </a:lvl1pPr>
          </a:lstStyle>
          <a:p>
            <a:pPr>
              <a:defRPr/>
            </a:pPr>
            <a:fld id="{B89C46CC-E682-4E9E-AC42-3BFD419F42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1863" name="Line 7">
            <a:extLst>
              <a:ext uri="{FF2B5EF4-FFF2-40B4-BE49-F238E27FC236}">
                <a16:creationId xmlns:a16="http://schemas.microsoft.com/office/drawing/2014/main" id="{285B66AF-7D69-46FF-AE3A-7BED0C0A13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908050"/>
            <a:ext cx="860425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864" name="Line 8">
            <a:extLst>
              <a:ext uri="{FF2B5EF4-FFF2-40B4-BE49-F238E27FC236}">
                <a16:creationId xmlns:a16="http://schemas.microsoft.com/office/drawing/2014/main" id="{8E73B4CA-43AF-4A3F-9758-493EC34FF93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9750" y="908050"/>
            <a:ext cx="8604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ct val="10000"/>
        </a:spcBef>
        <a:spcAft>
          <a:spcPct val="30000"/>
        </a:spcAft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266700" algn="l" rtl="0" eaLnBrk="0" fontAlgn="base" hangingPunct="0">
        <a:lnSpc>
          <a:spcPct val="90000"/>
        </a:lnSpc>
        <a:spcBef>
          <a:spcPct val="20000"/>
        </a:spcBef>
        <a:spcAft>
          <a:spcPct val="30000"/>
        </a:spcAft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274638" algn="l" rtl="0" eaLnBrk="0" fontAlgn="base" hangingPunct="0">
        <a:lnSpc>
          <a:spcPct val="90000"/>
        </a:lnSpc>
        <a:spcBef>
          <a:spcPct val="20000"/>
        </a:spcBef>
        <a:spcAft>
          <a:spcPct val="3000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50963" indent="-271463" algn="l" rtl="0" eaLnBrk="0" fontAlgn="base" hangingPunct="0">
        <a:lnSpc>
          <a:spcPct val="90000"/>
        </a:lnSpc>
        <a:spcBef>
          <a:spcPct val="20000"/>
        </a:spcBef>
        <a:spcAft>
          <a:spcPct val="3000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87525" indent="-257175" algn="l" rtl="0" eaLnBrk="0" fontAlgn="base" hangingPunct="0">
        <a:lnSpc>
          <a:spcPct val="90000"/>
        </a:lnSpc>
        <a:spcBef>
          <a:spcPct val="20000"/>
        </a:spcBef>
        <a:spcAft>
          <a:spcPct val="3000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B18468F-26A1-4792-9E72-923C7EFCDBE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51604" y="1484313"/>
            <a:ext cx="8491736" cy="1470025"/>
          </a:xfrm>
        </p:spPr>
        <p:txBody>
          <a:bodyPr/>
          <a:lstStyle/>
          <a:p>
            <a:pPr eaLnBrk="1" hangingPunct="1"/>
            <a:r>
              <a:rPr lang="hr-HR" altLang="en-US" dirty="0">
                <a:latin typeface="Arial Narrow" panose="020B0606020202030204" pitchFamily="34" charset="0"/>
              </a:rPr>
              <a:t>10. Eksperimentalno vrednovanje</a:t>
            </a:r>
            <a:endParaRPr lang="en-US" altLang="en-US" dirty="0">
              <a:latin typeface="Arial Narrow" panose="020B0606020202030204" pitchFamily="34" charset="0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0578193-8A77-4068-B792-AF33D233C7C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995738" y="2709863"/>
            <a:ext cx="5148262" cy="3816622"/>
          </a:xfrm>
        </p:spPr>
        <p:txBody>
          <a:bodyPr/>
          <a:lstStyle/>
          <a:p>
            <a:pPr marL="268288" indent="-268288" eaLnBrk="1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hr-HR" altLang="en-US" sz="2600" b="1" dirty="0">
                <a:latin typeface="Arial Narrow" panose="020B0606020202030204" pitchFamily="34" charset="0"/>
              </a:rPr>
              <a:t>eksperimentalna metoda u HCI</a:t>
            </a:r>
          </a:p>
          <a:p>
            <a:pPr marL="714376" lvl="1" indent="-268288" eaLnBrk="1" hangingPunct="1">
              <a:spcBef>
                <a:spcPct val="0"/>
              </a:spcBef>
              <a:spcAft>
                <a:spcPct val="0"/>
              </a:spcAft>
            </a:pPr>
            <a:r>
              <a:rPr lang="hr-HR" altLang="en-US" sz="2400" b="1" dirty="0">
                <a:latin typeface="Arial Narrow" panose="020B0606020202030204" pitchFamily="34" charset="0"/>
              </a:rPr>
              <a:t>varijable eksperimenta </a:t>
            </a:r>
          </a:p>
          <a:p>
            <a:pPr marL="714376" lvl="1" indent="-268288" eaLnBrk="1" hangingPunct="1">
              <a:spcBef>
                <a:spcPct val="0"/>
              </a:spcBef>
              <a:spcAft>
                <a:spcPct val="0"/>
              </a:spcAft>
            </a:pPr>
            <a:r>
              <a:rPr lang="hr-HR" altLang="en-US" sz="2400" b="1" dirty="0">
                <a:latin typeface="Arial Narrow" panose="020B0606020202030204" pitchFamily="34" charset="0"/>
              </a:rPr>
              <a:t>zadatak i procedura </a:t>
            </a:r>
          </a:p>
          <a:p>
            <a:pPr marL="714376" lvl="1" indent="-268288" eaLnBrk="1" hangingPunct="1">
              <a:spcBef>
                <a:spcPct val="0"/>
              </a:spcBef>
              <a:spcAft>
                <a:spcPct val="0"/>
              </a:spcAft>
            </a:pPr>
            <a:r>
              <a:rPr lang="hr-HR" altLang="en-US" sz="2400" b="1" dirty="0">
                <a:latin typeface="Arial Narrow" panose="020B0606020202030204" pitchFamily="34" charset="0"/>
              </a:rPr>
              <a:t>sudionici </a:t>
            </a:r>
          </a:p>
          <a:p>
            <a:pPr marL="268288" indent="-268288" eaLnBrk="1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hr-HR" altLang="en-US" sz="2600" b="1" dirty="0">
                <a:latin typeface="Arial Narrow" panose="020B0606020202030204" pitchFamily="34" charset="0"/>
              </a:rPr>
              <a:t>izvođenje eksperimenta </a:t>
            </a:r>
          </a:p>
          <a:p>
            <a:pPr marL="714376" lvl="1" indent="-268288" eaLnBrk="1" hangingPunct="1">
              <a:spcBef>
                <a:spcPct val="0"/>
              </a:spcBef>
              <a:spcAft>
                <a:spcPct val="0"/>
              </a:spcAft>
            </a:pPr>
            <a:r>
              <a:rPr lang="hr-HR" altLang="en-US" sz="2400" b="1" dirty="0">
                <a:latin typeface="Arial Narrow" panose="020B0606020202030204" pitchFamily="34" charset="0"/>
              </a:rPr>
              <a:t>dodjela ispitnih uvjeta </a:t>
            </a:r>
          </a:p>
          <a:p>
            <a:pPr marL="714376" lvl="1" indent="-268288" eaLnBrk="1" hangingPunct="1">
              <a:spcBef>
                <a:spcPct val="0"/>
              </a:spcBef>
              <a:spcAft>
                <a:spcPct val="0"/>
              </a:spcAft>
            </a:pPr>
            <a:r>
              <a:rPr lang="hr-HR" altLang="en-US" sz="2400" b="1" dirty="0">
                <a:latin typeface="Arial Narrow" panose="020B0606020202030204" pitchFamily="34" charset="0"/>
              </a:rPr>
              <a:t>utjecaj poretka </a:t>
            </a:r>
          </a:p>
          <a:p>
            <a:pPr marL="714376" lvl="1" indent="-268288" eaLnBrk="1" hangingPunct="1">
              <a:spcBef>
                <a:spcPct val="0"/>
              </a:spcBef>
              <a:spcAft>
                <a:spcPct val="0"/>
              </a:spcAft>
            </a:pPr>
            <a:r>
              <a:rPr lang="hr-HR" altLang="en-US" sz="2400" b="1" dirty="0">
                <a:latin typeface="Arial Narrow" panose="020B0606020202030204" pitchFamily="34" charset="0"/>
              </a:rPr>
              <a:t>utjecaj grupe i asimetrični prijenos vještina</a:t>
            </a:r>
          </a:p>
          <a:p>
            <a:pPr marL="714376" lvl="1" indent="-268288" eaLnBrk="1" hangingPunct="1">
              <a:spcBef>
                <a:spcPct val="0"/>
              </a:spcBef>
              <a:spcAft>
                <a:spcPct val="0"/>
              </a:spcAft>
            </a:pPr>
            <a:r>
              <a:rPr lang="hr-HR" altLang="en-US" sz="2400" b="1" dirty="0">
                <a:latin typeface="Arial Narrow" panose="020B0606020202030204" pitchFamily="34" charset="0"/>
              </a:rPr>
              <a:t>longitudinalne studije </a:t>
            </a:r>
          </a:p>
          <a:p>
            <a:pPr marL="714376" lvl="1" indent="-268288" eaLnBrk="1" hangingPunct="1">
              <a:spcBef>
                <a:spcPct val="0"/>
              </a:spcBef>
              <a:spcAft>
                <a:spcPct val="0"/>
              </a:spcAft>
            </a:pPr>
            <a:r>
              <a:rPr lang="hr-HR" altLang="en-US" sz="2400" b="1" dirty="0">
                <a:latin typeface="Arial Narrow" panose="020B0606020202030204" pitchFamily="34" charset="0"/>
              </a:rPr>
              <a:t>rekapitulacija postupka</a:t>
            </a:r>
            <a:endParaRPr lang="hr-HR" altLang="en-US" sz="2900" b="1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>
            <a:extLst>
              <a:ext uri="{FF2B5EF4-FFF2-40B4-BE49-F238E27FC236}">
                <a16:creationId xmlns:a16="http://schemas.microsoft.com/office/drawing/2014/main" id="{BE77B08A-48C9-4086-BD84-7338BEE0FDA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Narrow" panose="020B0606020202030204" pitchFamily="34" charset="0"/>
              </a:rPr>
              <a:t>Oblikovanje interakcije 2023/2024</a:t>
            </a:r>
          </a:p>
        </p:txBody>
      </p:sp>
      <p:sp>
        <p:nvSpPr>
          <p:cNvPr id="16387" name="Footer Placeholder 4">
            <a:extLst>
              <a:ext uri="{FF2B5EF4-FFF2-40B4-BE49-F238E27FC236}">
                <a16:creationId xmlns:a16="http://schemas.microsoft.com/office/drawing/2014/main" id="{0FCEDA5B-AD17-4C2C-9628-C46B57CC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3EC544D6-CE32-494F-9C8D-51A251587C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/>
              <a:t>Varijable eksperimenta</a:t>
            </a:r>
          </a:p>
        </p:txBody>
      </p:sp>
      <p:sp>
        <p:nvSpPr>
          <p:cNvPr id="16390" name="Rectangle 3">
            <a:extLst>
              <a:ext uri="{FF2B5EF4-FFF2-40B4-BE49-F238E27FC236}">
                <a16:creationId xmlns:a16="http://schemas.microsoft.com/office/drawing/2014/main" id="{E085C19E-D83C-4816-BE1C-CCFE316038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675687" cy="5688013"/>
          </a:xfrm>
        </p:spPr>
        <p:txBody>
          <a:bodyPr/>
          <a:lstStyle/>
          <a:p>
            <a:pPr defTabSz="933450" eaLnBrk="1" hangingPunct="1">
              <a:lnSpc>
                <a:spcPct val="80000"/>
              </a:lnSpc>
              <a:spcBef>
                <a:spcPct val="0"/>
              </a:spcBef>
              <a:spcAft>
                <a:spcPct val="15000"/>
              </a:spcAft>
              <a:tabLst>
                <a:tab pos="357188" algn="l"/>
                <a:tab pos="803275" algn="l"/>
                <a:tab pos="3765550" algn="l"/>
              </a:tabLst>
            </a:pPr>
            <a:r>
              <a:rPr lang="hr-HR" altLang="en-US" dirty="0"/>
              <a:t>pažljivo rukovati odabirom nezavisnih varijabli (NV): </a:t>
            </a:r>
          </a:p>
          <a:p>
            <a:pPr lvl="1" defTabSz="933450" eaLnBrk="1" hangingPunct="1">
              <a:lnSpc>
                <a:spcPct val="80000"/>
              </a:lnSpc>
              <a:spcBef>
                <a:spcPct val="0"/>
              </a:spcBef>
              <a:spcAft>
                <a:spcPct val="15000"/>
              </a:spcAft>
              <a:tabLst>
                <a:tab pos="357188" algn="l"/>
                <a:tab pos="803275" algn="l"/>
                <a:tab pos="3765550" algn="l"/>
              </a:tabLst>
            </a:pPr>
            <a:r>
              <a:rPr lang="hr-HR" altLang="en-US" dirty="0"/>
              <a:t>svaka dodatna varijabla uspostavlja </a:t>
            </a:r>
            <a:r>
              <a:rPr lang="hr-HR" altLang="en-US" i="1" dirty="0"/>
              <a:t>više</a:t>
            </a:r>
            <a:r>
              <a:rPr lang="hr-HR" altLang="en-US" dirty="0"/>
              <a:t> efekata ("učina") između varijabli: </a:t>
            </a:r>
          </a:p>
          <a:p>
            <a:pPr lvl="2" defTabSz="933450" eaLnBrk="1" hangingPunct="1">
              <a:lnSpc>
                <a:spcPct val="80000"/>
              </a:lnSpc>
              <a:spcBef>
                <a:spcPct val="0"/>
              </a:spcBef>
              <a:spcAft>
                <a:spcPct val="15000"/>
              </a:spcAft>
              <a:tabLst>
                <a:tab pos="357188" algn="l"/>
                <a:tab pos="803275" algn="l"/>
                <a:tab pos="3765550" algn="l"/>
              </a:tabLst>
            </a:pPr>
            <a:r>
              <a:rPr lang="hr-HR" altLang="en-US" dirty="0"/>
              <a:t>eksperiment s jednom NV: samo </a:t>
            </a:r>
            <a:r>
              <a:rPr lang="hr-HR" altLang="en-US" i="1" dirty="0"/>
              <a:t>glavni efekt</a:t>
            </a:r>
            <a:r>
              <a:rPr lang="hr-HR" altLang="en-US" dirty="0"/>
              <a:t> </a:t>
            </a:r>
          </a:p>
          <a:p>
            <a:pPr lvl="2" defTabSz="933450" eaLnBrk="1" hangingPunct="1">
              <a:lnSpc>
                <a:spcPct val="80000"/>
              </a:lnSpc>
              <a:spcBef>
                <a:spcPct val="0"/>
              </a:spcBef>
              <a:spcAft>
                <a:spcPct val="15000"/>
              </a:spcAft>
              <a:tabLst>
                <a:tab pos="357188" algn="l"/>
                <a:tab pos="803275" algn="l"/>
                <a:tab pos="3765550" algn="l"/>
              </a:tabLst>
            </a:pPr>
            <a:r>
              <a:rPr lang="hr-HR" altLang="en-US" dirty="0"/>
              <a:t>eksperiment s 2 NV:	2 glavna efekta + </a:t>
            </a:r>
            <a:br>
              <a:rPr lang="hr-HR" altLang="en-US" dirty="0"/>
            </a:br>
            <a:r>
              <a:rPr lang="hr-HR" altLang="en-US" dirty="0"/>
              <a:t>	1 </a:t>
            </a:r>
            <a:r>
              <a:rPr lang="hr-HR" altLang="en-US" i="1" dirty="0"/>
              <a:t>efekt interakcije</a:t>
            </a:r>
            <a:r>
              <a:rPr lang="hr-HR" altLang="en-US" dirty="0"/>
              <a:t> = 3 efekta </a:t>
            </a:r>
          </a:p>
          <a:p>
            <a:pPr lvl="2" defTabSz="933450" eaLnBrk="1" hangingPunct="1">
              <a:lnSpc>
                <a:spcPct val="80000"/>
              </a:lnSpc>
              <a:spcBef>
                <a:spcPct val="0"/>
              </a:spcBef>
              <a:spcAft>
                <a:spcPct val="15000"/>
              </a:spcAft>
              <a:tabLst>
                <a:tab pos="357188" algn="l"/>
                <a:tab pos="803275" algn="l"/>
                <a:tab pos="3765550" algn="l"/>
              </a:tabLst>
            </a:pPr>
            <a:r>
              <a:rPr lang="hr-HR" altLang="en-US" dirty="0"/>
              <a:t>eksperiment s 3 NV:	3 glavna efekta + </a:t>
            </a:r>
            <a:br>
              <a:rPr lang="hr-HR" altLang="en-US" dirty="0"/>
            </a:br>
            <a:r>
              <a:rPr lang="hr-HR" altLang="en-US" dirty="0"/>
              <a:t>	4 efekta interakcije = 7 efekata </a:t>
            </a:r>
          </a:p>
          <a:p>
            <a:pPr lvl="1" defTabSz="933450" eaLnBrk="1" hangingPunct="1">
              <a:lnSpc>
                <a:spcPct val="80000"/>
              </a:lnSpc>
              <a:spcBef>
                <a:spcPct val="0"/>
              </a:spcBef>
              <a:spcAft>
                <a:spcPct val="15000"/>
              </a:spcAft>
              <a:tabLst>
                <a:tab pos="357188" algn="l"/>
                <a:tab pos="803275" algn="l"/>
                <a:tab pos="3765550" algn="l"/>
              </a:tabLst>
            </a:pPr>
            <a:r>
              <a:rPr lang="hr-HR" altLang="en-US" dirty="0"/>
              <a:t>posljedice velikog broja utjecaja: </a:t>
            </a:r>
          </a:p>
          <a:p>
            <a:pPr lvl="2" defTabSz="933450" eaLnBrk="1" hangingPunct="1">
              <a:lnSpc>
                <a:spcPct val="80000"/>
              </a:lnSpc>
              <a:spcBef>
                <a:spcPct val="0"/>
              </a:spcBef>
              <a:spcAft>
                <a:spcPct val="15000"/>
              </a:spcAft>
              <a:tabLst>
                <a:tab pos="357188" algn="l"/>
                <a:tab pos="803275" algn="l"/>
                <a:tab pos="3765550" algn="l"/>
              </a:tabLst>
            </a:pPr>
            <a:r>
              <a:rPr lang="hr-HR" altLang="en-US" dirty="0"/>
              <a:t>teško pronaći smislene interpretacije za sve efekte </a:t>
            </a:r>
          </a:p>
          <a:p>
            <a:pPr lvl="2" defTabSz="933450" eaLnBrk="1" hangingPunct="1">
              <a:lnSpc>
                <a:spcPct val="80000"/>
              </a:lnSpc>
              <a:spcBef>
                <a:spcPct val="0"/>
              </a:spcBef>
              <a:spcAft>
                <a:spcPct val="15000"/>
              </a:spcAft>
              <a:tabLst>
                <a:tab pos="357188" algn="l"/>
                <a:tab pos="803275" algn="l"/>
                <a:tab pos="3765550" algn="l"/>
              </a:tabLst>
            </a:pPr>
            <a:r>
              <a:rPr lang="hr-HR" altLang="en-US" dirty="0"/>
              <a:t>porast varijabilnosti </a:t>
            </a:r>
            <a:br>
              <a:rPr lang="hr-HR" altLang="en-US" dirty="0"/>
            </a:br>
            <a:r>
              <a:rPr lang="hr-HR" altLang="en-US" dirty="0"/>
              <a:t>ljudskih odgovora </a:t>
            </a:r>
          </a:p>
          <a:p>
            <a:pPr lvl="1" defTabSz="933450" eaLnBrk="1" hangingPunct="1">
              <a:lnSpc>
                <a:spcPct val="80000"/>
              </a:lnSpc>
              <a:spcBef>
                <a:spcPct val="0"/>
              </a:spcBef>
              <a:spcAft>
                <a:spcPct val="15000"/>
              </a:spcAft>
              <a:tabLst>
                <a:tab pos="357188" algn="l"/>
                <a:tab pos="803275" algn="l"/>
                <a:tab pos="3765550" algn="l"/>
              </a:tabLst>
            </a:pPr>
            <a:r>
              <a:rPr lang="hr-HR" altLang="en-US" dirty="0"/>
              <a:t>dobro oblikovanje </a:t>
            </a:r>
            <a:br>
              <a:rPr lang="hr-HR" altLang="en-US" dirty="0"/>
            </a:br>
            <a:r>
              <a:rPr lang="hr-HR" altLang="en-US" dirty="0"/>
              <a:t>~	ograničenje na 1-2, </a:t>
            </a:r>
            <a:br>
              <a:rPr lang="hr-HR" altLang="en-US" dirty="0"/>
            </a:br>
            <a:r>
              <a:rPr lang="hr-HR" altLang="en-US" dirty="0"/>
              <a:t>	max 3 NV</a:t>
            </a:r>
          </a:p>
        </p:txBody>
      </p:sp>
      <p:pic>
        <p:nvPicPr>
          <p:cNvPr id="16391" name="Picture 5">
            <a:extLst>
              <a:ext uri="{FF2B5EF4-FFF2-40B4-BE49-F238E27FC236}">
                <a16:creationId xmlns:a16="http://schemas.microsoft.com/office/drawing/2014/main" id="{C10A0371-05C2-4555-B84B-BE8797105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4460875"/>
            <a:ext cx="4635500" cy="174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A5BAB2-F591-EBFE-1545-228BA596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5977-DA00-4C83-8F91-4DF7D941D271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>
            <a:extLst>
              <a:ext uri="{FF2B5EF4-FFF2-40B4-BE49-F238E27FC236}">
                <a16:creationId xmlns:a16="http://schemas.microsoft.com/office/drawing/2014/main" id="{954C10F4-0E22-4109-BB0F-688C5CE8EEE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Narrow" panose="020B0606020202030204" pitchFamily="34" charset="0"/>
              </a:rPr>
              <a:t>Oblikovanje interakcije 2023/2024</a:t>
            </a:r>
          </a:p>
        </p:txBody>
      </p:sp>
      <p:sp>
        <p:nvSpPr>
          <p:cNvPr id="17411" name="Footer Placeholder 4">
            <a:extLst>
              <a:ext uri="{FF2B5EF4-FFF2-40B4-BE49-F238E27FC236}">
                <a16:creationId xmlns:a16="http://schemas.microsoft.com/office/drawing/2014/main" id="{0E4E0700-6BB3-4617-807A-99566721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7615ECF5-495F-4B6F-8E77-DEAA16F6BE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/>
              <a:t>Varijable eksperimenta</a:t>
            </a:r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A2FF2BF9-9FBF-4DB9-8998-8748284D13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Aft>
                <a:spcPct val="15000"/>
              </a:spcAft>
              <a:tabLst>
                <a:tab pos="357188" algn="l"/>
                <a:tab pos="803275" algn="l"/>
                <a:tab pos="1260475" algn="l"/>
                <a:tab pos="1617663" algn="l"/>
              </a:tabLst>
            </a:pPr>
            <a:r>
              <a:rPr lang="hr-HR" altLang="en-US" i="1" dirty="0"/>
              <a:t>zavisna varijabla</a:t>
            </a:r>
            <a:r>
              <a:rPr lang="hr-HR" altLang="en-US" dirty="0"/>
              <a:t> [dependent variable] </a:t>
            </a:r>
            <a:br>
              <a:rPr lang="hr-HR" altLang="en-US" dirty="0"/>
            </a:br>
            <a:r>
              <a:rPr lang="hr-HR" altLang="en-US" dirty="0"/>
              <a:t>~	neko mjereno ljudsko ponašanje: </a:t>
            </a:r>
          </a:p>
          <a:p>
            <a:pPr lvl="1" eaLnBrk="1" hangingPunct="1">
              <a:lnSpc>
                <a:spcPct val="80000"/>
              </a:lnSpc>
              <a:spcAft>
                <a:spcPct val="15000"/>
              </a:spcAft>
              <a:tabLst>
                <a:tab pos="357188" algn="l"/>
                <a:tab pos="803275" algn="l"/>
                <a:tab pos="1260475" algn="l"/>
                <a:tab pos="1617663" algn="l"/>
              </a:tabLst>
            </a:pPr>
            <a:r>
              <a:rPr lang="hr-HR" altLang="en-US" dirty="0"/>
              <a:t>varijabla </a:t>
            </a:r>
            <a:r>
              <a:rPr lang="hr-HR" altLang="en-US" i="1" dirty="0"/>
              <a:t>zavisi </a:t>
            </a:r>
            <a:r>
              <a:rPr lang="hr-HR" altLang="en-US" dirty="0"/>
              <a:t>o čovjeku (sudioniku) </a:t>
            </a:r>
          </a:p>
          <a:p>
            <a:pPr lvl="1" eaLnBrk="1" hangingPunct="1">
              <a:lnSpc>
                <a:spcPct val="80000"/>
              </a:lnSpc>
              <a:spcAft>
                <a:spcPct val="15000"/>
              </a:spcAft>
              <a:tabLst>
                <a:tab pos="357188" algn="l"/>
                <a:tab pos="803275" algn="l"/>
                <a:tab pos="1260475" algn="l"/>
                <a:tab pos="1617663" algn="l"/>
              </a:tabLst>
            </a:pPr>
            <a:r>
              <a:rPr lang="hr-HR" altLang="en-US" dirty="0"/>
              <a:t>mjerenja </a:t>
            </a:r>
            <a:r>
              <a:rPr lang="hr-HR" altLang="en-US" i="1" dirty="0"/>
              <a:t>zavise </a:t>
            </a:r>
            <a:r>
              <a:rPr lang="hr-HR" altLang="en-US" dirty="0"/>
              <a:t>o onome što sudionik radi </a:t>
            </a:r>
          </a:p>
          <a:p>
            <a:pPr lvl="1" eaLnBrk="1" hangingPunct="1">
              <a:lnSpc>
                <a:spcPct val="80000"/>
              </a:lnSpc>
              <a:spcAft>
                <a:spcPct val="15000"/>
              </a:spcAft>
              <a:tabLst>
                <a:tab pos="357188" algn="l"/>
                <a:tab pos="803275" algn="l"/>
                <a:tab pos="1260475" algn="l"/>
                <a:tab pos="1617663" algn="l"/>
              </a:tabLst>
            </a:pPr>
            <a:r>
              <a:rPr lang="hr-HR" altLang="en-US" dirty="0"/>
              <a:t>najuobičajenije zavisne varijable u HCI: </a:t>
            </a:r>
          </a:p>
          <a:p>
            <a:pPr lvl="2" eaLnBrk="1" hangingPunct="1">
              <a:lnSpc>
                <a:spcPct val="80000"/>
              </a:lnSpc>
              <a:spcAft>
                <a:spcPct val="15000"/>
              </a:spcAft>
              <a:tabLst>
                <a:tab pos="357188" algn="l"/>
                <a:tab pos="803275" algn="l"/>
                <a:tab pos="1260475" algn="l"/>
                <a:tab pos="1617663" algn="l"/>
              </a:tabLst>
            </a:pPr>
            <a:r>
              <a:rPr lang="hr-HR" altLang="en-US" i="1" dirty="0"/>
              <a:t>brzina</a:t>
            </a:r>
            <a:r>
              <a:rPr lang="hr-HR" altLang="en-US" dirty="0"/>
              <a:t> </a:t>
            </a:r>
            <a:br>
              <a:rPr lang="hr-HR" altLang="en-US" dirty="0"/>
            </a:br>
            <a:r>
              <a:rPr lang="hr-HR" altLang="en-US" dirty="0"/>
              <a:t>~	obično izražena recipročno, </a:t>
            </a:r>
            <a:br>
              <a:rPr lang="hr-HR" altLang="en-US" dirty="0"/>
            </a:br>
            <a:r>
              <a:rPr lang="hr-HR" altLang="en-US" dirty="0"/>
              <a:t>	</a:t>
            </a:r>
            <a:r>
              <a:rPr lang="hr-HR" altLang="en-US" i="1" dirty="0"/>
              <a:t>vremenom izvršavanja</a:t>
            </a:r>
            <a:r>
              <a:rPr lang="hr-HR" altLang="en-US" dirty="0"/>
              <a:t> zadatka </a:t>
            </a:r>
          </a:p>
          <a:p>
            <a:pPr lvl="2" eaLnBrk="1" hangingPunct="1">
              <a:lnSpc>
                <a:spcPct val="80000"/>
              </a:lnSpc>
              <a:spcAft>
                <a:spcPct val="15000"/>
              </a:spcAft>
              <a:tabLst>
                <a:tab pos="357188" algn="l"/>
                <a:tab pos="803275" algn="l"/>
                <a:tab pos="1260475" algn="l"/>
                <a:tab pos="1617663" algn="l"/>
              </a:tabLst>
            </a:pPr>
            <a:r>
              <a:rPr lang="hr-HR" altLang="en-US" i="1" dirty="0"/>
              <a:t>točnost</a:t>
            </a:r>
            <a:r>
              <a:rPr lang="hr-HR" altLang="en-US" dirty="0"/>
              <a:t> </a:t>
            </a:r>
            <a:br>
              <a:rPr lang="hr-HR" altLang="en-US" dirty="0"/>
            </a:br>
            <a:r>
              <a:rPr lang="hr-HR" altLang="en-US" dirty="0"/>
              <a:t>~	postotak ispravno (ili pogrešno) obavljenih  	eksperimenta ili drugih akcija:  </a:t>
            </a:r>
          </a:p>
          <a:p>
            <a:pPr lvl="3" eaLnBrk="1" hangingPunct="1">
              <a:lnSpc>
                <a:spcPct val="80000"/>
              </a:lnSpc>
              <a:spcAft>
                <a:spcPct val="15000"/>
              </a:spcAft>
              <a:tabLst>
                <a:tab pos="357188" algn="l"/>
                <a:tab pos="803275" algn="l"/>
                <a:tab pos="1260475" algn="l"/>
                <a:tab pos="1617663" algn="l"/>
              </a:tabLst>
            </a:pPr>
            <a:r>
              <a:rPr lang="hr-HR" altLang="en-US" dirty="0"/>
              <a:t>pogrešno obavljene aktivnosti </a:t>
            </a:r>
            <a:br>
              <a:rPr lang="hr-HR" altLang="en-US" dirty="0"/>
            </a:br>
            <a:r>
              <a:rPr lang="hr-HR" altLang="en-US" dirty="0"/>
              <a:t>~	</a:t>
            </a:r>
            <a:r>
              <a:rPr lang="hr-HR" altLang="en-US" i="1" dirty="0"/>
              <a:t>pogreške</a:t>
            </a:r>
            <a:r>
              <a:rPr lang="hr-HR" altLang="en-US" dirty="0"/>
              <a:t> ili </a:t>
            </a:r>
            <a:r>
              <a:rPr lang="hr-HR" altLang="en-US" i="1" dirty="0"/>
              <a:t>iznos pogrešaka</a:t>
            </a:r>
            <a:r>
              <a:rPr lang="hr-HR" altLang="en-US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DEEAFB-D03F-2896-3623-E848BD71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5977-DA00-4C83-8F91-4DF7D941D271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>
            <a:extLst>
              <a:ext uri="{FF2B5EF4-FFF2-40B4-BE49-F238E27FC236}">
                <a16:creationId xmlns:a16="http://schemas.microsoft.com/office/drawing/2014/main" id="{3AA12875-BD34-4F90-A076-5E5C1176157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Narrow" panose="020B0606020202030204" pitchFamily="34" charset="0"/>
              </a:rPr>
              <a:t>Oblikovanje interakcije 2023/2024</a:t>
            </a:r>
          </a:p>
        </p:txBody>
      </p:sp>
      <p:sp>
        <p:nvSpPr>
          <p:cNvPr id="18435" name="Footer Placeholder 4">
            <a:extLst>
              <a:ext uri="{FF2B5EF4-FFF2-40B4-BE49-F238E27FC236}">
                <a16:creationId xmlns:a16="http://schemas.microsoft.com/office/drawing/2014/main" id="{22B6A014-11F4-471C-A2D1-581CEC75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59E860CC-08DA-4144-AC44-24006AA72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/>
              <a:t>Varijable eksperimenta</a:t>
            </a:r>
          </a:p>
        </p:txBody>
      </p:sp>
      <p:sp>
        <p:nvSpPr>
          <p:cNvPr id="18438" name="Rectangle 3">
            <a:extLst>
              <a:ext uri="{FF2B5EF4-FFF2-40B4-BE49-F238E27FC236}">
                <a16:creationId xmlns:a16="http://schemas.microsoft.com/office/drawing/2014/main" id="{D061D49C-B3DA-458F-B9CC-FC0372B088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ct val="15000"/>
              </a:spcAft>
            </a:pPr>
            <a:r>
              <a:rPr lang="hr-HR" altLang="en-US" dirty="0"/>
              <a:t>primjeri drugih zavisnih varijabli: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</a:pPr>
            <a:r>
              <a:rPr lang="hr-HR" altLang="en-US" dirty="0"/>
              <a:t>vrijeme pripreme aktivnosti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</a:pPr>
            <a:r>
              <a:rPr lang="hr-HR" altLang="en-US" dirty="0"/>
              <a:t>vrijeme (provođenja) aktivnosti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</a:pPr>
            <a:r>
              <a:rPr lang="hr-HR" altLang="en-US" dirty="0"/>
              <a:t>propusnost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</a:pPr>
            <a:r>
              <a:rPr lang="hr-HR" altLang="en-US" dirty="0"/>
              <a:t>skretanje pogleda [gaze shift]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</a:pPr>
            <a:r>
              <a:rPr lang="hr-HR" altLang="en-US" dirty="0"/>
              <a:t>prijelazi ruke između tastature i miša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</a:pPr>
            <a:r>
              <a:rPr lang="hr-HR" altLang="en-US" dirty="0"/>
              <a:t>utipkavanja </a:t>
            </a:r>
            <a:r>
              <a:rPr lang="hr-HR" altLang="en-US" b="1" dirty="0">
                <a:latin typeface="Courier New" panose="02070309020205020404" pitchFamily="49" charset="0"/>
              </a:rPr>
              <a:t>Backspace</a:t>
            </a:r>
            <a:r>
              <a:rPr lang="hr-HR" altLang="en-US" dirty="0"/>
              <a:t>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</a:pPr>
            <a:r>
              <a:rPr lang="hr-HR" altLang="en-US" dirty="0"/>
              <a:t>ponovni unosi cilja [target re-entries]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</a:pPr>
            <a:r>
              <a:rPr lang="hr-HR" altLang="en-US" dirty="0"/>
              <a:t>ponovni pokušaji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</a:pPr>
            <a:r>
              <a:rPr lang="hr-HR" altLang="en-US" dirty="0"/>
              <a:t>utipkavanja [key actions], itd.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D6C7F7-95A6-DCB1-0F9C-3958667A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5977-DA00-4C83-8F91-4DF7D941D271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>
            <a:extLst>
              <a:ext uri="{FF2B5EF4-FFF2-40B4-BE49-F238E27FC236}">
                <a16:creationId xmlns:a16="http://schemas.microsoft.com/office/drawing/2014/main" id="{D0C92717-64B9-431F-801C-5DA6AA43C65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Narrow" panose="020B0606020202030204" pitchFamily="34" charset="0"/>
              </a:rPr>
              <a:t>Oblikovanje interakcije 2023/2024</a:t>
            </a:r>
          </a:p>
        </p:txBody>
      </p:sp>
      <p:sp>
        <p:nvSpPr>
          <p:cNvPr id="19459" name="Footer Placeholder 4">
            <a:extLst>
              <a:ext uri="{FF2B5EF4-FFF2-40B4-BE49-F238E27FC236}">
                <a16:creationId xmlns:a16="http://schemas.microsoft.com/office/drawing/2014/main" id="{7A53C5B9-A705-49B0-95B2-EE3988C1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19461" name="Rectangle 2">
            <a:extLst>
              <a:ext uri="{FF2B5EF4-FFF2-40B4-BE49-F238E27FC236}">
                <a16:creationId xmlns:a16="http://schemas.microsoft.com/office/drawing/2014/main" id="{A8B6BFF9-82DE-4D85-A492-D696BF6F06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/>
              <a:t>Varijable eksperimenta</a:t>
            </a:r>
          </a:p>
        </p:txBody>
      </p:sp>
      <p:sp>
        <p:nvSpPr>
          <p:cNvPr id="19462" name="Rectangle 3">
            <a:extLst>
              <a:ext uri="{FF2B5EF4-FFF2-40B4-BE49-F238E27FC236}">
                <a16:creationId xmlns:a16="http://schemas.microsoft.com/office/drawing/2014/main" id="{D2107B4E-88A5-49A9-B4AB-3CA9D7A071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Aft>
                <a:spcPct val="15000"/>
              </a:spcAft>
              <a:tabLst>
                <a:tab pos="717550" algn="l"/>
              </a:tabLst>
            </a:pPr>
            <a:r>
              <a:rPr lang="hr-HR" altLang="en-US" dirty="0"/>
              <a:t>primjeri novijih zavisnih varijabli (~ novija sučelja!): </a:t>
            </a:r>
          </a:p>
          <a:p>
            <a:pPr lvl="1" eaLnBrk="1" hangingPunct="1">
              <a:lnSpc>
                <a:spcPct val="80000"/>
              </a:lnSpc>
              <a:spcAft>
                <a:spcPct val="15000"/>
              </a:spcAft>
              <a:tabLst>
                <a:tab pos="717550" algn="l"/>
              </a:tabLst>
            </a:pPr>
            <a:r>
              <a:rPr lang="hr-HR" altLang="en-US" dirty="0"/>
              <a:t>"negativni izrazi lica" [negative facial expressions] </a:t>
            </a:r>
          </a:p>
          <a:p>
            <a:pPr lvl="1" eaLnBrk="1" hangingPunct="1">
              <a:lnSpc>
                <a:spcPct val="80000"/>
              </a:lnSpc>
              <a:spcAft>
                <a:spcPct val="15000"/>
              </a:spcAft>
              <a:tabLst>
                <a:tab pos="717550" algn="l"/>
                <a:tab pos="1079500" algn="l"/>
              </a:tabLst>
            </a:pPr>
            <a:r>
              <a:rPr lang="hr-HR" altLang="en-US" dirty="0"/>
              <a:t>"događaji kod čitanja teksta" [read text events]; </a:t>
            </a:r>
            <a:br>
              <a:rPr lang="hr-HR" altLang="en-US" dirty="0"/>
            </a:br>
            <a:r>
              <a:rPr lang="hr-HR" altLang="en-US" dirty="0"/>
              <a:t>npr.	pomicanje pogleda s meke tastature na utipkani 			tekst radi praćenja napretka unosa </a:t>
            </a:r>
          </a:p>
          <a:p>
            <a:pPr lvl="1" eaLnBrk="1" hangingPunct="1">
              <a:lnSpc>
                <a:spcPct val="80000"/>
              </a:lnSpc>
              <a:spcAft>
                <a:spcPct val="15000"/>
              </a:spcAft>
              <a:tabLst>
                <a:tab pos="717550" algn="l"/>
              </a:tabLst>
            </a:pPr>
            <a:r>
              <a:rPr lang="hr-HR" altLang="en-US" dirty="0"/>
              <a:t>"događaj kod ponovnog fokusiranja" [re-focus events];  broj ponovnog fokusiranja tipke pri njenom izboru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spcAft>
                <a:spcPct val="15000"/>
              </a:spcAft>
              <a:tabLst>
                <a:tab pos="717550" algn="l"/>
              </a:tabLst>
            </a:pPr>
            <a:r>
              <a:rPr lang="hr-HR" altLang="en-US" dirty="0"/>
              <a:t>komentar: 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spcAft>
                <a:spcPct val="15000"/>
              </a:spcAft>
              <a:tabLst>
                <a:tab pos="717550" algn="l"/>
              </a:tabLst>
            </a:pPr>
            <a:r>
              <a:rPr lang="hr-HR" altLang="en-US" dirty="0"/>
              <a:t>svaki je opazivi (i mjerivi) aspekt ljudskog ponašanja neka potencijalna zavisna varijabla </a:t>
            </a:r>
            <a:br>
              <a:rPr lang="hr-HR" altLang="en-US" dirty="0"/>
            </a:br>
            <a:r>
              <a:rPr lang="hr-HR" altLang="en-US" dirty="0"/>
              <a:t>~	ponašanje mora razlikovati efekt između dva 	ispitna uvjeta (jake i slabe strane uvjeta)  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spcAft>
                <a:spcPct val="15000"/>
              </a:spcAft>
              <a:tabLst>
                <a:tab pos="717550" algn="l"/>
              </a:tabLst>
            </a:pPr>
            <a:r>
              <a:rPr lang="hr-HR" altLang="en-US" dirty="0"/>
              <a:t>jasno definiranje zavisne varijable </a:t>
            </a:r>
            <a:br>
              <a:rPr lang="hr-HR" altLang="en-US" dirty="0"/>
            </a:br>
            <a:r>
              <a:rPr lang="hr-HR" altLang="en-US" dirty="0"/>
              <a:t>~	osigurano </a:t>
            </a:r>
            <a:r>
              <a:rPr lang="hr-HR" altLang="en-US" i="1" dirty="0"/>
              <a:t>repliciranje</a:t>
            </a:r>
            <a:r>
              <a:rPr lang="hr-HR" altLang="en-US" dirty="0"/>
              <a:t> istraživanja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29D80D-7991-DDFE-BBC0-B8A9BD62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5977-DA00-4C83-8F91-4DF7D941D271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>
            <a:extLst>
              <a:ext uri="{FF2B5EF4-FFF2-40B4-BE49-F238E27FC236}">
                <a16:creationId xmlns:a16="http://schemas.microsoft.com/office/drawing/2014/main" id="{C9095C7D-0316-40A6-9E3C-13D1C6B242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Narrow" panose="020B0606020202030204" pitchFamily="34" charset="0"/>
              </a:rPr>
              <a:t>Oblikovanje interakcije 2023/2024</a:t>
            </a: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D52E6ACB-B5AD-4B04-A63C-2FCAE757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98D2B7A5-54A3-4E43-8387-EC55A1211D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/>
              <a:t>Varijable eksperimenta</a:t>
            </a:r>
          </a:p>
        </p:txBody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A46DF6CB-A7CC-4FF5-8B0D-510F84BD30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ct val="15000"/>
              </a:spcAft>
              <a:tabLst>
                <a:tab pos="806450" algn="l"/>
              </a:tabLst>
            </a:pPr>
            <a:r>
              <a:rPr lang="hr-HR" altLang="en-US" dirty="0"/>
              <a:t>imena zavisnih varijabli trebaju biti različita od mjernih jedinica; npr.: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806450" algn="l"/>
              </a:tabLst>
            </a:pPr>
            <a:r>
              <a:rPr lang="hr-HR" altLang="en-US" dirty="0"/>
              <a:t>unos teksta: </a:t>
            </a:r>
            <a:r>
              <a:rPr lang="hr-HR" altLang="en-US" i="1" dirty="0"/>
              <a:t>brzina unosa teksta</a:t>
            </a:r>
            <a:r>
              <a:rPr lang="hr-HR" altLang="en-US" dirty="0"/>
              <a:t> [text entry speed] </a:t>
            </a:r>
            <a:br>
              <a:rPr lang="hr-HR" altLang="en-US" dirty="0"/>
            </a:br>
            <a:r>
              <a:rPr lang="hr-HR" altLang="en-US" dirty="0"/>
              <a:t>~	jedinica: riječi u minuti [wpm]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806450" algn="l"/>
              </a:tabLst>
            </a:pPr>
            <a:r>
              <a:rPr lang="hr-HR" altLang="en-US" dirty="0"/>
              <a:t>pokazivanje po Fittsovom zakonu: </a:t>
            </a:r>
            <a:r>
              <a:rPr lang="hr-HR" altLang="en-US" i="1" dirty="0"/>
              <a:t>propusnost</a:t>
            </a:r>
            <a:r>
              <a:rPr lang="hr-HR" altLang="en-US" dirty="0"/>
              <a:t> </a:t>
            </a:r>
            <a:br>
              <a:rPr lang="hr-HR" altLang="en-US" dirty="0"/>
            </a:br>
            <a:r>
              <a:rPr lang="hr-HR" altLang="en-US" dirty="0"/>
              <a:t>~	jedinica: [bit/sec]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806450" algn="l"/>
              </a:tabLst>
            </a:pPr>
            <a:r>
              <a:rPr lang="hr-HR" altLang="en-US" i="1" dirty="0"/>
              <a:t>vrijeme dovršavanja zadatka</a:t>
            </a:r>
            <a:r>
              <a:rPr lang="hr-HR" altLang="en-US" dirty="0"/>
              <a:t> [task completion time] </a:t>
            </a:r>
            <a:br>
              <a:rPr lang="hr-HR" altLang="en-US" dirty="0"/>
            </a:br>
            <a:r>
              <a:rPr lang="hr-HR" altLang="en-US" dirty="0"/>
              <a:t>~	jedinice: [sec ], [msec]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806450" algn="l"/>
              </a:tabLst>
            </a:pPr>
            <a:r>
              <a:rPr lang="hr-HR" altLang="en-US" dirty="0"/>
              <a:t>(jednostavno) brojanje događaja </a:t>
            </a:r>
            <a:br>
              <a:rPr lang="hr-HR" altLang="en-US" dirty="0"/>
            </a:br>
            <a:r>
              <a:rPr lang="hr-HR" altLang="en-US" dirty="0"/>
              <a:t>~	ne postoji pripadna jedinica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154117-06FB-E45A-FDCD-119661D4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5977-DA00-4C83-8F91-4DF7D941D271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>
            <a:extLst>
              <a:ext uri="{FF2B5EF4-FFF2-40B4-BE49-F238E27FC236}">
                <a16:creationId xmlns:a16="http://schemas.microsoft.com/office/drawing/2014/main" id="{5C972487-1AC5-457C-9950-25FC39A2B28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Narrow" panose="020B0606020202030204" pitchFamily="34" charset="0"/>
              </a:rPr>
              <a:t>Oblikovanje interakcije 2023/2024</a:t>
            </a:r>
          </a:p>
        </p:txBody>
      </p:sp>
      <p:sp>
        <p:nvSpPr>
          <p:cNvPr id="21507" name="Footer Placeholder 4">
            <a:extLst>
              <a:ext uri="{FF2B5EF4-FFF2-40B4-BE49-F238E27FC236}">
                <a16:creationId xmlns:a16="http://schemas.microsoft.com/office/drawing/2014/main" id="{0FB22DBC-BB92-419F-9CC4-3C15D1A8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16EBE1E1-959A-4207-BC7E-7FDDA51999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/>
              <a:t>Varijable eksperimenta</a:t>
            </a:r>
          </a:p>
        </p:txBody>
      </p:sp>
      <p:sp>
        <p:nvSpPr>
          <p:cNvPr id="21510" name="Rectangle 3">
            <a:extLst>
              <a:ext uri="{FF2B5EF4-FFF2-40B4-BE49-F238E27FC236}">
                <a16:creationId xmlns:a16="http://schemas.microsoft.com/office/drawing/2014/main" id="{48CB096E-C4F0-4D92-B55F-85350CD510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354013" algn="l"/>
              </a:tabLst>
            </a:pPr>
            <a:r>
              <a:rPr lang="hr-HR" altLang="en-US"/>
              <a:t>organiziranje/pohranjivanje izmjerenih podataka </a:t>
            </a:r>
            <a:br>
              <a:rPr lang="hr-HR" altLang="en-US"/>
            </a:br>
            <a:r>
              <a:rPr lang="hr-HR" altLang="en-US"/>
              <a:t>~	ugraditi posebnu programsku podršku za prikupljanje 	mjerenja (ako je to eksperimentom omogućeno): </a:t>
            </a:r>
          </a:p>
          <a:p>
            <a:pPr lvl="1" eaLnBrk="1" hangingPunct="1">
              <a:tabLst>
                <a:tab pos="354013" algn="l"/>
              </a:tabLst>
            </a:pPr>
            <a:r>
              <a:rPr lang="hr-HR" altLang="en-US"/>
              <a:t>temeljeno na </a:t>
            </a:r>
            <a:r>
              <a:rPr lang="hr-HR" altLang="en-US" i="1"/>
              <a:t>vremenskim značkama</a:t>
            </a:r>
            <a:r>
              <a:rPr lang="hr-HR" altLang="en-US"/>
              <a:t> [time stamps] </a:t>
            </a:r>
          </a:p>
          <a:p>
            <a:pPr lvl="1" eaLnBrk="1" hangingPunct="1">
              <a:tabLst>
                <a:tab pos="354013" algn="l"/>
              </a:tabLst>
            </a:pPr>
            <a:r>
              <a:rPr lang="hr-HR" altLang="en-US"/>
              <a:t>temeljeno na </a:t>
            </a:r>
            <a:r>
              <a:rPr lang="hr-HR" altLang="en-US" i="1"/>
              <a:t>utipkavanjima</a:t>
            </a:r>
            <a:r>
              <a:rPr lang="hr-HR" altLang="en-US"/>
              <a:t> [key presses, keystrokes] </a:t>
            </a:r>
          </a:p>
          <a:p>
            <a:pPr lvl="1" eaLnBrk="1" hangingPunct="1">
              <a:tabLst>
                <a:tab pos="354013" algn="l"/>
              </a:tabLst>
            </a:pPr>
            <a:r>
              <a:rPr lang="hr-HR" altLang="en-US"/>
              <a:t>temeljeno na nekoj drugoj interakciji koja se može detektirati programskim događajima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C1B76D-F93B-AD75-0420-EC01D837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5977-DA00-4C83-8F91-4DF7D941D271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>
            <a:extLst>
              <a:ext uri="{FF2B5EF4-FFF2-40B4-BE49-F238E27FC236}">
                <a16:creationId xmlns:a16="http://schemas.microsoft.com/office/drawing/2014/main" id="{0E62093A-37DC-4EA2-AE82-BDEFDB4AE83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Narrow" panose="020B0606020202030204" pitchFamily="34" charset="0"/>
              </a:rPr>
              <a:t>Oblikovanje interakcije 2023/2024</a:t>
            </a:r>
          </a:p>
        </p:txBody>
      </p:sp>
      <p:sp>
        <p:nvSpPr>
          <p:cNvPr id="22531" name="Footer Placeholder 4">
            <a:extLst>
              <a:ext uri="{FF2B5EF4-FFF2-40B4-BE49-F238E27FC236}">
                <a16:creationId xmlns:a16="http://schemas.microsoft.com/office/drawing/2014/main" id="{A581E77A-42ED-41BF-981E-AFBCD0B5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22533" name="Rectangle 2">
            <a:extLst>
              <a:ext uri="{FF2B5EF4-FFF2-40B4-BE49-F238E27FC236}">
                <a16:creationId xmlns:a16="http://schemas.microsoft.com/office/drawing/2014/main" id="{CA6B86AB-D3E8-4F6B-8B46-451A8005F2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/>
              <a:t>Varijable eksperimenta</a:t>
            </a:r>
          </a:p>
        </p:txBody>
      </p:sp>
      <p:sp>
        <p:nvSpPr>
          <p:cNvPr id="22534" name="Rectangle 3">
            <a:extLst>
              <a:ext uri="{FF2B5EF4-FFF2-40B4-BE49-F238E27FC236}">
                <a16:creationId xmlns:a16="http://schemas.microsoft.com/office/drawing/2014/main" id="{2D92F8D9-906D-4791-815F-D9230AB9C1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354013" algn="l"/>
                <a:tab pos="717550" algn="l"/>
              </a:tabLst>
            </a:pPr>
            <a:r>
              <a:rPr lang="hr-HR" altLang="en-US" i="1" dirty="0"/>
              <a:t>nadzorne varijable </a:t>
            </a:r>
            <a:r>
              <a:rPr lang="hr-HR" altLang="en-US" dirty="0"/>
              <a:t>[control variables] </a:t>
            </a:r>
            <a:br>
              <a:rPr lang="hr-HR" altLang="en-US" dirty="0"/>
            </a:br>
            <a:r>
              <a:rPr lang="hr-HR" altLang="en-US" dirty="0"/>
              <a:t>~	okolnosti ili faktori koji </a:t>
            </a:r>
            <a:r>
              <a:rPr lang="hr-HR" altLang="en-US" i="1" dirty="0"/>
              <a:t>mogu</a:t>
            </a:r>
            <a:r>
              <a:rPr lang="hr-HR" altLang="en-US" dirty="0"/>
              <a:t> utjecati na zavisne 	varijable, ali se posebno </a:t>
            </a:r>
            <a:r>
              <a:rPr lang="hr-HR" altLang="en-US" i="1" dirty="0"/>
              <a:t>ne </a:t>
            </a:r>
            <a:r>
              <a:rPr lang="hr-HR" altLang="en-US" dirty="0"/>
              <a:t>istražuju, već se nadziru: </a:t>
            </a:r>
          </a:p>
          <a:p>
            <a:pPr lvl="1" eaLnBrk="1" hangingPunct="1">
              <a:tabLst>
                <a:tab pos="354013" algn="l"/>
                <a:tab pos="717550" algn="l"/>
              </a:tabLst>
            </a:pPr>
            <a:r>
              <a:rPr lang="hr-HR" altLang="en-US" i="1" dirty="0"/>
              <a:t>mogu interferirati </a:t>
            </a:r>
            <a:r>
              <a:rPr lang="hr-HR" altLang="en-US" dirty="0"/>
              <a:t>ako se postave na neku ekstremnu vrijednost; </a:t>
            </a:r>
            <a:br>
              <a:rPr lang="hr-HR" altLang="en-US" dirty="0"/>
            </a:br>
            <a:r>
              <a:rPr lang="hr-HR" altLang="en-US" dirty="0"/>
              <a:t>npr. prejaki pozadinski šum, prehladna soba </a:t>
            </a:r>
          </a:p>
          <a:p>
            <a:pPr lvl="1" eaLnBrk="1" hangingPunct="1">
              <a:tabLst>
                <a:tab pos="354013" algn="l"/>
                <a:tab pos="717550" algn="l"/>
              </a:tabLst>
            </a:pPr>
            <a:r>
              <a:rPr lang="hr-HR" altLang="en-US" dirty="0"/>
              <a:t>"nadziranje" </a:t>
            </a:r>
            <a:br>
              <a:rPr lang="hr-HR" altLang="en-US" dirty="0"/>
            </a:br>
            <a:r>
              <a:rPr lang="hr-HR" altLang="en-US" dirty="0"/>
              <a:t>~	za vrijeme eksperimenta su te varijable </a:t>
            </a:r>
            <a:r>
              <a:rPr lang="hr-HR" altLang="en-US" i="1" dirty="0"/>
              <a:t>fiksirane </a:t>
            </a:r>
            <a:r>
              <a:rPr lang="hr-HR" altLang="en-US" dirty="0"/>
              <a:t>na 	neku nominalnu vrijednost tako da ne interferiraju </a:t>
            </a:r>
          </a:p>
          <a:p>
            <a:pPr lvl="1" eaLnBrk="1" hangingPunct="1">
              <a:tabLst>
                <a:tab pos="354013" algn="l"/>
                <a:tab pos="717550" algn="l"/>
              </a:tabLst>
            </a:pPr>
            <a:r>
              <a:rPr lang="hr-HR" altLang="en-US" dirty="0"/>
              <a:t>primjeri: sobno osvjetljenje, sobna temperatura, pozadinski šum, veličina zaslona, oblik miša, </a:t>
            </a:r>
            <a:br>
              <a:rPr lang="hr-HR" altLang="en-US" dirty="0"/>
            </a:br>
            <a:r>
              <a:rPr lang="hr-HR" altLang="en-US" dirty="0"/>
              <a:t>brzina kursora, nagib tastature, visina stolice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B87D0D-50D6-14AE-C109-5DF1942F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5977-DA00-4C83-8F91-4DF7D941D271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>
            <a:extLst>
              <a:ext uri="{FF2B5EF4-FFF2-40B4-BE49-F238E27FC236}">
                <a16:creationId xmlns:a16="http://schemas.microsoft.com/office/drawing/2014/main" id="{2ADF0851-56FA-44D5-A9FC-12C031D5C93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Narrow" panose="020B0606020202030204" pitchFamily="34" charset="0"/>
              </a:rPr>
              <a:t>Oblikovanje interakcije 2023/2024</a:t>
            </a:r>
          </a:p>
        </p:txBody>
      </p:sp>
      <p:sp>
        <p:nvSpPr>
          <p:cNvPr id="23555" name="Footer Placeholder 4">
            <a:extLst>
              <a:ext uri="{FF2B5EF4-FFF2-40B4-BE49-F238E27FC236}">
                <a16:creationId xmlns:a16="http://schemas.microsoft.com/office/drawing/2014/main" id="{4C8C0536-90E5-457B-A648-4FF2B89C9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23557" name="Rectangle 2">
            <a:extLst>
              <a:ext uri="{FF2B5EF4-FFF2-40B4-BE49-F238E27FC236}">
                <a16:creationId xmlns:a16="http://schemas.microsoft.com/office/drawing/2014/main" id="{C70FF17E-55D4-404C-8539-4351E86809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/>
              <a:t>Varijable eksperimenta</a:t>
            </a:r>
          </a:p>
        </p:txBody>
      </p:sp>
      <p:sp>
        <p:nvSpPr>
          <p:cNvPr id="23558" name="Rectangle 3">
            <a:extLst>
              <a:ext uri="{FF2B5EF4-FFF2-40B4-BE49-F238E27FC236}">
                <a16:creationId xmlns:a16="http://schemas.microsoft.com/office/drawing/2014/main" id="{77E9789E-B162-4CAC-9DE7-12B894D3AD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ct val="25000"/>
              </a:spcAft>
              <a:tabLst>
                <a:tab pos="444500" algn="l"/>
              </a:tabLst>
            </a:pPr>
            <a:r>
              <a:rPr lang="hr-HR" altLang="en-US" dirty="0"/>
              <a:t>primjena nadzornih varijabli: </a:t>
            </a:r>
          </a:p>
          <a:p>
            <a:pPr lvl="1" eaLnBrk="1" hangingPunct="1">
              <a:spcBef>
                <a:spcPct val="0"/>
              </a:spcBef>
              <a:spcAft>
                <a:spcPct val="25000"/>
              </a:spcAft>
              <a:tabLst>
                <a:tab pos="444500" algn="l"/>
              </a:tabLst>
            </a:pPr>
            <a:r>
              <a:rPr lang="hr-HR" altLang="en-US" dirty="0"/>
              <a:t>nadziranje karakteristika sudionika </a:t>
            </a:r>
          </a:p>
          <a:p>
            <a:pPr lvl="1" eaLnBrk="1" hangingPunct="1">
              <a:spcBef>
                <a:spcPct val="0"/>
              </a:spcBef>
              <a:spcAft>
                <a:spcPct val="25000"/>
              </a:spcAft>
              <a:tabLst>
                <a:tab pos="444500" algn="l"/>
              </a:tabLst>
            </a:pPr>
            <a:r>
              <a:rPr lang="hr-HR" altLang="en-US" dirty="0"/>
              <a:t>puno nadzornih varijabli: </a:t>
            </a:r>
          </a:p>
          <a:p>
            <a:pPr lvl="2" eaLnBrk="1" hangingPunct="1">
              <a:spcBef>
                <a:spcPct val="0"/>
              </a:spcBef>
              <a:spcAft>
                <a:spcPct val="25000"/>
              </a:spcAft>
              <a:tabLst>
                <a:tab pos="444500" algn="l"/>
              </a:tabLst>
            </a:pPr>
            <a:r>
              <a:rPr lang="hr-HR" altLang="en-US" dirty="0"/>
              <a:t>reduciranje varijabilnosti mjerenog ponašanja </a:t>
            </a:r>
          </a:p>
          <a:p>
            <a:pPr lvl="2" eaLnBrk="1" hangingPunct="1">
              <a:spcBef>
                <a:spcPct val="0"/>
              </a:spcBef>
              <a:spcAft>
                <a:spcPct val="25000"/>
              </a:spcAft>
              <a:tabLst>
                <a:tab pos="444500" algn="l"/>
              </a:tabLst>
            </a:pPr>
            <a:r>
              <a:rPr lang="hr-HR" altLang="en-US" dirty="0"/>
              <a:t>rezultati koji se slabije mogu generalizirati  </a:t>
            </a:r>
          </a:p>
          <a:p>
            <a:pPr eaLnBrk="1" hangingPunct="1">
              <a:spcBef>
                <a:spcPct val="60000"/>
              </a:spcBef>
              <a:spcAft>
                <a:spcPct val="25000"/>
              </a:spcAft>
              <a:tabLst>
                <a:tab pos="444500" algn="l"/>
              </a:tabLst>
            </a:pPr>
            <a:r>
              <a:rPr lang="hr-HR" altLang="en-US" i="1" dirty="0"/>
              <a:t>Primjer</a:t>
            </a:r>
            <a:r>
              <a:rPr lang="hr-HR" altLang="en-US" sz="1200" dirty="0"/>
              <a:t> </a:t>
            </a:r>
            <a:r>
              <a:rPr lang="hr-HR" altLang="en-US" dirty="0"/>
              <a:t>: nadzorne varijable </a:t>
            </a:r>
          </a:p>
          <a:p>
            <a:pPr lvl="1" eaLnBrk="1" hangingPunct="1">
              <a:spcBef>
                <a:spcPct val="0"/>
              </a:spcBef>
              <a:spcAft>
                <a:spcPct val="25000"/>
              </a:spcAft>
              <a:buFont typeface="Wingdings" panose="05000000000000000000" pitchFamily="2" charset="2"/>
              <a:buNone/>
              <a:tabLst>
                <a:tab pos="444500" algn="l"/>
              </a:tabLst>
            </a:pPr>
            <a:r>
              <a:rPr lang="hr-HR" altLang="en-US" dirty="0"/>
              <a:t>	testiranje sudionika s izvjesnim atributima; </a:t>
            </a:r>
            <a:br>
              <a:rPr lang="hr-HR" altLang="en-US" dirty="0"/>
            </a:br>
            <a:r>
              <a:rPr lang="hr-HR" altLang="en-US" dirty="0"/>
              <a:t>npr. dešnjaci, s vidom 20/20, ili s izvjesnim iskustvom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F4ACEE-1B7E-313B-0101-9589FDA4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5977-DA00-4C83-8F91-4DF7D941D271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>
            <a:extLst>
              <a:ext uri="{FF2B5EF4-FFF2-40B4-BE49-F238E27FC236}">
                <a16:creationId xmlns:a16="http://schemas.microsoft.com/office/drawing/2014/main" id="{45FEA966-AD33-48F3-BDEB-EECC18E484E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Narrow" panose="020B0606020202030204" pitchFamily="34" charset="0"/>
              </a:rPr>
              <a:t>Oblikovanje interakcije 2023/2024</a:t>
            </a:r>
          </a:p>
        </p:txBody>
      </p:sp>
      <p:sp>
        <p:nvSpPr>
          <p:cNvPr id="24579" name="Footer Placeholder 4">
            <a:extLst>
              <a:ext uri="{FF2B5EF4-FFF2-40B4-BE49-F238E27FC236}">
                <a16:creationId xmlns:a16="http://schemas.microsoft.com/office/drawing/2014/main" id="{8D3201FA-AC08-4C65-8BB6-9325BCA93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24581" name="Rectangle 2">
            <a:extLst>
              <a:ext uri="{FF2B5EF4-FFF2-40B4-BE49-F238E27FC236}">
                <a16:creationId xmlns:a16="http://schemas.microsoft.com/office/drawing/2014/main" id="{FB893C28-9CC2-48FA-BCF3-9F3F95BE84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/>
              <a:t>Varijable eksperimenta</a:t>
            </a:r>
          </a:p>
        </p:txBody>
      </p:sp>
      <p:sp>
        <p:nvSpPr>
          <p:cNvPr id="24582" name="Rectangle 3">
            <a:extLst>
              <a:ext uri="{FF2B5EF4-FFF2-40B4-BE49-F238E27FC236}">
                <a16:creationId xmlns:a16="http://schemas.microsoft.com/office/drawing/2014/main" id="{22721B18-0995-4143-9A6E-50A10E173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ct val="15000"/>
              </a:spcAft>
              <a:tabLst>
                <a:tab pos="354013" algn="l"/>
                <a:tab pos="806450" algn="l"/>
              </a:tabLst>
            </a:pPr>
            <a:r>
              <a:rPr lang="hr-HR" altLang="en-US" i="1" dirty="0"/>
              <a:t>slučajne varijable</a:t>
            </a:r>
            <a:r>
              <a:rPr lang="hr-HR" altLang="en-US" dirty="0"/>
              <a:t> [random variables] </a:t>
            </a:r>
            <a:br>
              <a:rPr lang="hr-HR" altLang="en-US" dirty="0"/>
            </a:br>
            <a:r>
              <a:rPr lang="hr-HR" altLang="en-US" dirty="0"/>
              <a:t>~	okolnosti ili faktori koje se pušta da nasumično variraju: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354013" algn="l"/>
                <a:tab pos="806450" algn="l"/>
              </a:tabLst>
            </a:pPr>
            <a:r>
              <a:rPr lang="hr-HR" altLang="en-US" dirty="0"/>
              <a:t>postoji </a:t>
            </a:r>
            <a:r>
              <a:rPr lang="hr-HR" altLang="en-US" i="1" dirty="0"/>
              <a:t>trošak</a:t>
            </a:r>
            <a:r>
              <a:rPr lang="hr-HR" altLang="en-US" dirty="0"/>
              <a:t> [cost] </a:t>
            </a:r>
            <a:br>
              <a:rPr lang="hr-HR" altLang="en-US" dirty="0"/>
            </a:br>
            <a:r>
              <a:rPr lang="hr-HR" altLang="en-US" dirty="0"/>
              <a:t>~	u mjerenja se unosi veća varijabilnost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354013" algn="l"/>
                <a:tab pos="806450" algn="l"/>
              </a:tabLst>
            </a:pPr>
            <a:r>
              <a:rPr lang="hr-HR" altLang="en-US" dirty="0"/>
              <a:t>postoji </a:t>
            </a:r>
            <a:r>
              <a:rPr lang="hr-HR" altLang="en-US" i="1" dirty="0"/>
              <a:t>dobit</a:t>
            </a:r>
            <a:r>
              <a:rPr lang="hr-HR" altLang="en-US" dirty="0"/>
              <a:t> [benefit] </a:t>
            </a:r>
            <a:br>
              <a:rPr lang="hr-HR" altLang="en-US" dirty="0"/>
            </a:br>
            <a:r>
              <a:rPr lang="hr-HR" altLang="en-US" dirty="0"/>
              <a:t>~	rezultati se mogu bolje generalizirati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354013" algn="l"/>
                <a:tab pos="806450" algn="l"/>
              </a:tabLst>
            </a:pPr>
            <a:r>
              <a:rPr lang="hr-HR" altLang="en-US" dirty="0"/>
              <a:t>tipično se odnose na </a:t>
            </a:r>
            <a:r>
              <a:rPr lang="hr-HR" altLang="en-US" i="1" dirty="0"/>
              <a:t>karakteristike sudionika</a:t>
            </a:r>
            <a:r>
              <a:rPr lang="hr-HR" altLang="en-US" dirty="0"/>
              <a:t>: </a:t>
            </a:r>
          </a:p>
          <a:p>
            <a:pPr lvl="2" eaLnBrk="1" hangingPunct="1">
              <a:spcBef>
                <a:spcPct val="0"/>
              </a:spcBef>
              <a:spcAft>
                <a:spcPct val="15000"/>
              </a:spcAft>
              <a:tabLst>
                <a:tab pos="354013" algn="l"/>
                <a:tab pos="806450" algn="l"/>
              </a:tabLst>
            </a:pPr>
            <a:r>
              <a:rPr lang="hr-HR" altLang="en-US" dirty="0"/>
              <a:t>biometrija: visina, težina, veličina ruku, jačina stiska </a:t>
            </a:r>
          </a:p>
          <a:p>
            <a:pPr lvl="2" eaLnBrk="1" hangingPunct="1">
              <a:spcBef>
                <a:spcPct val="0"/>
              </a:spcBef>
              <a:spcAft>
                <a:spcPct val="15000"/>
              </a:spcAft>
              <a:tabLst>
                <a:tab pos="354013" algn="l"/>
                <a:tab pos="806450" algn="l"/>
              </a:tabLst>
            </a:pPr>
            <a:r>
              <a:rPr lang="hr-HR" altLang="en-US" dirty="0"/>
              <a:t>društvena narav: savjesnost, relaksiranost, nervoza </a:t>
            </a:r>
          </a:p>
          <a:p>
            <a:pPr lvl="2" eaLnBrk="1" hangingPunct="1">
              <a:spcBef>
                <a:spcPct val="0"/>
              </a:spcBef>
              <a:spcAft>
                <a:spcPct val="15000"/>
              </a:spcAft>
              <a:tabLst>
                <a:tab pos="354013" algn="l"/>
                <a:tab pos="806450" algn="l"/>
              </a:tabLst>
            </a:pPr>
            <a:r>
              <a:rPr lang="hr-HR" altLang="en-US" dirty="0"/>
              <a:t>genetika: spol, kvocijent inteligencije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02CF07-F0BD-1E83-3954-D5697F075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5977-DA00-4C83-8F91-4DF7D941D271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>
            <a:extLst>
              <a:ext uri="{FF2B5EF4-FFF2-40B4-BE49-F238E27FC236}">
                <a16:creationId xmlns:a16="http://schemas.microsoft.com/office/drawing/2014/main" id="{DC991B89-678D-4E8D-9F39-4BE25DA4DC6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Narrow" panose="020B0606020202030204" pitchFamily="34" charset="0"/>
              </a:rPr>
              <a:t>Oblikovanje interakcije 2023/2024</a:t>
            </a:r>
          </a:p>
        </p:txBody>
      </p:sp>
      <p:sp>
        <p:nvSpPr>
          <p:cNvPr id="25603" name="Footer Placeholder 4">
            <a:extLst>
              <a:ext uri="{FF2B5EF4-FFF2-40B4-BE49-F238E27FC236}">
                <a16:creationId xmlns:a16="http://schemas.microsoft.com/office/drawing/2014/main" id="{0A9B89DE-15A8-4F27-91CD-5FE101A0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25605" name="Rectangle 2">
            <a:extLst>
              <a:ext uri="{FF2B5EF4-FFF2-40B4-BE49-F238E27FC236}">
                <a16:creationId xmlns:a16="http://schemas.microsoft.com/office/drawing/2014/main" id="{FBA768A2-608E-4F1D-B7EF-0E907F682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/>
              <a:t>Varijable eksperimenta</a:t>
            </a:r>
          </a:p>
        </p:txBody>
      </p:sp>
      <p:sp>
        <p:nvSpPr>
          <p:cNvPr id="25606" name="Rectangle 3">
            <a:extLst>
              <a:ext uri="{FF2B5EF4-FFF2-40B4-BE49-F238E27FC236}">
                <a16:creationId xmlns:a16="http://schemas.microsoft.com/office/drawing/2014/main" id="{B2632521-C111-4C22-B89B-6512E39FB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ct val="15000"/>
              </a:spcAft>
              <a:tabLst>
                <a:tab pos="354013" algn="l"/>
                <a:tab pos="717550" algn="l"/>
              </a:tabLst>
            </a:pPr>
            <a:r>
              <a:rPr lang="hr-HR" altLang="en-US" i="1" dirty="0"/>
              <a:t>zbunjujuće varijable</a:t>
            </a:r>
            <a:r>
              <a:rPr lang="hr-HR" altLang="en-US" dirty="0"/>
              <a:t> [confounding variables] </a:t>
            </a:r>
            <a:br>
              <a:rPr lang="hr-HR" altLang="en-US" dirty="0"/>
            </a:br>
            <a:r>
              <a:rPr lang="hr-HR" altLang="en-US" dirty="0"/>
              <a:t>~	koja bilo okolnost ili stanje koje se </a:t>
            </a:r>
            <a:r>
              <a:rPr lang="hr-HR" altLang="en-US" i="1" dirty="0"/>
              <a:t>sustavno</a:t>
            </a:r>
            <a:r>
              <a:rPr lang="hr-HR" altLang="en-US" dirty="0"/>
              <a:t> mijenja </a:t>
            </a:r>
            <a:br>
              <a:rPr lang="hr-HR" altLang="en-US" dirty="0"/>
            </a:br>
            <a:r>
              <a:rPr lang="hr-HR" altLang="en-US" dirty="0"/>
              <a:t>	s nezavisnom varijablom: 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354013" algn="l"/>
                <a:tab pos="717550" algn="l"/>
              </a:tabLst>
            </a:pPr>
            <a:r>
              <a:rPr lang="hr-HR" altLang="en-US" dirty="0"/>
              <a:t>problematične u eksperimentalnom istraživanju </a:t>
            </a:r>
            <a:br>
              <a:rPr lang="hr-HR" altLang="en-US" dirty="0"/>
            </a:br>
            <a:r>
              <a:rPr lang="hr-HR" altLang="en-US" dirty="0"/>
              <a:t>~	nije jasno je li opaženi efekt rezultat nezavisne ili 	zbunjujuće varijable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354013" algn="l"/>
                <a:tab pos="717550" algn="l"/>
              </a:tabLst>
            </a:pPr>
            <a:r>
              <a:rPr lang="hr-HR" altLang="en-US" dirty="0"/>
              <a:t>detektirati prisustvo zbunjujuće varijable i reagirati radi otklanjanja opasnosti od neispravne interpretacije opažanih efekata: </a:t>
            </a:r>
          </a:p>
          <a:p>
            <a:pPr lvl="2" eaLnBrk="1" hangingPunct="1">
              <a:spcBef>
                <a:spcPct val="0"/>
              </a:spcBef>
              <a:spcAft>
                <a:spcPct val="15000"/>
              </a:spcAft>
              <a:tabLst>
                <a:tab pos="354013" algn="l"/>
                <a:tab pos="717550" algn="l"/>
              </a:tabLst>
            </a:pPr>
            <a:r>
              <a:rPr lang="hr-HR" altLang="en-US" dirty="0"/>
              <a:t>ukloniti varijablu </a:t>
            </a:r>
          </a:p>
          <a:p>
            <a:pPr lvl="2" eaLnBrk="1" hangingPunct="1">
              <a:spcBef>
                <a:spcPct val="0"/>
              </a:spcBef>
              <a:spcAft>
                <a:spcPct val="15000"/>
              </a:spcAft>
              <a:tabLst>
                <a:tab pos="354013" algn="l"/>
                <a:tab pos="717550" algn="l"/>
              </a:tabLst>
            </a:pPr>
            <a:r>
              <a:rPr lang="hr-HR" altLang="en-US" dirty="0"/>
              <a:t>podesiti se na nju </a:t>
            </a:r>
          </a:p>
          <a:p>
            <a:pPr lvl="2" eaLnBrk="1" hangingPunct="1">
              <a:spcBef>
                <a:spcPct val="0"/>
              </a:spcBef>
              <a:spcAft>
                <a:spcPct val="15000"/>
              </a:spcAft>
              <a:tabLst>
                <a:tab pos="354013" algn="l"/>
                <a:tab pos="717550" algn="l"/>
              </a:tabLst>
            </a:pPr>
            <a:r>
              <a:rPr lang="hr-HR" altLang="en-US" dirty="0"/>
              <a:t>na neki drugi način razmotriti situaciju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B2F4FC-D209-5706-3E80-DB7F4FE8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5977-DA00-4C83-8F91-4DF7D941D271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>
            <a:extLst>
              <a:ext uri="{FF2B5EF4-FFF2-40B4-BE49-F238E27FC236}">
                <a16:creationId xmlns:a16="http://schemas.microsoft.com/office/drawing/2014/main" id="{A6B0D1D3-1D98-495B-A2EA-F548B097FEC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Oblikovanje interakcije 2023/2024</a:t>
            </a:r>
            <a:endParaRPr lang="en-US" altLang="en-US" dirty="0"/>
          </a:p>
        </p:txBody>
      </p:sp>
      <p:sp>
        <p:nvSpPr>
          <p:cNvPr id="8195" name="Footer Placeholder 4">
            <a:extLst>
              <a:ext uri="{FF2B5EF4-FFF2-40B4-BE49-F238E27FC236}">
                <a16:creationId xmlns:a16="http://schemas.microsoft.com/office/drawing/2014/main" id="{457F3744-191E-4B8B-9E93-EDFEDDF6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en-US"/>
              <a:t>10. Eksperimentalno vrednovanje</a:t>
            </a:r>
            <a:endParaRPr lang="en-US" altLang="en-US" dirty="0"/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1650B3A5-7A62-4CBE-9746-EB2DBB55E6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/>
              <a:t>Sadržaj</a:t>
            </a:r>
            <a:endParaRPr lang="hr-HR" altLang="en-US" noProof="1"/>
          </a:p>
        </p:txBody>
      </p:sp>
      <p:sp>
        <p:nvSpPr>
          <p:cNvPr id="8198" name="Rectangle 3">
            <a:extLst>
              <a:ext uri="{FF2B5EF4-FFF2-40B4-BE49-F238E27FC236}">
                <a16:creationId xmlns:a16="http://schemas.microsoft.com/office/drawing/2014/main" id="{CB4EEC8D-154A-4724-9FEB-980ED7E37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675687" cy="5256213"/>
          </a:xfrm>
        </p:spPr>
        <p:txBody>
          <a:bodyPr/>
          <a:lstStyle/>
          <a:p>
            <a:pPr marL="268288" indent="-268288" eaLnBrk="1" hangingPunct="1"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§"/>
            </a:pPr>
            <a:r>
              <a:rPr lang="hr-HR" altLang="en-US" b="1" dirty="0">
                <a:latin typeface="Arial Narrow" panose="020B0606020202030204" pitchFamily="34" charset="0"/>
              </a:rPr>
              <a:t>eksperimentalna metoda u HCI</a:t>
            </a:r>
          </a:p>
          <a:p>
            <a:pPr marL="714376" lvl="1" indent="-268288" eaLnBrk="1" hangingPunct="1">
              <a:spcBef>
                <a:spcPct val="0"/>
              </a:spcBef>
              <a:spcAft>
                <a:spcPct val="15000"/>
              </a:spcAft>
            </a:pPr>
            <a:r>
              <a:rPr lang="hr-HR" altLang="en-US" dirty="0">
                <a:latin typeface="Arial Narrow" panose="020B0606020202030204" pitchFamily="34" charset="0"/>
              </a:rPr>
              <a:t>varijable eksperimenta </a:t>
            </a:r>
          </a:p>
          <a:p>
            <a:pPr marL="714376" lvl="1" indent="-268288" eaLnBrk="1" hangingPunct="1">
              <a:spcBef>
                <a:spcPct val="0"/>
              </a:spcBef>
              <a:spcAft>
                <a:spcPct val="15000"/>
              </a:spcAft>
            </a:pPr>
            <a:r>
              <a:rPr lang="hr-HR" altLang="en-US" dirty="0">
                <a:latin typeface="Arial Narrow" panose="020B0606020202030204" pitchFamily="34" charset="0"/>
              </a:rPr>
              <a:t>zadatak i procedura </a:t>
            </a:r>
          </a:p>
          <a:p>
            <a:pPr marL="714376" lvl="1" indent="-268288" eaLnBrk="1" hangingPunct="1">
              <a:spcBef>
                <a:spcPct val="0"/>
              </a:spcBef>
              <a:spcAft>
                <a:spcPct val="15000"/>
              </a:spcAft>
            </a:pPr>
            <a:r>
              <a:rPr lang="hr-HR" altLang="en-US" dirty="0">
                <a:latin typeface="Arial Narrow" panose="020B0606020202030204" pitchFamily="34" charset="0"/>
              </a:rPr>
              <a:t>sudionici eksperimenta </a:t>
            </a:r>
          </a:p>
          <a:p>
            <a:pPr marL="268288" indent="-268288" eaLnBrk="1" hangingPunct="1"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§"/>
            </a:pPr>
            <a:r>
              <a:rPr lang="hr-HR" altLang="en-US" dirty="0">
                <a:latin typeface="Arial Narrow" panose="020B0606020202030204" pitchFamily="34" charset="0"/>
              </a:rPr>
              <a:t>izvođenje eksperimenta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0984D3-9F8C-34D0-D65E-59C7FFD3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5977-DA00-4C83-8F91-4DF7D941D27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>
            <a:extLst>
              <a:ext uri="{FF2B5EF4-FFF2-40B4-BE49-F238E27FC236}">
                <a16:creationId xmlns:a16="http://schemas.microsoft.com/office/drawing/2014/main" id="{23150D00-0753-436F-A97E-925CBDF6CFB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Narrow" panose="020B0606020202030204" pitchFamily="34" charset="0"/>
              </a:rPr>
              <a:t>Oblikovanje interakcije 2023/2024</a:t>
            </a:r>
          </a:p>
        </p:txBody>
      </p:sp>
      <p:sp>
        <p:nvSpPr>
          <p:cNvPr id="26627" name="Footer Placeholder 4">
            <a:extLst>
              <a:ext uri="{FF2B5EF4-FFF2-40B4-BE49-F238E27FC236}">
                <a16:creationId xmlns:a16="http://schemas.microsoft.com/office/drawing/2014/main" id="{A022162A-343E-47E3-9DF0-8B1417B5B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26629" name="Rectangle 2">
            <a:extLst>
              <a:ext uri="{FF2B5EF4-FFF2-40B4-BE49-F238E27FC236}">
                <a16:creationId xmlns:a16="http://schemas.microsoft.com/office/drawing/2014/main" id="{680E7441-83F4-4B5B-8A83-91CD2A4E32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/>
              <a:t>Varijable eksperimenta</a:t>
            </a:r>
          </a:p>
        </p:txBody>
      </p:sp>
      <p:sp>
        <p:nvSpPr>
          <p:cNvPr id="26630" name="Rectangle 3">
            <a:extLst>
              <a:ext uri="{FF2B5EF4-FFF2-40B4-BE49-F238E27FC236}">
                <a16:creationId xmlns:a16="http://schemas.microsoft.com/office/drawing/2014/main" id="{40F0734E-8203-4C38-9905-87E3835574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717550" algn="l"/>
              </a:tabLst>
            </a:pPr>
            <a:r>
              <a:rPr lang="hr-HR" altLang="en-US" i="1" dirty="0"/>
              <a:t>Primjer</a:t>
            </a:r>
            <a:r>
              <a:rPr lang="hr-HR" altLang="en-US" sz="1200" dirty="0"/>
              <a:t> </a:t>
            </a:r>
            <a:r>
              <a:rPr lang="hr-HR" altLang="en-US" dirty="0"/>
              <a:t>: usporedba dva pretraživača </a:t>
            </a:r>
            <a:r>
              <a:rPr lang="hr-HR" altLang="en-US" dirty="0">
                <a:sym typeface="Symbol" panose="05050102010706020507" pitchFamily="18" charset="2"/>
              </a:rPr>
              <a:t></a:t>
            </a:r>
            <a:r>
              <a:rPr lang="hr-HR" altLang="en-US" dirty="0"/>
              <a:t> Google i "novog" </a:t>
            </a:r>
          </a:p>
          <a:p>
            <a:pPr lvl="1" eaLnBrk="1" hangingPunct="1">
              <a:tabLst>
                <a:tab pos="717550" algn="l"/>
              </a:tabLst>
            </a:pPr>
            <a:r>
              <a:rPr lang="hr-HR" altLang="en-US" dirty="0"/>
              <a:t>postoji </a:t>
            </a:r>
            <a:r>
              <a:rPr lang="hr-HR" altLang="en-US" i="1" dirty="0"/>
              <a:t>prethodno</a:t>
            </a:r>
            <a:r>
              <a:rPr lang="hr-HR" altLang="en-US" dirty="0"/>
              <a:t> </a:t>
            </a:r>
            <a:r>
              <a:rPr lang="hr-HR" altLang="en-US" i="1" dirty="0"/>
              <a:t>iskustvo</a:t>
            </a:r>
            <a:r>
              <a:rPr lang="hr-HR" altLang="en-US" dirty="0"/>
              <a:t> sudionika s Googleom, </a:t>
            </a:r>
            <a:br>
              <a:rPr lang="hr-HR" altLang="en-US" dirty="0"/>
            </a:br>
            <a:r>
              <a:rPr lang="hr-HR" altLang="en-US" dirty="0"/>
              <a:t>a nikakvo s novim sučeljem </a:t>
            </a:r>
            <a:br>
              <a:rPr lang="hr-HR" altLang="en-US" dirty="0"/>
            </a:br>
            <a:r>
              <a:rPr lang="hr-HR" altLang="en-US" dirty="0"/>
              <a:t>~	prethodno iskustvo je zbunjujuća varijabla: </a:t>
            </a:r>
            <a:br>
              <a:rPr lang="hr-HR" altLang="en-US" dirty="0"/>
            </a:br>
            <a:r>
              <a:rPr lang="hr-HR" altLang="en-US" dirty="0"/>
              <a:t>	efekt može biti rezultat zbunjivanja, a ne ispitnih 	uvjeta </a:t>
            </a:r>
          </a:p>
          <a:p>
            <a:pPr lvl="1" eaLnBrk="1" hangingPunct="1">
              <a:tabLst>
                <a:tab pos="717550" algn="l"/>
              </a:tabLst>
            </a:pPr>
            <a:r>
              <a:rPr lang="hr-HR" altLang="en-US" dirty="0"/>
              <a:t>nije problem ako je to prethodno iskustvo uočeno i zabilježeno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AEF494-7C83-4807-0D54-76933FDB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5977-DA00-4C83-8F91-4DF7D941D271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>
            <a:extLst>
              <a:ext uri="{FF2B5EF4-FFF2-40B4-BE49-F238E27FC236}">
                <a16:creationId xmlns:a16="http://schemas.microsoft.com/office/drawing/2014/main" id="{D833D9F0-4912-4022-AC38-FB3099E4753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Narrow" panose="020B0606020202030204" pitchFamily="34" charset="0"/>
              </a:rPr>
              <a:t>Oblikovanje interakcije 2023/2024</a:t>
            </a:r>
          </a:p>
        </p:txBody>
      </p:sp>
      <p:sp>
        <p:nvSpPr>
          <p:cNvPr id="27651" name="Footer Placeholder 4">
            <a:extLst>
              <a:ext uri="{FF2B5EF4-FFF2-40B4-BE49-F238E27FC236}">
                <a16:creationId xmlns:a16="http://schemas.microsoft.com/office/drawing/2014/main" id="{D8BE6DF7-065E-430E-9232-528FB3AC0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27653" name="Rectangle 2">
            <a:extLst>
              <a:ext uri="{FF2B5EF4-FFF2-40B4-BE49-F238E27FC236}">
                <a16:creationId xmlns:a16="http://schemas.microsoft.com/office/drawing/2014/main" id="{E795EC87-0351-4D3C-8CA7-547CB189BF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/>
              <a:t>Varijable eksperimenta</a:t>
            </a:r>
          </a:p>
        </p:txBody>
      </p:sp>
      <p:sp>
        <p:nvSpPr>
          <p:cNvPr id="27654" name="Rectangle 3">
            <a:extLst>
              <a:ext uri="{FF2B5EF4-FFF2-40B4-BE49-F238E27FC236}">
                <a16:creationId xmlns:a16="http://schemas.microsoft.com/office/drawing/2014/main" id="{3BC48EE9-1F20-438F-A0BF-EC6BACFC88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717550" algn="l"/>
                <a:tab pos="1344613" algn="l"/>
              </a:tabLst>
            </a:pPr>
            <a:r>
              <a:rPr lang="hr-HR" altLang="en-US" i="1" dirty="0"/>
              <a:t>Primjer</a:t>
            </a:r>
            <a:r>
              <a:rPr lang="hr-HR" altLang="en-US" sz="1200" dirty="0"/>
              <a:t> </a:t>
            </a:r>
            <a:r>
              <a:rPr lang="hr-HR" altLang="en-US" dirty="0"/>
              <a:t>:	usporedba dva razmještaja tipki [key layout]: 			QWERTY i "novi" </a:t>
            </a:r>
          </a:p>
          <a:p>
            <a:pPr lvl="1" eaLnBrk="1" hangingPunct="1">
              <a:tabLst>
                <a:tab pos="717550" algn="l"/>
                <a:tab pos="1344613" algn="l"/>
              </a:tabLst>
            </a:pPr>
            <a:r>
              <a:rPr lang="hr-HR" altLang="en-US" dirty="0"/>
              <a:t>korektna usporedba bi zahtijevala sudionike s istom razinom iskustva s oba razmještaja </a:t>
            </a:r>
          </a:p>
          <a:p>
            <a:pPr lvl="1" eaLnBrk="1" hangingPunct="1">
              <a:tabLst>
                <a:tab pos="717550" algn="l"/>
                <a:tab pos="1344613" algn="l"/>
              </a:tabLst>
            </a:pPr>
            <a:r>
              <a:rPr lang="hr-HR" altLang="en-US" dirty="0"/>
              <a:t>teško postići, jer su gotovo svi korisnici računala familijarni s QWERTY </a:t>
            </a:r>
            <a:br>
              <a:rPr lang="hr-HR" altLang="en-US" dirty="0"/>
            </a:br>
            <a:r>
              <a:rPr lang="hr-HR" altLang="en-US" dirty="0"/>
              <a:t>~	barem na početku testiranja QWERTY daje bolje 	rezultate </a:t>
            </a:r>
          </a:p>
          <a:p>
            <a:pPr lvl="1" eaLnBrk="1" hangingPunct="1">
              <a:tabLst>
                <a:tab pos="717550" algn="l"/>
                <a:tab pos="1344613" algn="l"/>
              </a:tabLst>
            </a:pPr>
            <a:r>
              <a:rPr lang="hr-HR" altLang="en-US" dirty="0"/>
              <a:t>rješenje: usporedba kroz duže vrijeme </a:t>
            </a:r>
            <a:br>
              <a:rPr lang="hr-HR" altLang="en-US" dirty="0"/>
            </a:br>
            <a:r>
              <a:rPr lang="hr-HR" altLang="en-US" dirty="0"/>
              <a:t>~	kroz uvježbavanje se novi razmještaj može pokazati 	boljim (provođenje </a:t>
            </a:r>
            <a:r>
              <a:rPr lang="hr-HR" altLang="en-US" i="1" dirty="0"/>
              <a:t>longitudinalne studije</a:t>
            </a:r>
            <a:r>
              <a:rPr lang="hr-HR" altLang="en-US" dirty="0"/>
              <a:t>)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F8BCF8-0A87-C8E4-59BA-BE75FFC8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5977-DA00-4C83-8F91-4DF7D941D271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>
            <a:extLst>
              <a:ext uri="{FF2B5EF4-FFF2-40B4-BE49-F238E27FC236}">
                <a16:creationId xmlns:a16="http://schemas.microsoft.com/office/drawing/2014/main" id="{A6B0D1D3-1D98-495B-A2EA-F548B097FEC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Oblikovanje interakcije 2023/2024</a:t>
            </a:r>
            <a:endParaRPr lang="en-US" altLang="en-US" dirty="0"/>
          </a:p>
        </p:txBody>
      </p:sp>
      <p:sp>
        <p:nvSpPr>
          <p:cNvPr id="8195" name="Footer Placeholder 4">
            <a:extLst>
              <a:ext uri="{FF2B5EF4-FFF2-40B4-BE49-F238E27FC236}">
                <a16:creationId xmlns:a16="http://schemas.microsoft.com/office/drawing/2014/main" id="{457F3744-191E-4B8B-9E93-EDFEDDF6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en-US"/>
              <a:t>10. Eksperimentalno vrednovanje</a:t>
            </a:r>
            <a:endParaRPr lang="en-US" altLang="en-US" dirty="0"/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1650B3A5-7A62-4CBE-9746-EB2DBB55E6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/>
              <a:t>Sadržaj</a:t>
            </a:r>
            <a:endParaRPr lang="hr-HR" altLang="en-US" noProof="1"/>
          </a:p>
        </p:txBody>
      </p:sp>
      <p:sp>
        <p:nvSpPr>
          <p:cNvPr id="8198" name="Rectangle 3">
            <a:extLst>
              <a:ext uri="{FF2B5EF4-FFF2-40B4-BE49-F238E27FC236}">
                <a16:creationId xmlns:a16="http://schemas.microsoft.com/office/drawing/2014/main" id="{CB4EEC8D-154A-4724-9FEB-980ED7E37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675687" cy="5256213"/>
          </a:xfrm>
        </p:spPr>
        <p:txBody>
          <a:bodyPr/>
          <a:lstStyle/>
          <a:p>
            <a:pPr marL="268288" indent="-268288" eaLnBrk="1" hangingPunct="1"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§"/>
            </a:pPr>
            <a:r>
              <a:rPr lang="hr-HR" altLang="en-US" dirty="0">
                <a:latin typeface="Arial Narrow" panose="020B0606020202030204" pitchFamily="34" charset="0"/>
              </a:rPr>
              <a:t>eksperimentalna metoda u HCI</a:t>
            </a:r>
          </a:p>
          <a:p>
            <a:pPr marL="714376" lvl="1" indent="-268288" eaLnBrk="1" hangingPunct="1">
              <a:spcBef>
                <a:spcPct val="0"/>
              </a:spcBef>
              <a:spcAft>
                <a:spcPct val="15000"/>
              </a:spcAft>
            </a:pPr>
            <a:r>
              <a:rPr lang="hr-HR" altLang="en-US" dirty="0">
                <a:latin typeface="Arial Narrow" panose="020B0606020202030204" pitchFamily="34" charset="0"/>
              </a:rPr>
              <a:t>varijable eksperimenta </a:t>
            </a:r>
          </a:p>
          <a:p>
            <a:pPr marL="714376" lvl="1" indent="-268288" eaLnBrk="1" hangingPunct="1">
              <a:spcBef>
                <a:spcPct val="0"/>
              </a:spcBef>
              <a:spcAft>
                <a:spcPct val="15000"/>
              </a:spcAft>
            </a:pPr>
            <a:r>
              <a:rPr lang="hr-HR" altLang="en-US" b="1" dirty="0">
                <a:latin typeface="Arial Narrow" panose="020B0606020202030204" pitchFamily="34" charset="0"/>
              </a:rPr>
              <a:t>zadatak i procedura </a:t>
            </a:r>
          </a:p>
          <a:p>
            <a:pPr marL="714376" lvl="1" indent="-268288" eaLnBrk="1" hangingPunct="1">
              <a:spcBef>
                <a:spcPct val="0"/>
              </a:spcBef>
              <a:spcAft>
                <a:spcPct val="15000"/>
              </a:spcAft>
            </a:pPr>
            <a:r>
              <a:rPr lang="hr-HR" altLang="en-US" dirty="0">
                <a:latin typeface="Arial Narrow" panose="020B0606020202030204" pitchFamily="34" charset="0"/>
              </a:rPr>
              <a:t>sudionici eksperimenta </a:t>
            </a:r>
          </a:p>
          <a:p>
            <a:pPr marL="268288" indent="-268288" eaLnBrk="1" hangingPunct="1"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§"/>
            </a:pPr>
            <a:r>
              <a:rPr lang="hr-HR" altLang="en-US" dirty="0">
                <a:latin typeface="Arial Narrow" panose="020B0606020202030204" pitchFamily="34" charset="0"/>
              </a:rPr>
              <a:t>izvođenje eksperimenta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52034B-433E-B86D-3A9B-D8884715B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5977-DA00-4C83-8F91-4DF7D941D271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4519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>
            <a:extLst>
              <a:ext uri="{FF2B5EF4-FFF2-40B4-BE49-F238E27FC236}">
                <a16:creationId xmlns:a16="http://schemas.microsoft.com/office/drawing/2014/main" id="{CFC2A421-B970-441A-913A-AFDDAE8250D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Narrow" panose="020B0606020202030204" pitchFamily="34" charset="0"/>
              </a:rPr>
              <a:t>Oblikovanje interakcije 2023/2024</a:t>
            </a:r>
          </a:p>
        </p:txBody>
      </p:sp>
      <p:sp>
        <p:nvSpPr>
          <p:cNvPr id="29699" name="Footer Placeholder 4">
            <a:extLst>
              <a:ext uri="{FF2B5EF4-FFF2-40B4-BE49-F238E27FC236}">
                <a16:creationId xmlns:a16="http://schemas.microsoft.com/office/drawing/2014/main" id="{25FA09BA-CC33-44D4-B4D9-E9406C20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29701" name="Rectangle 2">
            <a:extLst>
              <a:ext uri="{FF2B5EF4-FFF2-40B4-BE49-F238E27FC236}">
                <a16:creationId xmlns:a16="http://schemas.microsoft.com/office/drawing/2014/main" id="{1B2B0869-1F63-48DC-8034-C683214228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/>
              <a:t>Zadatak i procedura</a:t>
            </a:r>
          </a:p>
        </p:txBody>
      </p:sp>
      <p:sp>
        <p:nvSpPr>
          <p:cNvPr id="29702" name="Rectangle 3">
            <a:extLst>
              <a:ext uri="{FF2B5EF4-FFF2-40B4-BE49-F238E27FC236}">
                <a16:creationId xmlns:a16="http://schemas.microsoft.com/office/drawing/2014/main" id="{6BD93160-2995-4AE7-96FC-43C9510AA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675687" cy="5616575"/>
          </a:xfrm>
        </p:spPr>
        <p:txBody>
          <a:bodyPr/>
          <a:lstStyle/>
          <a:p>
            <a:pPr eaLnBrk="1" hangingPunct="1">
              <a:spcAft>
                <a:spcPct val="15000"/>
              </a:spcAft>
              <a:tabLst>
                <a:tab pos="354013" algn="l"/>
                <a:tab pos="806450" algn="l"/>
              </a:tabLst>
            </a:pPr>
            <a:r>
              <a:rPr lang="hr-HR" altLang="en-US" dirty="0"/>
              <a:t>eksperiment je mjerenje performansi sudionika pri obavljanju nekog zadatka, pri čemu se ispitni uvjeti mijenjaju </a:t>
            </a:r>
            <a:br>
              <a:rPr lang="hr-HR" altLang="en-US" dirty="0"/>
            </a:br>
            <a:r>
              <a:rPr lang="hr-HR" altLang="en-US" dirty="0"/>
              <a:t>~	zadavanje istog zadatka s drugom razinom nezavisne 	varijable (drugim ispitnim uvjetom); </a:t>
            </a:r>
            <a:br>
              <a:rPr lang="hr-HR" altLang="en-US" dirty="0"/>
            </a:br>
            <a:r>
              <a:rPr lang="hr-HR" altLang="en-US" dirty="0"/>
              <a:t>	dobro oblikovani zadatak treba zadovoljiti: </a:t>
            </a:r>
          </a:p>
          <a:p>
            <a:pPr lvl="1" eaLnBrk="1" hangingPunct="1">
              <a:spcAft>
                <a:spcPct val="15000"/>
              </a:spcAft>
              <a:tabLst>
                <a:tab pos="354013" algn="l"/>
                <a:tab pos="806450" algn="l"/>
              </a:tabLst>
            </a:pPr>
            <a:r>
              <a:rPr lang="hr-HR" altLang="en-US" i="1" dirty="0"/>
              <a:t>reprezentativnost</a:t>
            </a:r>
            <a:r>
              <a:rPr lang="hr-HR" altLang="en-US" dirty="0"/>
              <a:t> za aktivnosti koje ljudi obavljaju na nekom sučelju </a:t>
            </a:r>
            <a:br>
              <a:rPr lang="hr-HR" altLang="en-US" dirty="0"/>
            </a:br>
            <a:r>
              <a:rPr lang="hr-HR" altLang="en-US" dirty="0"/>
              <a:t>~	podrška generaliziranju rezultata na druge ljude i 	druge situacije </a:t>
            </a:r>
          </a:p>
          <a:p>
            <a:pPr lvl="1" eaLnBrk="1" hangingPunct="1">
              <a:spcAft>
                <a:spcPct val="15000"/>
              </a:spcAft>
              <a:tabLst>
                <a:tab pos="354013" algn="l"/>
                <a:tab pos="806450" algn="l"/>
              </a:tabLst>
            </a:pPr>
            <a:r>
              <a:rPr lang="hr-HR" altLang="en-US" i="1" dirty="0"/>
              <a:t>diskriminatornost</a:t>
            </a:r>
            <a:r>
              <a:rPr lang="hr-HR" altLang="en-US" dirty="0"/>
              <a:t> u odnosu na ispitne uvjete </a:t>
            </a:r>
            <a:br>
              <a:rPr lang="hr-HR" altLang="en-US" dirty="0"/>
            </a:br>
            <a:r>
              <a:rPr lang="hr-HR" altLang="en-US" dirty="0"/>
              <a:t>~	zadatak podešen na razlike ispitnih uvjeta tako da 	ponašajni odzivi istaknu dobiti ili probleme između </a:t>
            </a:r>
            <a:br>
              <a:rPr lang="hr-HR" altLang="en-US" dirty="0"/>
            </a:br>
            <a:r>
              <a:rPr lang="hr-HR" altLang="en-US" dirty="0"/>
              <a:t>	ispitnih uvjeta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9A10E2-B63F-6417-6756-397266CC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5977-DA00-4C83-8F91-4DF7D941D271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>
            <a:extLst>
              <a:ext uri="{FF2B5EF4-FFF2-40B4-BE49-F238E27FC236}">
                <a16:creationId xmlns:a16="http://schemas.microsoft.com/office/drawing/2014/main" id="{C72DB9CE-E42E-477C-B166-381F28703AC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Narrow" panose="020B0606020202030204" pitchFamily="34" charset="0"/>
              </a:rPr>
              <a:t>Oblikovanje interakcije 2023/2024</a:t>
            </a:r>
          </a:p>
        </p:txBody>
      </p:sp>
      <p:sp>
        <p:nvSpPr>
          <p:cNvPr id="30723" name="Footer Placeholder 4">
            <a:extLst>
              <a:ext uri="{FF2B5EF4-FFF2-40B4-BE49-F238E27FC236}">
                <a16:creationId xmlns:a16="http://schemas.microsoft.com/office/drawing/2014/main" id="{28B1BDF0-43D4-42FE-884C-8C75C9DC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30725" name="Rectangle 2">
            <a:extLst>
              <a:ext uri="{FF2B5EF4-FFF2-40B4-BE49-F238E27FC236}">
                <a16:creationId xmlns:a16="http://schemas.microsoft.com/office/drawing/2014/main" id="{F9B2F187-49ED-42FB-86C7-EBEBD0D667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/>
              <a:t>Zadatak i procedura</a:t>
            </a:r>
          </a:p>
        </p:txBody>
      </p:sp>
      <p:sp>
        <p:nvSpPr>
          <p:cNvPr id="30726" name="Rectangle 3">
            <a:extLst>
              <a:ext uri="{FF2B5EF4-FFF2-40B4-BE49-F238E27FC236}">
                <a16:creationId xmlns:a16="http://schemas.microsoft.com/office/drawing/2014/main" id="{1388D765-A471-4576-B20F-F1EF6CE269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908720"/>
            <a:ext cx="8675687" cy="5472261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15000"/>
              </a:spcAft>
              <a:tabLst>
                <a:tab pos="354013" algn="l"/>
              </a:tabLst>
            </a:pPr>
            <a:r>
              <a:rPr lang="hr-HR" altLang="en-US" dirty="0"/>
              <a:t>tipovi zadataka: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354013" algn="l"/>
                <a:tab pos="714375" algn="l"/>
              </a:tabLst>
            </a:pPr>
            <a:r>
              <a:rPr lang="hr-HR" altLang="en-US" dirty="0"/>
              <a:t>temeljeni na performansama [performance-based] </a:t>
            </a:r>
            <a:br>
              <a:rPr lang="hr-HR" altLang="en-US" dirty="0"/>
            </a:br>
            <a:r>
              <a:rPr lang="hr-HR" altLang="en-US" dirty="0"/>
              <a:t>~	mjere se performanse </a:t>
            </a:r>
            <a:br>
              <a:rPr lang="hr-HR" altLang="en-US" dirty="0"/>
            </a:br>
            <a:r>
              <a:rPr lang="hr-HR" altLang="en-US" dirty="0"/>
              <a:t>	(brzina, točnost, iznos pogrešaka)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354013" algn="l"/>
                <a:tab pos="714375" algn="l"/>
              </a:tabLst>
            </a:pPr>
            <a:r>
              <a:rPr lang="hr-HR" altLang="en-US" dirty="0"/>
              <a:t>temeljeni na vještinama [skill-based] </a:t>
            </a:r>
            <a:br>
              <a:rPr lang="hr-HR" altLang="en-US" dirty="0"/>
            </a:br>
            <a:r>
              <a:rPr lang="hr-HR" altLang="en-US" dirty="0"/>
              <a:t>~	utvrđuje se stjecanje specifičnih vještina; </a:t>
            </a:r>
            <a:br>
              <a:rPr lang="hr-HR" altLang="en-US" dirty="0"/>
            </a:br>
            <a:r>
              <a:rPr lang="hr-HR" altLang="en-US" dirty="0"/>
              <a:t>	kod "automatskog" obavljanja zadataka 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354013" algn="l"/>
                <a:tab pos="714375" algn="l"/>
              </a:tabLst>
            </a:pPr>
            <a:r>
              <a:rPr lang="hr-HR" altLang="en-US" dirty="0"/>
              <a:t>temeljeni na znanju [knowledge-based] </a:t>
            </a:r>
            <a:br>
              <a:rPr lang="hr-HR" altLang="en-US" dirty="0"/>
            </a:br>
            <a:r>
              <a:rPr lang="hr-HR" altLang="en-US" dirty="0"/>
              <a:t>~	utvrđuje se snalaženje u potpuno novim situacijama 	(početnik, ekspert u neočekivanoj situaciji); </a:t>
            </a:r>
            <a:br>
              <a:rPr lang="hr-HR" altLang="en-US" dirty="0"/>
            </a:br>
            <a:r>
              <a:rPr lang="hr-HR" altLang="en-US" dirty="0"/>
              <a:t>	potpuno svjesno obavljanje zadataka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tabLst>
                <a:tab pos="354013" algn="l"/>
              </a:tabLst>
            </a:pPr>
            <a:r>
              <a:rPr lang="hr-HR" altLang="en-US" dirty="0"/>
              <a:t>najbolji je zadatak 	onaj koji je prirodan, ali se ipak koncentrira na jezgrene aspekte interakcije: točke razlikovanja između ispitnih uvjeta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6189E0-ED1B-775E-4726-18DA8ECF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5977-DA00-4C83-8F91-4DF7D941D271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>
            <a:extLst>
              <a:ext uri="{FF2B5EF4-FFF2-40B4-BE49-F238E27FC236}">
                <a16:creationId xmlns:a16="http://schemas.microsoft.com/office/drawing/2014/main" id="{A6B0D1D3-1D98-495B-A2EA-F548B097FEC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Oblikovanje interakcije 2023/2024</a:t>
            </a:r>
            <a:endParaRPr lang="en-US" altLang="en-US" dirty="0"/>
          </a:p>
        </p:txBody>
      </p:sp>
      <p:sp>
        <p:nvSpPr>
          <p:cNvPr id="8195" name="Footer Placeholder 4">
            <a:extLst>
              <a:ext uri="{FF2B5EF4-FFF2-40B4-BE49-F238E27FC236}">
                <a16:creationId xmlns:a16="http://schemas.microsoft.com/office/drawing/2014/main" id="{457F3744-191E-4B8B-9E93-EDFEDDF6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en-US"/>
              <a:t>10. Eksperimentalno vrednovanje</a:t>
            </a:r>
            <a:endParaRPr lang="en-US" altLang="en-US" dirty="0"/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1650B3A5-7A62-4CBE-9746-EB2DBB55E6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/>
              <a:t>Sadržaj</a:t>
            </a:r>
            <a:endParaRPr lang="hr-HR" altLang="en-US" noProof="1"/>
          </a:p>
        </p:txBody>
      </p:sp>
      <p:sp>
        <p:nvSpPr>
          <p:cNvPr id="8198" name="Rectangle 3">
            <a:extLst>
              <a:ext uri="{FF2B5EF4-FFF2-40B4-BE49-F238E27FC236}">
                <a16:creationId xmlns:a16="http://schemas.microsoft.com/office/drawing/2014/main" id="{CB4EEC8D-154A-4724-9FEB-980ED7E37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675687" cy="5256213"/>
          </a:xfrm>
        </p:spPr>
        <p:txBody>
          <a:bodyPr/>
          <a:lstStyle/>
          <a:p>
            <a:pPr marL="268288" indent="-268288" eaLnBrk="1" hangingPunct="1"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§"/>
            </a:pPr>
            <a:r>
              <a:rPr lang="hr-HR" altLang="en-US" dirty="0">
                <a:latin typeface="Arial Narrow" panose="020B0606020202030204" pitchFamily="34" charset="0"/>
              </a:rPr>
              <a:t>eksperimentalna metoda u HCI</a:t>
            </a:r>
          </a:p>
          <a:p>
            <a:pPr marL="714376" lvl="1" indent="-268288" eaLnBrk="1" hangingPunct="1">
              <a:spcBef>
                <a:spcPct val="0"/>
              </a:spcBef>
              <a:spcAft>
                <a:spcPct val="15000"/>
              </a:spcAft>
            </a:pPr>
            <a:r>
              <a:rPr lang="hr-HR" altLang="en-US" dirty="0">
                <a:latin typeface="Arial Narrow" panose="020B0606020202030204" pitchFamily="34" charset="0"/>
              </a:rPr>
              <a:t>varijable eksperimenta </a:t>
            </a:r>
          </a:p>
          <a:p>
            <a:pPr marL="714376" lvl="1" indent="-268288" eaLnBrk="1" hangingPunct="1">
              <a:spcBef>
                <a:spcPct val="0"/>
              </a:spcBef>
              <a:spcAft>
                <a:spcPct val="15000"/>
              </a:spcAft>
            </a:pPr>
            <a:r>
              <a:rPr lang="hr-HR" altLang="en-US" dirty="0">
                <a:latin typeface="Arial Narrow" panose="020B0606020202030204" pitchFamily="34" charset="0"/>
              </a:rPr>
              <a:t>zadatak i procedura </a:t>
            </a:r>
          </a:p>
          <a:p>
            <a:pPr marL="714376" lvl="1" indent="-268288" eaLnBrk="1" hangingPunct="1">
              <a:spcBef>
                <a:spcPct val="0"/>
              </a:spcBef>
              <a:spcAft>
                <a:spcPct val="15000"/>
              </a:spcAft>
            </a:pPr>
            <a:r>
              <a:rPr lang="hr-HR" altLang="en-US" b="1" dirty="0">
                <a:latin typeface="Arial Narrow" panose="020B0606020202030204" pitchFamily="34" charset="0"/>
              </a:rPr>
              <a:t>sudionici eksperimenta </a:t>
            </a:r>
          </a:p>
          <a:p>
            <a:pPr marL="268288" indent="-268288" eaLnBrk="1" hangingPunct="1"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§"/>
            </a:pPr>
            <a:r>
              <a:rPr lang="hr-HR" altLang="en-US" dirty="0">
                <a:latin typeface="Arial Narrow" panose="020B0606020202030204" pitchFamily="34" charset="0"/>
              </a:rPr>
              <a:t>izvođenje eksperimenta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96AC50-F5C9-AD50-B1A2-3069D93D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5977-DA00-4C83-8F91-4DF7D941D271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0240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>
            <a:extLst>
              <a:ext uri="{FF2B5EF4-FFF2-40B4-BE49-F238E27FC236}">
                <a16:creationId xmlns:a16="http://schemas.microsoft.com/office/drawing/2014/main" id="{234D4ADD-F5EE-4570-8A4E-7379614EB23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Narrow" panose="020B0606020202030204" pitchFamily="34" charset="0"/>
              </a:rPr>
              <a:t>Oblikovanje interakcije 2023/2024</a:t>
            </a:r>
          </a:p>
        </p:txBody>
      </p:sp>
      <p:sp>
        <p:nvSpPr>
          <p:cNvPr id="32771" name="Footer Placeholder 4">
            <a:extLst>
              <a:ext uri="{FF2B5EF4-FFF2-40B4-BE49-F238E27FC236}">
                <a16:creationId xmlns:a16="http://schemas.microsoft.com/office/drawing/2014/main" id="{9665B0A6-3538-42F2-9061-029EBE87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32773" name="Rectangle 2">
            <a:extLst>
              <a:ext uri="{FF2B5EF4-FFF2-40B4-BE49-F238E27FC236}">
                <a16:creationId xmlns:a16="http://schemas.microsoft.com/office/drawing/2014/main" id="{11F36BDC-AC64-4B3E-BABA-E5DB49E3DE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/>
              <a:t>Sudionici eksperimenta</a:t>
            </a:r>
          </a:p>
        </p:txBody>
      </p:sp>
      <p:sp>
        <p:nvSpPr>
          <p:cNvPr id="32774" name="Rectangle 3">
            <a:extLst>
              <a:ext uri="{FF2B5EF4-FFF2-40B4-BE49-F238E27FC236}">
                <a16:creationId xmlns:a16="http://schemas.microsoft.com/office/drawing/2014/main" id="{B6B873E1-DC9A-4CC4-B3F9-D9944690B8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ct val="15000"/>
              </a:spcAft>
              <a:tabLst>
                <a:tab pos="265113" algn="l"/>
                <a:tab pos="719138" algn="l"/>
                <a:tab pos="804863" algn="l"/>
                <a:tab pos="1258888" algn="l"/>
              </a:tabLst>
            </a:pPr>
            <a:r>
              <a:rPr lang="hr-HR" altLang="en-US" dirty="0"/>
              <a:t>rezultati mjerenja trebaju biti primjenjivi na cjelokupnu populaciju </a:t>
            </a:r>
            <a:br>
              <a:rPr lang="hr-HR" altLang="en-US" dirty="0"/>
            </a:br>
            <a:r>
              <a:rPr lang="hr-HR" altLang="en-US" dirty="0"/>
              <a:t>~	 sudionici eksperimenta moraju zadovoljiti dva uvjeta: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265113" algn="l"/>
                <a:tab pos="719138" algn="l"/>
                <a:tab pos="804863" algn="l"/>
                <a:tab pos="1258888" algn="l"/>
              </a:tabLst>
            </a:pPr>
            <a:r>
              <a:rPr lang="hr-HR" altLang="en-US" dirty="0"/>
              <a:t>moraju biti </a:t>
            </a:r>
            <a:r>
              <a:rPr lang="hr-HR" altLang="en-US" i="1" dirty="0"/>
              <a:t>članovi iste populacije</a:t>
            </a:r>
            <a:r>
              <a:rPr lang="hr-HR" altLang="en-US" dirty="0"/>
              <a:t> za koju se pretpostavlja da će rezultati vrijediti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265113" algn="l"/>
                <a:tab pos="719138" algn="l"/>
                <a:tab pos="804863" algn="l"/>
                <a:tab pos="1258888" algn="l"/>
              </a:tabLst>
            </a:pPr>
            <a:r>
              <a:rPr lang="hr-HR" altLang="en-US" dirty="0"/>
              <a:t>mora ih se ispitati </a:t>
            </a:r>
            <a:r>
              <a:rPr lang="hr-HR" altLang="en-US" i="1" dirty="0"/>
              <a:t>dovoljno veliki broj</a:t>
            </a:r>
            <a:r>
              <a:rPr lang="hr-HR" altLang="en-US" dirty="0"/>
              <a:t> </a:t>
            </a:r>
            <a:br>
              <a:rPr lang="hr-HR" altLang="en-US" dirty="0"/>
            </a:br>
            <a:r>
              <a:rPr lang="hr-HR" altLang="en-US" dirty="0"/>
              <a:t>~	veći broj sudionika: </a:t>
            </a:r>
          </a:p>
          <a:p>
            <a:pPr lvl="2" eaLnBrk="1" hangingPunct="1">
              <a:spcBef>
                <a:spcPct val="0"/>
              </a:spcBef>
              <a:spcAft>
                <a:spcPct val="15000"/>
              </a:spcAft>
              <a:tabLst>
                <a:tab pos="265113" algn="l"/>
                <a:tab pos="719138" algn="l"/>
                <a:tab pos="804863" algn="l"/>
                <a:tab pos="1258888" algn="l"/>
              </a:tabLst>
            </a:pPr>
            <a:r>
              <a:rPr lang="hr-HR" altLang="en-US" dirty="0"/>
              <a:t>manji utjecaj varijabilnosti </a:t>
            </a:r>
          </a:p>
          <a:p>
            <a:pPr lvl="2" eaLnBrk="1" hangingPunct="1">
              <a:spcBef>
                <a:spcPct val="0"/>
              </a:spcBef>
              <a:spcAft>
                <a:spcPct val="15000"/>
              </a:spcAft>
              <a:tabLst>
                <a:tab pos="265113" algn="l"/>
                <a:tab pos="719138" algn="l"/>
                <a:tab pos="804863" algn="l"/>
                <a:tab pos="1258888" algn="l"/>
              </a:tabLst>
            </a:pPr>
            <a:r>
              <a:rPr lang="hr-HR" altLang="en-US" dirty="0"/>
              <a:t>veća vjerojatnost postizanja statistički značajnih ("signifikantnih") rezultata </a:t>
            </a:r>
          </a:p>
          <a:p>
            <a:pPr lvl="2" eaLnBrk="1" hangingPunct="1">
              <a:spcBef>
                <a:spcPct val="0"/>
              </a:spcBef>
              <a:spcAft>
                <a:spcPct val="15000"/>
              </a:spcAft>
              <a:tabLst>
                <a:tab pos="265113" algn="l"/>
                <a:tab pos="719138" algn="l"/>
                <a:tab pos="804863" algn="l"/>
                <a:tab pos="1258888" algn="l"/>
              </a:tabLst>
            </a:pPr>
            <a:r>
              <a:rPr lang="hr-HR" altLang="en-US" i="1" dirty="0"/>
              <a:t>pragmatično</a:t>
            </a:r>
            <a:r>
              <a:rPr lang="hr-HR" altLang="en-US" dirty="0"/>
              <a:t> određivanje broja sudionika </a:t>
            </a:r>
            <a:br>
              <a:rPr lang="hr-HR" altLang="en-US" dirty="0"/>
            </a:br>
            <a:r>
              <a:rPr lang="hr-HR" altLang="en-US" dirty="0"/>
              <a:t>~	isto onoliko koliko ih koriste eksperimenti sličnih 	istraživanja, u skladu s objavljenim rezultatima, </a:t>
            </a:r>
            <a:br>
              <a:rPr lang="hr-HR" altLang="en-US" dirty="0"/>
            </a:br>
            <a:r>
              <a:rPr lang="hr-HR" altLang="en-US" dirty="0"/>
              <a:t>	ako su oni </a:t>
            </a:r>
            <a:r>
              <a:rPr lang="hr-HR" altLang="en-US" i="1" dirty="0"/>
              <a:t>statistički signifikaktni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391FFE-8F05-AFAC-C089-012899830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5977-DA00-4C83-8F91-4DF7D941D271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>
            <a:extLst>
              <a:ext uri="{FF2B5EF4-FFF2-40B4-BE49-F238E27FC236}">
                <a16:creationId xmlns:a16="http://schemas.microsoft.com/office/drawing/2014/main" id="{C20CE02A-FF43-41FD-8397-2EFD0712B00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Narrow" panose="020B0606020202030204" pitchFamily="34" charset="0"/>
              </a:rPr>
              <a:t>Oblikovanje interakcije 2023/2024</a:t>
            </a:r>
          </a:p>
        </p:txBody>
      </p:sp>
      <p:sp>
        <p:nvSpPr>
          <p:cNvPr id="33795" name="Footer Placeholder 4">
            <a:extLst>
              <a:ext uri="{FF2B5EF4-FFF2-40B4-BE49-F238E27FC236}">
                <a16:creationId xmlns:a16="http://schemas.microsoft.com/office/drawing/2014/main" id="{1C4F3BC7-41FF-446E-B91F-6E38671A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33797" name="Rectangle 2">
            <a:extLst>
              <a:ext uri="{FF2B5EF4-FFF2-40B4-BE49-F238E27FC236}">
                <a16:creationId xmlns:a16="http://schemas.microsoft.com/office/drawing/2014/main" id="{B4D6CFBC-10C4-4C80-9CF9-B8A14D10AA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/>
              <a:t>Sudionici eksperimenta</a:t>
            </a:r>
          </a:p>
        </p:txBody>
      </p:sp>
      <p:sp>
        <p:nvSpPr>
          <p:cNvPr id="33798" name="Rectangle 3">
            <a:extLst>
              <a:ext uri="{FF2B5EF4-FFF2-40B4-BE49-F238E27FC236}">
                <a16:creationId xmlns:a16="http://schemas.microsoft.com/office/drawing/2014/main" id="{C649BFB0-F8F6-411E-84B2-CDAC3CDA05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ct val="15000"/>
              </a:spcAft>
              <a:tabLst>
                <a:tab pos="354013" algn="l"/>
                <a:tab pos="719138" algn="l"/>
                <a:tab pos="1438275" algn="l"/>
              </a:tabLst>
            </a:pPr>
            <a:r>
              <a:rPr lang="hr-HR" altLang="en-US" i="1"/>
              <a:t>vrednovanje </a:t>
            </a:r>
            <a:r>
              <a:rPr lang="hr-HR" altLang="en-US"/>
              <a:t>(</a:t>
            </a:r>
            <a:r>
              <a:rPr lang="hr-HR" altLang="en-US" i="1"/>
              <a:t>testiranje</a:t>
            </a:r>
            <a:r>
              <a:rPr lang="hr-HR" altLang="en-US"/>
              <a:t>)</a:t>
            </a:r>
            <a:r>
              <a:rPr lang="hr-HR" altLang="en-US" i="1"/>
              <a:t> upotrebljivosti</a:t>
            </a:r>
            <a:r>
              <a:rPr lang="hr-HR" altLang="en-US"/>
              <a:t> </a:t>
            </a:r>
            <a:br>
              <a:rPr lang="hr-HR" altLang="en-US"/>
            </a:br>
            <a:r>
              <a:rPr lang="hr-HR" altLang="en-US"/>
              <a:t>~	</a:t>
            </a:r>
            <a:r>
              <a:rPr lang="hr-HR" altLang="en-US" i="1"/>
              <a:t>procjena</a:t>
            </a:r>
            <a:r>
              <a:rPr lang="hr-HR" altLang="en-US"/>
              <a:t> prototipnog sustava s </a:t>
            </a:r>
            <a:r>
              <a:rPr lang="hr-HR" altLang="en-US" i="1"/>
              <a:t>korisnicima</a:t>
            </a:r>
            <a:r>
              <a:rPr lang="hr-HR" altLang="en-US"/>
              <a:t> radi  	utvrđivanja problema sa sučeljem: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354013" algn="l"/>
                <a:tab pos="719138" algn="l"/>
                <a:tab pos="1438275" algn="l"/>
              </a:tabLst>
            </a:pPr>
            <a:r>
              <a:rPr lang="hr-HR" altLang="en-US"/>
              <a:t>tipično </a:t>
            </a:r>
            <a:r>
              <a:rPr lang="hr-HR" altLang="en-US" i="1"/>
              <a:t>nije </a:t>
            </a:r>
            <a:r>
              <a:rPr lang="hr-HR" altLang="en-US"/>
              <a:t>organizirano kao faktorski eksperiment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354013" algn="l"/>
                <a:tab pos="719138" algn="l"/>
                <a:tab pos="1438275" algn="l"/>
              </a:tabLst>
            </a:pPr>
            <a:r>
              <a:rPr lang="hr-HR" altLang="en-US"/>
              <a:t>pitanje broja sudionika </a:t>
            </a:r>
            <a:r>
              <a:rPr lang="hr-HR" altLang="en-US" i="1"/>
              <a:t>nije </a:t>
            </a:r>
            <a:r>
              <a:rPr lang="hr-HR" altLang="en-US"/>
              <a:t>relevantno u statističkom smislu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354013" algn="l"/>
                <a:tab pos="719138" algn="l"/>
                <a:tab pos="1438275" algn="l"/>
              </a:tabLst>
            </a:pPr>
            <a:r>
              <a:rPr lang="hr-HR" altLang="en-US"/>
              <a:t>i mali broj sudionika dovoljan je za otkrivanje visokog postotka problema nekog sučelja </a:t>
            </a:r>
            <a:br>
              <a:rPr lang="hr-HR" altLang="en-US"/>
            </a:br>
            <a:r>
              <a:rPr lang="hr-HR" altLang="en-US"/>
              <a:t>~	usp.	Nielsen: 3 korisnika otkriva cca 70% problema 		upotrebljivosti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0A2B3A-F3EF-3B4D-A951-52961B7F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5977-DA00-4C83-8F91-4DF7D941D271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>
            <a:extLst>
              <a:ext uri="{FF2B5EF4-FFF2-40B4-BE49-F238E27FC236}">
                <a16:creationId xmlns:a16="http://schemas.microsoft.com/office/drawing/2014/main" id="{2E9B8AF2-5752-4C52-84A1-B4278ACFF5E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Narrow" panose="020B0606020202030204" pitchFamily="34" charset="0"/>
              </a:rPr>
              <a:t>Oblikovanje interakcije 2023/2024</a:t>
            </a:r>
          </a:p>
        </p:txBody>
      </p:sp>
      <p:sp>
        <p:nvSpPr>
          <p:cNvPr id="34819" name="Footer Placeholder 4">
            <a:extLst>
              <a:ext uri="{FF2B5EF4-FFF2-40B4-BE49-F238E27FC236}">
                <a16:creationId xmlns:a16="http://schemas.microsoft.com/office/drawing/2014/main" id="{7041105B-E1FD-4A33-A3E1-DBF543E9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34821" name="Rectangle 2">
            <a:extLst>
              <a:ext uri="{FF2B5EF4-FFF2-40B4-BE49-F238E27FC236}">
                <a16:creationId xmlns:a16="http://schemas.microsoft.com/office/drawing/2014/main" id="{42B5C0DC-05AB-42D8-BFFA-285050D873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/>
              <a:t>Sudionici eksperimenta</a:t>
            </a:r>
          </a:p>
        </p:txBody>
      </p:sp>
      <p:sp>
        <p:nvSpPr>
          <p:cNvPr id="34822" name="Rectangle 3">
            <a:extLst>
              <a:ext uri="{FF2B5EF4-FFF2-40B4-BE49-F238E27FC236}">
                <a16:creationId xmlns:a16="http://schemas.microsoft.com/office/drawing/2014/main" id="{6E14FAA6-CB36-4D02-8EB9-D1BD0E148A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675687" cy="568801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15000"/>
              </a:spcAft>
              <a:tabLst>
                <a:tab pos="354013" algn="l"/>
                <a:tab pos="806450" algn="l"/>
                <a:tab pos="895350" algn="l"/>
                <a:tab pos="1169988" algn="l"/>
              </a:tabLst>
            </a:pPr>
            <a:r>
              <a:rPr lang="hr-HR" altLang="en-US" i="1" dirty="0"/>
              <a:t>angažiranje</a:t>
            </a:r>
            <a:r>
              <a:rPr lang="hr-HR" altLang="en-US" dirty="0"/>
              <a:t> (novačenje [recruit]) sudionika: usmeno, </a:t>
            </a:r>
            <a:br>
              <a:rPr lang="hr-HR" altLang="en-US" dirty="0"/>
            </a:br>
            <a:r>
              <a:rPr lang="hr-HR" altLang="en-US" dirty="0"/>
              <a:t>e-poštom, oglašavanjem na zidu, na neki drugi način </a:t>
            </a:r>
            <a:br>
              <a:rPr lang="hr-HR" altLang="en-US" dirty="0"/>
            </a:br>
            <a:r>
              <a:rPr lang="hr-HR" altLang="en-US" dirty="0"/>
              <a:t>~	</a:t>
            </a:r>
            <a:r>
              <a:rPr lang="hr-HR" altLang="en-US" i="1" dirty="0"/>
              <a:t>način </a:t>
            </a:r>
            <a:r>
              <a:rPr lang="hr-HR" altLang="en-US" dirty="0"/>
              <a:t>odabira: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354013" algn="l"/>
                <a:tab pos="806450" algn="l"/>
                <a:tab pos="895350" algn="l"/>
                <a:tab pos="1169988" algn="l"/>
              </a:tabLst>
            </a:pPr>
            <a:r>
              <a:rPr lang="hr-HR" altLang="en-US" i="1" dirty="0"/>
              <a:t>idealni</a:t>
            </a:r>
            <a:r>
              <a:rPr lang="hr-HR" altLang="en-US" dirty="0"/>
              <a:t> slučaj (rijetko se primjenjuje) </a:t>
            </a:r>
            <a:br>
              <a:rPr lang="hr-HR" altLang="en-US" dirty="0"/>
            </a:br>
            <a:r>
              <a:rPr lang="hr-HR" altLang="en-US" dirty="0"/>
              <a:t>~	nasumično izvlačenje iz neke populacije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354013" algn="l"/>
                <a:tab pos="806450" algn="l"/>
                <a:tab pos="895350" algn="l"/>
                <a:tab pos="1169988" algn="l"/>
              </a:tabLst>
            </a:pPr>
            <a:r>
              <a:rPr lang="hr-HR" altLang="en-US" i="1" dirty="0"/>
              <a:t>praktični</a:t>
            </a:r>
            <a:r>
              <a:rPr lang="hr-HR" altLang="en-US" dirty="0"/>
              <a:t> postupak: </a:t>
            </a:r>
          </a:p>
          <a:p>
            <a:pPr lvl="2" eaLnBrk="1" hangingPunct="1">
              <a:spcBef>
                <a:spcPct val="0"/>
              </a:spcBef>
              <a:spcAft>
                <a:spcPct val="15000"/>
              </a:spcAft>
              <a:tabLst>
                <a:tab pos="354013" algn="l"/>
                <a:tab pos="806450" algn="l"/>
                <a:tab pos="895350" algn="l"/>
                <a:tab pos="1169988" algn="l"/>
              </a:tabLst>
            </a:pPr>
            <a:r>
              <a:rPr lang="hr-HR" altLang="en-US" dirty="0"/>
              <a:t>pribavljanje sudionika koji su blizu i koji su raspoloživi </a:t>
            </a:r>
          </a:p>
          <a:p>
            <a:pPr lvl="2" eaLnBrk="1" hangingPunct="1">
              <a:spcBef>
                <a:spcPct val="0"/>
              </a:spcBef>
              <a:spcAft>
                <a:spcPct val="15000"/>
              </a:spcAft>
              <a:tabLst>
                <a:tab pos="354013" algn="l"/>
                <a:tab pos="806450" algn="l"/>
                <a:tab pos="895350" algn="l"/>
                <a:tab pos="1169988" algn="l"/>
              </a:tabLst>
            </a:pPr>
            <a:r>
              <a:rPr lang="hr-HR" altLang="en-US" i="1" dirty="0"/>
              <a:t>tipično</a:t>
            </a:r>
            <a:r>
              <a:rPr lang="hr-HR" altLang="en-US" dirty="0"/>
              <a:t> pribavljanje iz nekog pogodnog "fonda" pojedinaca; npr. članovi radnog kolektiva, djeca u školi, studenti lokalnog </a:t>
            </a:r>
            <a:r>
              <a:rPr lang="hr-HR" altLang="en-US" i="1" dirty="0"/>
              <a:t>campusa</a:t>
            </a:r>
            <a:r>
              <a:rPr lang="hr-HR" altLang="en-US" dirty="0"/>
              <a:t>  </a:t>
            </a:r>
          </a:p>
          <a:p>
            <a:pPr lvl="2" eaLnBrk="1" hangingPunct="1">
              <a:spcBef>
                <a:spcPct val="0"/>
              </a:spcBef>
              <a:spcAft>
                <a:spcPct val="15000"/>
              </a:spcAft>
              <a:tabLst>
                <a:tab pos="354013" algn="l"/>
                <a:tab pos="806450" algn="l"/>
                <a:tab pos="895350" algn="l"/>
                <a:tab pos="1169988" algn="l"/>
              </a:tabLst>
            </a:pPr>
            <a:r>
              <a:rPr lang="hr-HR" altLang="en-US" dirty="0"/>
              <a:t>pogodnost uzimanja uzorka </a:t>
            </a:r>
            <a:r>
              <a:rPr lang="hr-HR" altLang="en-US" i="1" dirty="0"/>
              <a:t>kompromitira </a:t>
            </a:r>
            <a:r>
              <a:rPr lang="hr-HR" altLang="en-US" dirty="0"/>
              <a:t>valjanost istraživanja </a:t>
            </a:r>
            <a:br>
              <a:rPr lang="hr-HR" altLang="en-US" dirty="0"/>
            </a:br>
            <a:r>
              <a:rPr lang="hr-HR" altLang="en-US" dirty="0"/>
              <a:t>~	prava populacija je ipak uža od željene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0BD2EF-5D51-5E0E-24BD-39DD2075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5977-DA00-4C83-8F91-4DF7D941D271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>
            <a:extLst>
              <a:ext uri="{FF2B5EF4-FFF2-40B4-BE49-F238E27FC236}">
                <a16:creationId xmlns:a16="http://schemas.microsoft.com/office/drawing/2014/main" id="{DB15A63F-C9DE-4B93-A334-F4AD2103725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Narrow" panose="020B0606020202030204" pitchFamily="34" charset="0"/>
              </a:rPr>
              <a:t>Oblikovanje interakcije 2023/2024</a:t>
            </a:r>
          </a:p>
        </p:txBody>
      </p:sp>
      <p:sp>
        <p:nvSpPr>
          <p:cNvPr id="35843" name="Footer Placeholder 4">
            <a:extLst>
              <a:ext uri="{FF2B5EF4-FFF2-40B4-BE49-F238E27FC236}">
                <a16:creationId xmlns:a16="http://schemas.microsoft.com/office/drawing/2014/main" id="{09318247-74FB-4059-AAC9-D022AA1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35845" name="Rectangle 2">
            <a:extLst>
              <a:ext uri="{FF2B5EF4-FFF2-40B4-BE49-F238E27FC236}">
                <a16:creationId xmlns:a16="http://schemas.microsoft.com/office/drawing/2014/main" id="{1E16B7A8-9A11-4681-8A85-FE1637C30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/>
              <a:t>Sudionici eksperimenta</a:t>
            </a:r>
          </a:p>
        </p:txBody>
      </p:sp>
      <p:sp>
        <p:nvSpPr>
          <p:cNvPr id="35846" name="Rectangle 3">
            <a:extLst>
              <a:ext uri="{FF2B5EF4-FFF2-40B4-BE49-F238E27FC236}">
                <a16:creationId xmlns:a16="http://schemas.microsoft.com/office/drawing/2014/main" id="{78F74D7F-889E-4F4A-A3C2-ECD77A8749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ct val="15000"/>
              </a:spcAft>
              <a:tabLst>
                <a:tab pos="806450" algn="l"/>
              </a:tabLst>
            </a:pPr>
            <a:r>
              <a:rPr lang="hr-HR" altLang="en-US" dirty="0"/>
              <a:t>identifikacija populacije: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806450" algn="l"/>
              </a:tabLst>
            </a:pPr>
            <a:r>
              <a:rPr lang="hr-HR" altLang="en-US" dirty="0"/>
              <a:t>prikupljanje </a:t>
            </a:r>
            <a:r>
              <a:rPr lang="hr-HR" altLang="en-US" i="1" dirty="0"/>
              <a:t>demografskih</a:t>
            </a:r>
            <a:r>
              <a:rPr lang="hr-HR" altLang="en-US" dirty="0"/>
              <a:t> podataka (demografika) </a:t>
            </a:r>
            <a:br>
              <a:rPr lang="hr-HR" altLang="en-US" dirty="0"/>
            </a:br>
            <a:r>
              <a:rPr lang="hr-HR" altLang="en-US" dirty="0"/>
              <a:t>~	kratki upitnik, tipično na početku ili na kraju 	eksperimenta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806450" algn="l"/>
              </a:tabLst>
            </a:pPr>
            <a:r>
              <a:rPr lang="hr-HR" altLang="en-US" dirty="0"/>
              <a:t>prikupljanje druge informacije; </a:t>
            </a:r>
            <a:br>
              <a:rPr lang="hr-HR" altLang="en-US" dirty="0"/>
            </a:br>
            <a:r>
              <a:rPr lang="hr-HR" altLang="en-US" dirty="0"/>
              <a:t>npr. tehnografika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806450" algn="l"/>
              </a:tabLst>
            </a:pPr>
            <a:r>
              <a:rPr lang="hr-HR" altLang="en-US" dirty="0"/>
              <a:t>sudionici sa specifičnim vještinama </a:t>
            </a:r>
            <a:br>
              <a:rPr lang="hr-HR" altLang="en-US" dirty="0"/>
            </a:br>
            <a:r>
              <a:rPr lang="hr-HR" altLang="en-US" dirty="0"/>
              <a:t>~	tipično za eksperimente u HCI: </a:t>
            </a:r>
            <a:br>
              <a:rPr lang="hr-HR" altLang="en-US" dirty="0"/>
            </a:br>
            <a:r>
              <a:rPr lang="hr-HR" altLang="en-US" dirty="0"/>
              <a:t>	proces filtriranja, s jasnim kriterijima odabira koji 	moraju biti iskazani u opisu metodologije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806450" algn="l"/>
              </a:tabLst>
            </a:pPr>
            <a:r>
              <a:rPr lang="hr-HR" altLang="en-US" dirty="0"/>
              <a:t>prije ispitivanja/testiranja sudionici moraju potpisati </a:t>
            </a:r>
            <a:r>
              <a:rPr lang="hr-HR" altLang="en-US" i="1" dirty="0"/>
              <a:t>obrazac suglasnosti</a:t>
            </a:r>
            <a:r>
              <a:rPr lang="hr-HR" altLang="en-US" dirty="0"/>
              <a:t> [consent form]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665256-34AE-48A1-DCBB-B36C88223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5977-DA00-4C83-8F91-4DF7D941D271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>
            <a:extLst>
              <a:ext uri="{FF2B5EF4-FFF2-40B4-BE49-F238E27FC236}">
                <a16:creationId xmlns:a16="http://schemas.microsoft.com/office/drawing/2014/main" id="{4C031729-41BE-4A7A-9622-0D3DB50F305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Narrow" panose="020B0606020202030204" pitchFamily="34" charset="0"/>
              </a:rPr>
              <a:t>Oblikovanje interakcije 2023/2024</a:t>
            </a:r>
          </a:p>
        </p:txBody>
      </p:sp>
      <p:sp>
        <p:nvSpPr>
          <p:cNvPr id="9219" name="Footer Placeholder 4">
            <a:extLst>
              <a:ext uri="{FF2B5EF4-FFF2-40B4-BE49-F238E27FC236}">
                <a16:creationId xmlns:a16="http://schemas.microsoft.com/office/drawing/2014/main" id="{F228A9B7-1E9C-4E67-8193-3E8C5801F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2DCE02EF-C5BD-4D63-B5BB-8D2ED4F7CB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/>
              <a:t>Eksperimentalna metoda u HCI</a:t>
            </a:r>
          </a:p>
        </p:txBody>
      </p:sp>
      <p:sp>
        <p:nvSpPr>
          <p:cNvPr id="9222" name="Rectangle 3">
            <a:extLst>
              <a:ext uri="{FF2B5EF4-FFF2-40B4-BE49-F238E27FC236}">
                <a16:creationId xmlns:a16="http://schemas.microsoft.com/office/drawing/2014/main" id="{9FDF6B45-5B94-493D-A109-4E8115A99A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357188" algn="l"/>
              </a:tabLst>
            </a:pPr>
            <a:r>
              <a:rPr lang="hr-HR" altLang="en-US" dirty="0"/>
              <a:t>proces povezivanja svih elemenata potrebnih za ispitivanje (testiranje) hipoteza o nekom korisničkom sučelju ili tehnici interakcije;  </a:t>
            </a:r>
            <a:br>
              <a:rPr lang="hr-HR" altLang="en-US" dirty="0"/>
            </a:br>
            <a:r>
              <a:rPr lang="hr-HR" altLang="en-US" dirty="0"/>
              <a:t>uključuje odlučivanje o: </a:t>
            </a:r>
          </a:p>
          <a:p>
            <a:pPr lvl="1" eaLnBrk="1" hangingPunct="1">
              <a:tabLst>
                <a:tab pos="357188" algn="l"/>
              </a:tabLst>
            </a:pPr>
            <a:r>
              <a:rPr lang="hr-HR" altLang="en-US" dirty="0"/>
              <a:t>varijablama koje će se koristiti i njihovu definiranju</a:t>
            </a:r>
          </a:p>
          <a:p>
            <a:pPr lvl="1" eaLnBrk="1" hangingPunct="1">
              <a:tabLst>
                <a:tab pos="357188" algn="l"/>
              </a:tabLst>
            </a:pPr>
            <a:r>
              <a:rPr lang="hr-HR" altLang="en-US" dirty="0"/>
              <a:t>zadacima i procedurama koji će se koristiti </a:t>
            </a:r>
          </a:p>
          <a:p>
            <a:pPr lvl="1" eaLnBrk="1" hangingPunct="1">
              <a:tabLst>
                <a:tab pos="357188" algn="l"/>
              </a:tabLst>
            </a:pPr>
            <a:r>
              <a:rPr lang="hr-HR" altLang="en-US" dirty="0"/>
              <a:t>broju sudionika i načinu njihova traženja, </a:t>
            </a:r>
            <a:br>
              <a:rPr lang="hr-HR" altLang="en-US" dirty="0"/>
            </a:br>
            <a:r>
              <a:rPr lang="hr-HR" altLang="en-US" dirty="0"/>
              <a:t>podjeli sudionika u grupe, itd.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392232-F6CC-3068-FB49-298A1A35B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5977-DA00-4C83-8F91-4DF7D941D271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>
            <a:extLst>
              <a:ext uri="{FF2B5EF4-FFF2-40B4-BE49-F238E27FC236}">
                <a16:creationId xmlns:a16="http://schemas.microsoft.com/office/drawing/2014/main" id="{A6B0D1D3-1D98-495B-A2EA-F548B097FEC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Oblikovanje interakcije 2023/2024</a:t>
            </a:r>
            <a:endParaRPr lang="en-US" altLang="en-US" dirty="0"/>
          </a:p>
        </p:txBody>
      </p:sp>
      <p:sp>
        <p:nvSpPr>
          <p:cNvPr id="8195" name="Footer Placeholder 4">
            <a:extLst>
              <a:ext uri="{FF2B5EF4-FFF2-40B4-BE49-F238E27FC236}">
                <a16:creationId xmlns:a16="http://schemas.microsoft.com/office/drawing/2014/main" id="{457F3744-191E-4B8B-9E93-EDFEDDF6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en-US"/>
              <a:t>10. Eksperimentalno vrednovanje</a:t>
            </a:r>
            <a:endParaRPr lang="en-US" altLang="en-US" dirty="0"/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1650B3A5-7A62-4CBE-9746-EB2DBB55E6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/>
              <a:t>Sadržaj</a:t>
            </a:r>
            <a:endParaRPr lang="hr-HR" altLang="en-US" noProof="1"/>
          </a:p>
        </p:txBody>
      </p:sp>
      <p:sp>
        <p:nvSpPr>
          <p:cNvPr id="8198" name="Rectangle 3">
            <a:extLst>
              <a:ext uri="{FF2B5EF4-FFF2-40B4-BE49-F238E27FC236}">
                <a16:creationId xmlns:a16="http://schemas.microsoft.com/office/drawing/2014/main" id="{CB4EEC8D-154A-4724-9FEB-980ED7E37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675687" cy="5256213"/>
          </a:xfrm>
        </p:spPr>
        <p:txBody>
          <a:bodyPr/>
          <a:lstStyle/>
          <a:p>
            <a:pPr marL="268288" indent="-268288" eaLnBrk="1" hangingPunct="1"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§"/>
            </a:pPr>
            <a:r>
              <a:rPr lang="hr-HR" altLang="en-US" dirty="0">
                <a:latin typeface="Arial Narrow" panose="020B0606020202030204" pitchFamily="34" charset="0"/>
              </a:rPr>
              <a:t>eksperimentalna metoda u HCI</a:t>
            </a:r>
          </a:p>
          <a:p>
            <a:pPr marL="268288" indent="-268288" eaLnBrk="1" hangingPunct="1"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§"/>
            </a:pPr>
            <a:r>
              <a:rPr lang="hr-HR" altLang="en-US" b="1" dirty="0">
                <a:latin typeface="Arial Narrow" panose="020B0606020202030204" pitchFamily="34" charset="0"/>
              </a:rPr>
              <a:t>izvođenje eksperimenta </a:t>
            </a:r>
          </a:p>
          <a:p>
            <a:pPr marL="714376" lvl="1" indent="-268288" eaLnBrk="1" hangingPunct="1">
              <a:spcBef>
                <a:spcPct val="0"/>
              </a:spcBef>
              <a:spcAft>
                <a:spcPct val="15000"/>
              </a:spcAft>
            </a:pPr>
            <a:r>
              <a:rPr lang="hr-HR" altLang="en-US" b="1" dirty="0">
                <a:latin typeface="Arial Narrow" panose="020B0606020202030204" pitchFamily="34" charset="0"/>
              </a:rPr>
              <a:t>dodjela ispitnih uvjeta </a:t>
            </a:r>
          </a:p>
          <a:p>
            <a:pPr marL="714376" lvl="1" indent="-268288" eaLnBrk="1" hangingPunct="1">
              <a:spcBef>
                <a:spcPct val="0"/>
              </a:spcBef>
              <a:spcAft>
                <a:spcPct val="15000"/>
              </a:spcAft>
            </a:pPr>
            <a:r>
              <a:rPr lang="hr-HR" altLang="en-US" dirty="0">
                <a:latin typeface="Arial Narrow" panose="020B0606020202030204" pitchFamily="34" charset="0"/>
              </a:rPr>
              <a:t>utjecaj poretka </a:t>
            </a:r>
          </a:p>
          <a:p>
            <a:pPr marL="714376" lvl="1" indent="-268288" eaLnBrk="1" hangingPunct="1">
              <a:spcBef>
                <a:spcPct val="0"/>
              </a:spcBef>
              <a:spcAft>
                <a:spcPct val="15000"/>
              </a:spcAft>
            </a:pPr>
            <a:r>
              <a:rPr lang="hr-HR" altLang="en-US" dirty="0">
                <a:latin typeface="Arial Narrow" panose="020B0606020202030204" pitchFamily="34" charset="0"/>
              </a:rPr>
              <a:t>utjecaj grupe i asimetrični prijenos vještina</a:t>
            </a:r>
          </a:p>
          <a:p>
            <a:pPr marL="714376" lvl="1" indent="-268288" eaLnBrk="1" hangingPunct="1">
              <a:spcBef>
                <a:spcPct val="0"/>
              </a:spcBef>
              <a:spcAft>
                <a:spcPct val="15000"/>
              </a:spcAft>
            </a:pPr>
            <a:r>
              <a:rPr lang="hr-HR" altLang="en-US" dirty="0">
                <a:latin typeface="Arial Narrow" panose="020B0606020202030204" pitchFamily="34" charset="0"/>
              </a:rPr>
              <a:t>longitudinalne studije </a:t>
            </a:r>
          </a:p>
          <a:p>
            <a:pPr marL="714376" lvl="1" indent="-268288" eaLnBrk="1" hangingPunct="1">
              <a:spcBef>
                <a:spcPct val="0"/>
              </a:spcBef>
              <a:spcAft>
                <a:spcPct val="15000"/>
              </a:spcAft>
            </a:pPr>
            <a:r>
              <a:rPr lang="hr-HR" altLang="en-US" dirty="0">
                <a:latin typeface="Arial Narrow" panose="020B0606020202030204" pitchFamily="34" charset="0"/>
              </a:rPr>
              <a:t>rekapitulacija postupka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E255E2-94BB-2A46-9405-422E22C4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5977-DA00-4C83-8F91-4DF7D941D271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0050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>
            <a:extLst>
              <a:ext uri="{FF2B5EF4-FFF2-40B4-BE49-F238E27FC236}">
                <a16:creationId xmlns:a16="http://schemas.microsoft.com/office/drawing/2014/main" id="{8144D50A-1CDC-4A26-8F24-4A35D92DE4D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Narrow" panose="020B0606020202030204" pitchFamily="34" charset="0"/>
              </a:rPr>
              <a:t>Oblikovanje interakcije 2023/2024</a:t>
            </a:r>
          </a:p>
        </p:txBody>
      </p:sp>
      <p:sp>
        <p:nvSpPr>
          <p:cNvPr id="37891" name="Footer Placeholder 4">
            <a:extLst>
              <a:ext uri="{FF2B5EF4-FFF2-40B4-BE49-F238E27FC236}">
                <a16:creationId xmlns:a16="http://schemas.microsoft.com/office/drawing/2014/main" id="{C4990495-3346-4211-8CB8-FB83269E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37893" name="Rectangle 2">
            <a:extLst>
              <a:ext uri="{FF2B5EF4-FFF2-40B4-BE49-F238E27FC236}">
                <a16:creationId xmlns:a16="http://schemas.microsoft.com/office/drawing/2014/main" id="{8D4DB5EE-8A4D-4B89-97DF-FB310A442E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/>
              <a:t>Dodjela ispitnih uvjeta</a:t>
            </a:r>
          </a:p>
        </p:txBody>
      </p:sp>
      <p:sp>
        <p:nvSpPr>
          <p:cNvPr id="37894" name="Rectangle 3">
            <a:extLst>
              <a:ext uri="{FF2B5EF4-FFF2-40B4-BE49-F238E27FC236}">
                <a16:creationId xmlns:a16="http://schemas.microsoft.com/office/drawing/2014/main" id="{BBECC23E-DD01-49F9-BBA2-80497E974A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spcAft>
                <a:spcPct val="25000"/>
              </a:spcAft>
              <a:tabLst>
                <a:tab pos="1169988" algn="l"/>
              </a:tabLst>
            </a:pPr>
            <a:r>
              <a:rPr lang="hr-HR" altLang="en-US" dirty="0"/>
              <a:t>dodjela ispitnih uvjeta (razina) nekog faktora: 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spcAft>
                <a:spcPct val="25000"/>
              </a:spcAft>
              <a:tabLst>
                <a:tab pos="1169988" algn="l"/>
              </a:tabLst>
            </a:pPr>
            <a:r>
              <a:rPr lang="hr-HR" altLang="en-US" dirty="0"/>
              <a:t>(plan) </a:t>
            </a:r>
            <a:r>
              <a:rPr lang="hr-HR" altLang="en-US" i="1" dirty="0"/>
              <a:t>unutar subjekata</a:t>
            </a:r>
            <a:r>
              <a:rPr lang="hr-HR" altLang="en-US" dirty="0"/>
              <a:t> [within-subjects]: 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spcAft>
                <a:spcPct val="25000"/>
              </a:spcAft>
              <a:tabLst>
                <a:tab pos="1169988" algn="l"/>
              </a:tabLst>
            </a:pPr>
            <a:r>
              <a:rPr lang="hr-HR" altLang="en-US" i="1" dirty="0"/>
              <a:t>svaki</a:t>
            </a:r>
            <a:r>
              <a:rPr lang="hr-HR" altLang="en-US" dirty="0"/>
              <a:t> se sudionik testira </a:t>
            </a:r>
            <a:r>
              <a:rPr lang="hr-HR" altLang="en-US" i="1" dirty="0"/>
              <a:t>svakim</a:t>
            </a:r>
            <a:r>
              <a:rPr lang="hr-HR" altLang="en-US" dirty="0"/>
              <a:t> ispitnim uvjetom 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spcAft>
                <a:spcPct val="25000"/>
              </a:spcAft>
              <a:tabLst>
                <a:tab pos="1169988" algn="l"/>
              </a:tabLst>
            </a:pPr>
            <a:r>
              <a:rPr lang="hr-HR" altLang="en-US" dirty="0"/>
              <a:t>mjerenja svakog ispitnog uvjeta </a:t>
            </a:r>
            <a:br>
              <a:rPr lang="hr-HR" altLang="en-US" dirty="0"/>
            </a:br>
            <a:r>
              <a:rPr lang="hr-HR" altLang="en-US" dirty="0"/>
              <a:t>ponavljaju se za svakog sudionika, </a:t>
            </a:r>
            <a:br>
              <a:rPr lang="hr-HR" altLang="en-US" dirty="0"/>
            </a:br>
            <a:r>
              <a:rPr lang="hr-HR" altLang="en-US" dirty="0"/>
              <a:t>~	</a:t>
            </a:r>
            <a:r>
              <a:rPr lang="hr-HR" altLang="en-US" i="1" dirty="0"/>
              <a:t>ponavljane mjere</a:t>
            </a:r>
            <a:r>
              <a:rPr lang="hr-HR" altLang="en-US" dirty="0"/>
              <a:t> [repeated measures] 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spcAft>
                <a:spcPct val="25000"/>
              </a:spcAft>
              <a:tabLst>
                <a:tab pos="1169988" algn="l"/>
              </a:tabLst>
            </a:pPr>
            <a:r>
              <a:rPr lang="hr-HR" altLang="en-US" dirty="0"/>
              <a:t>manje sudionika, ali više testiranja </a:t>
            </a:r>
            <a:endParaRPr lang="en-US" altLang="en-US" dirty="0"/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spcAft>
                <a:spcPct val="25000"/>
              </a:spcAft>
              <a:tabLst>
                <a:tab pos="1169988" algn="l"/>
              </a:tabLst>
            </a:pPr>
            <a:r>
              <a:rPr lang="hr-HR" altLang="en-US" dirty="0"/>
              <a:t>(plan) </a:t>
            </a:r>
            <a:r>
              <a:rPr lang="hr-HR" altLang="en-US" i="1" dirty="0"/>
              <a:t>između subjekata</a:t>
            </a:r>
            <a:r>
              <a:rPr lang="hr-HR" altLang="en-US" dirty="0"/>
              <a:t> [between-subjects]: 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spcAft>
                <a:spcPct val="25000"/>
              </a:spcAft>
              <a:tabLst>
                <a:tab pos="1169988" algn="l"/>
              </a:tabLst>
            </a:pPr>
            <a:r>
              <a:rPr lang="hr-HR" altLang="en-US" i="1" dirty="0"/>
              <a:t>odvojena</a:t>
            </a:r>
            <a:r>
              <a:rPr lang="hr-HR" altLang="en-US" dirty="0"/>
              <a:t> grupa sudionika </a:t>
            </a:r>
            <a:br>
              <a:rPr lang="hr-HR" altLang="en-US" dirty="0"/>
            </a:br>
            <a:r>
              <a:rPr lang="hr-HR" altLang="en-US" dirty="0"/>
              <a:t>za svaki ispitni uvjet 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spcAft>
                <a:spcPct val="25000"/>
              </a:spcAft>
              <a:tabLst>
                <a:tab pos="1169988" algn="l"/>
              </a:tabLst>
            </a:pPr>
            <a:r>
              <a:rPr lang="hr-HR" altLang="en-US" i="1" dirty="0"/>
              <a:t>svaki</a:t>
            </a:r>
            <a:r>
              <a:rPr lang="hr-HR" altLang="en-US" dirty="0"/>
              <a:t> se sudionik testira </a:t>
            </a:r>
            <a:br>
              <a:rPr lang="hr-HR" altLang="en-US" dirty="0"/>
            </a:br>
            <a:r>
              <a:rPr lang="hr-HR" altLang="en-US" i="1" dirty="0"/>
              <a:t>samo jednim </a:t>
            </a:r>
            <a:r>
              <a:rPr lang="hr-HR" altLang="en-US" dirty="0"/>
              <a:t>ispitnim uvjetom 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spcAft>
                <a:spcPct val="25000"/>
              </a:spcAft>
              <a:tabLst>
                <a:tab pos="1169988" algn="l"/>
              </a:tabLst>
            </a:pPr>
            <a:r>
              <a:rPr lang="hr-HR" altLang="en-US" dirty="0"/>
              <a:t>više sudionika, ali manje testiranja </a:t>
            </a:r>
            <a:br>
              <a:rPr lang="hr-HR" altLang="en-US" dirty="0"/>
            </a:br>
            <a:r>
              <a:rPr lang="hr-HR" altLang="en-US" dirty="0"/>
              <a:t>(</a:t>
            </a:r>
            <a:r>
              <a:rPr lang="hr-HR" altLang="en-US" i="1" dirty="0"/>
              <a:t>samo jedno</a:t>
            </a:r>
            <a:r>
              <a:rPr lang="hr-HR" altLang="en-US" dirty="0"/>
              <a:t> po sudioniku!) </a:t>
            </a:r>
          </a:p>
        </p:txBody>
      </p:sp>
      <p:pic>
        <p:nvPicPr>
          <p:cNvPr id="37895" name="Picture 6">
            <a:extLst>
              <a:ext uri="{FF2B5EF4-FFF2-40B4-BE49-F238E27FC236}">
                <a16:creationId xmlns:a16="http://schemas.microsoft.com/office/drawing/2014/main" id="{243C43A3-EFA6-42FB-B661-C95FE7E92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2133600"/>
            <a:ext cx="2439987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6" name="Picture 7">
            <a:extLst>
              <a:ext uri="{FF2B5EF4-FFF2-40B4-BE49-F238E27FC236}">
                <a16:creationId xmlns:a16="http://schemas.microsoft.com/office/drawing/2014/main" id="{07339F5F-8F78-4517-9C02-9B14FC283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076700"/>
            <a:ext cx="2414588" cy="151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9C348A-C0A7-6823-F64A-4974A8E6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5977-DA00-4C83-8F91-4DF7D941D271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>
            <a:extLst>
              <a:ext uri="{FF2B5EF4-FFF2-40B4-BE49-F238E27FC236}">
                <a16:creationId xmlns:a16="http://schemas.microsoft.com/office/drawing/2014/main" id="{B91891DF-935F-4BA9-8C73-4C199EAF052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Narrow" panose="020B0606020202030204" pitchFamily="34" charset="0"/>
              </a:rPr>
              <a:t>Oblikovanje interakcije 2023/2024</a:t>
            </a:r>
          </a:p>
        </p:txBody>
      </p:sp>
      <p:sp>
        <p:nvSpPr>
          <p:cNvPr id="38915" name="Footer Placeholder 4">
            <a:extLst>
              <a:ext uri="{FF2B5EF4-FFF2-40B4-BE49-F238E27FC236}">
                <a16:creationId xmlns:a16="http://schemas.microsoft.com/office/drawing/2014/main" id="{4AC3DFEE-A18D-43E8-8DFB-5E5F61ED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9822DF13-ABE5-4023-806F-813050717C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/>
              <a:t>Dodjela ispitnih uvjeta</a:t>
            </a:r>
          </a:p>
        </p:txBody>
      </p:sp>
      <p:sp>
        <p:nvSpPr>
          <p:cNvPr id="38918" name="Rectangle 3">
            <a:extLst>
              <a:ext uri="{FF2B5EF4-FFF2-40B4-BE49-F238E27FC236}">
                <a16:creationId xmlns:a16="http://schemas.microsoft.com/office/drawing/2014/main" id="{2AD9AA69-A0B3-4530-B788-E4615B82BB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ct val="15000"/>
              </a:spcAft>
              <a:tabLst>
                <a:tab pos="354013" algn="l"/>
                <a:tab pos="717550" algn="l"/>
              </a:tabLst>
            </a:pPr>
            <a:r>
              <a:rPr lang="hr-HR" altLang="en-US" dirty="0"/>
              <a:t>u HCI se mahom favoriziraju planovi </a:t>
            </a:r>
            <a:r>
              <a:rPr lang="hr-HR" altLang="en-US" i="1" dirty="0"/>
              <a:t>unutar</a:t>
            </a:r>
            <a:r>
              <a:rPr lang="hr-HR" altLang="en-US" dirty="0"/>
              <a:t> subjekata: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354013" algn="l"/>
                <a:tab pos="717550" algn="l"/>
              </a:tabLst>
            </a:pPr>
            <a:r>
              <a:rPr lang="hr-HR" altLang="en-US" dirty="0"/>
              <a:t>manje sudionika </a:t>
            </a:r>
            <a:br>
              <a:rPr lang="hr-HR" altLang="en-US" dirty="0"/>
            </a:br>
            <a:r>
              <a:rPr lang="hr-HR" altLang="en-US" dirty="0"/>
              <a:t>~	manje novačenja, raspoređivanja, davanja uputa, 	demonstriranja, uvježbavanja, itd.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354013" algn="l"/>
                <a:tab pos="717550" algn="l"/>
              </a:tabLst>
            </a:pPr>
            <a:r>
              <a:rPr lang="hr-HR" altLang="en-US" dirty="0"/>
              <a:t>varijanca zbog predispozicija sudionika približno jednaka preko ispitnih uvjeta za svakog sudionika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354013" algn="l"/>
                <a:tab pos="717550" algn="l"/>
              </a:tabLst>
            </a:pPr>
            <a:r>
              <a:rPr lang="hr-HR" altLang="en-US" dirty="0"/>
              <a:t>nije potrebno uravnoteživati grupe sudionika, </a:t>
            </a:r>
            <a:br>
              <a:rPr lang="hr-HR" altLang="en-US" dirty="0"/>
            </a:br>
            <a:r>
              <a:rPr lang="hr-HR" altLang="en-US" dirty="0"/>
              <a:t>jer ionako postoji samo jedna grupa </a:t>
            </a:r>
          </a:p>
          <a:p>
            <a:pPr eaLnBrk="1" hangingPunct="1">
              <a:spcBef>
                <a:spcPct val="20000"/>
              </a:spcBef>
              <a:spcAft>
                <a:spcPct val="15000"/>
              </a:spcAft>
              <a:tabLst>
                <a:tab pos="354013" algn="l"/>
                <a:tab pos="717550" algn="l"/>
              </a:tabLst>
            </a:pPr>
            <a:r>
              <a:rPr lang="hr-HR" altLang="en-US" i="1" dirty="0"/>
              <a:t>izbjegavanje interferencija </a:t>
            </a:r>
            <a:r>
              <a:rPr lang="hr-HR" altLang="en-US" dirty="0"/>
              <a:t>između ispitnih uvjeta </a:t>
            </a:r>
            <a:br>
              <a:rPr lang="hr-HR" altLang="en-US" dirty="0"/>
            </a:br>
            <a:r>
              <a:rPr lang="hr-HR" altLang="en-US" dirty="0"/>
              <a:t>~	plan između subjekata bolji: </a:t>
            </a:r>
            <a:br>
              <a:rPr lang="hr-HR" altLang="en-US" dirty="0"/>
            </a:br>
            <a:r>
              <a:rPr lang="hr-HR" altLang="en-US" dirty="0"/>
              <a:t>	otklanjanje konflikta koji nastaje kada je neki sudionik 	izložen jednom ispitnom uvjetu, a potom nekom 	drugom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C6BAF8-9E57-1146-8EAA-3DD44E7B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5977-DA00-4C83-8F91-4DF7D941D271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>
            <a:extLst>
              <a:ext uri="{FF2B5EF4-FFF2-40B4-BE49-F238E27FC236}">
                <a16:creationId xmlns:a16="http://schemas.microsoft.com/office/drawing/2014/main" id="{D6E2159A-3F76-4257-8730-3090F38B9C7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Narrow" panose="020B0606020202030204" pitchFamily="34" charset="0"/>
              </a:rPr>
              <a:t>Oblikovanje interakcije 2023/2024</a:t>
            </a:r>
          </a:p>
        </p:txBody>
      </p:sp>
      <p:sp>
        <p:nvSpPr>
          <p:cNvPr id="39939" name="Footer Placeholder 4">
            <a:extLst>
              <a:ext uri="{FF2B5EF4-FFF2-40B4-BE49-F238E27FC236}">
                <a16:creationId xmlns:a16="http://schemas.microsoft.com/office/drawing/2014/main" id="{E10F1735-A052-4233-B712-3B3F951B8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39941" name="Rectangle 2">
            <a:extLst>
              <a:ext uri="{FF2B5EF4-FFF2-40B4-BE49-F238E27FC236}">
                <a16:creationId xmlns:a16="http://schemas.microsoft.com/office/drawing/2014/main" id="{9A413E9C-7FE7-4FED-B3E1-B1323EE3F8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/>
              <a:t>Dodjela ispitnih uvjeta</a:t>
            </a:r>
          </a:p>
        </p:txBody>
      </p:sp>
      <p:sp>
        <p:nvSpPr>
          <p:cNvPr id="39942" name="Rectangle 3">
            <a:extLst>
              <a:ext uri="{FF2B5EF4-FFF2-40B4-BE49-F238E27FC236}">
                <a16:creationId xmlns:a16="http://schemas.microsoft.com/office/drawing/2014/main" id="{42BB4D04-7C01-4E23-A303-2E1E343E9B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675687" cy="5616575"/>
          </a:xfrm>
        </p:spPr>
        <p:txBody>
          <a:bodyPr/>
          <a:lstStyle/>
          <a:p>
            <a:pPr eaLnBrk="1" hangingPunct="1">
              <a:spcAft>
                <a:spcPct val="15000"/>
              </a:spcAft>
              <a:tabLst>
                <a:tab pos="717550" algn="l"/>
              </a:tabLst>
            </a:pPr>
            <a:r>
              <a:rPr lang="hr-HR" altLang="en-US" i="1" dirty="0"/>
              <a:t>Primjer</a:t>
            </a:r>
            <a:r>
              <a:rPr lang="hr-HR" altLang="en-US" sz="1200" dirty="0"/>
              <a:t> </a:t>
            </a:r>
            <a:r>
              <a:rPr lang="hr-HR" altLang="en-US" dirty="0"/>
              <a:t>: dodjela između subjekata 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spcAft>
                <a:spcPct val="15000"/>
              </a:spcAft>
              <a:tabLst>
                <a:tab pos="717550" algn="l"/>
              </a:tabLst>
            </a:pPr>
            <a:r>
              <a:rPr lang="hr-HR" altLang="en-US" dirty="0"/>
              <a:t>mjerenje brzine </a:t>
            </a:r>
            <a:r>
              <a:rPr lang="hr-HR" altLang="en-US" i="1" dirty="0"/>
              <a:t>tipkanja bez gledanja </a:t>
            </a:r>
            <a:r>
              <a:rPr lang="hr-HR" altLang="en-US" dirty="0"/>
              <a:t>[touch-typing] </a:t>
            </a:r>
            <a:br>
              <a:rPr lang="hr-HR" altLang="en-US" dirty="0"/>
            </a:br>
            <a:r>
              <a:rPr lang="hr-HR" altLang="en-US" dirty="0"/>
              <a:t>na dvije tastature </a:t>
            </a:r>
            <a:br>
              <a:rPr lang="hr-HR" altLang="en-US" dirty="0"/>
            </a:br>
            <a:r>
              <a:rPr lang="hr-HR" altLang="en-US" dirty="0"/>
              <a:t>~	motorička vještina stečena prilikom učenja jedne 	tastature vrlo vjerojatno nepovoljno utječe na 	tipkanje na drugoj 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spcAft>
                <a:spcPct val="15000"/>
              </a:spcAft>
              <a:tabLst>
                <a:tab pos="717550" algn="l"/>
              </a:tabLst>
            </a:pPr>
            <a:r>
              <a:rPr lang="hr-HR" altLang="en-US" dirty="0"/>
              <a:t>sudionici se ne mogu "odučiti" od jednog uvjeta prije testiranja na drugom </a:t>
            </a:r>
            <a:br>
              <a:rPr lang="hr-HR" altLang="en-US" dirty="0"/>
            </a:br>
            <a:r>
              <a:rPr lang="hr-HR" altLang="en-US" dirty="0"/>
              <a:t>~	svaki se sudionik testira </a:t>
            </a:r>
            <a:r>
              <a:rPr lang="hr-HR" altLang="en-US" i="1" dirty="0"/>
              <a:t>na samo jednom </a:t>
            </a:r>
            <a:r>
              <a:rPr lang="hr-HR" altLang="en-US" dirty="0"/>
              <a:t>uvjetu 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spcAft>
                <a:spcPct val="15000"/>
              </a:spcAft>
              <a:tabLst>
                <a:tab pos="717550" algn="l"/>
              </a:tabLst>
            </a:pPr>
            <a:r>
              <a:rPr lang="hr-HR" altLang="en-US" dirty="0"/>
              <a:t>prednost plana između subjekata se smanjuje: </a:t>
            </a:r>
          </a:p>
          <a:p>
            <a:pPr lvl="2" eaLnBrk="1" hangingPunct="1">
              <a:lnSpc>
                <a:spcPct val="85000"/>
              </a:lnSpc>
              <a:spcBef>
                <a:spcPct val="0"/>
              </a:spcBef>
              <a:spcAft>
                <a:spcPct val="15000"/>
              </a:spcAft>
              <a:tabLst>
                <a:tab pos="717550" algn="l"/>
              </a:tabLst>
            </a:pPr>
            <a:r>
              <a:rPr lang="hr-HR" altLang="en-US" dirty="0"/>
              <a:t>ako je vjerojatnost interferencije minimalna </a:t>
            </a:r>
          </a:p>
          <a:p>
            <a:pPr lvl="2" eaLnBrk="1" hangingPunct="1">
              <a:lnSpc>
                <a:spcPct val="85000"/>
              </a:lnSpc>
              <a:spcBef>
                <a:spcPct val="0"/>
              </a:spcBef>
              <a:spcAft>
                <a:spcPct val="15000"/>
              </a:spcAft>
              <a:tabLst>
                <a:tab pos="717550" algn="l"/>
              </a:tabLst>
            </a:pPr>
            <a:r>
              <a:rPr lang="hr-HR" altLang="en-US" dirty="0"/>
              <a:t>ako se interferencija može ublažiti putem nekoliko eksperimenata za "zagrijavanje" </a:t>
            </a:r>
          </a:p>
          <a:p>
            <a:pPr lvl="2" eaLnBrk="1" hangingPunct="1">
              <a:lnSpc>
                <a:spcPct val="85000"/>
              </a:lnSpc>
              <a:spcBef>
                <a:spcPct val="0"/>
              </a:spcBef>
              <a:spcAft>
                <a:spcPct val="15000"/>
              </a:spcAft>
              <a:tabLst>
                <a:tab pos="717550" algn="l"/>
              </a:tabLst>
            </a:pPr>
            <a:r>
              <a:rPr lang="hr-HR" altLang="en-US" dirty="0"/>
              <a:t>u HCI eksperimentima je većina faktora takva, </a:t>
            </a:r>
            <a:br>
              <a:rPr lang="hr-HR" altLang="en-US" dirty="0"/>
            </a:br>
            <a:r>
              <a:rPr lang="hr-HR" altLang="en-US" dirty="0"/>
              <a:t>pa se razine faktora teže dodijeliti unutar subjekata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11673F-2CBC-6953-21C3-8CE4235B2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5977-DA00-4C83-8F91-4DF7D941D271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>
            <a:extLst>
              <a:ext uri="{FF2B5EF4-FFF2-40B4-BE49-F238E27FC236}">
                <a16:creationId xmlns:a16="http://schemas.microsoft.com/office/drawing/2014/main" id="{90ADE929-0E9A-44FE-A326-3DC93EFB881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Narrow" panose="020B0606020202030204" pitchFamily="34" charset="0"/>
              </a:rPr>
              <a:t>Oblikovanje interakcije 2023/2024</a:t>
            </a:r>
          </a:p>
        </p:txBody>
      </p:sp>
      <p:sp>
        <p:nvSpPr>
          <p:cNvPr id="40963" name="Footer Placeholder 4">
            <a:extLst>
              <a:ext uri="{FF2B5EF4-FFF2-40B4-BE49-F238E27FC236}">
                <a16:creationId xmlns:a16="http://schemas.microsoft.com/office/drawing/2014/main" id="{91722E4F-CCF2-4AF8-B75B-FAEDCB1EA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40965" name="Rectangle 2">
            <a:extLst>
              <a:ext uri="{FF2B5EF4-FFF2-40B4-BE49-F238E27FC236}">
                <a16:creationId xmlns:a16="http://schemas.microsoft.com/office/drawing/2014/main" id="{F48E701D-AC2A-472A-8EA5-2F5F7F6124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/>
              <a:t>Dodjela ispitnih uvjeta</a:t>
            </a:r>
          </a:p>
        </p:txBody>
      </p:sp>
      <p:sp>
        <p:nvSpPr>
          <p:cNvPr id="40966" name="Rectangle 3">
            <a:extLst>
              <a:ext uri="{FF2B5EF4-FFF2-40B4-BE49-F238E27FC236}">
                <a16:creationId xmlns:a16="http://schemas.microsoft.com/office/drawing/2014/main" id="{E7CD363E-5812-4B85-9017-97E6A894B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354013" algn="l"/>
                <a:tab pos="1258888" algn="l"/>
              </a:tabLst>
            </a:pPr>
            <a:r>
              <a:rPr lang="hr-HR" altLang="en-US" i="1"/>
              <a:t>miješani plan</a:t>
            </a:r>
            <a:r>
              <a:rPr lang="hr-HR" altLang="en-US"/>
              <a:t> dodjele [mixed design] </a:t>
            </a:r>
            <a:br>
              <a:rPr lang="hr-HR" altLang="en-US"/>
            </a:br>
            <a:r>
              <a:rPr lang="hr-HR" altLang="en-US"/>
              <a:t>~	u eksperimentu s dva faktora se razinama jednog 	dodjeljuju unutar subjekata, a razinama drugog faktora 	između subjekata </a:t>
            </a:r>
          </a:p>
          <a:p>
            <a:pPr eaLnBrk="1" hangingPunct="1">
              <a:tabLst>
                <a:tab pos="354013" algn="l"/>
                <a:tab pos="1258888" algn="l"/>
              </a:tabLst>
            </a:pPr>
            <a:r>
              <a:rPr lang="hr-HR" altLang="en-US" i="1"/>
              <a:t>Primjer</a:t>
            </a:r>
            <a:r>
              <a:rPr lang="hr-HR" altLang="en-US" sz="1200"/>
              <a:t> </a:t>
            </a:r>
            <a:r>
              <a:rPr lang="hr-HR" altLang="en-US"/>
              <a:t>:	usporedba učenja unosa teksta ljevaka i 				dešnjaka, eksperimentom s dva faktora: </a:t>
            </a:r>
          </a:p>
          <a:p>
            <a:pPr lvl="1" eaLnBrk="1" hangingPunct="1">
              <a:tabLst>
                <a:tab pos="354013" algn="l"/>
                <a:tab pos="1258888" algn="l"/>
              </a:tabLst>
            </a:pPr>
            <a:r>
              <a:rPr lang="hr-HR" altLang="en-US"/>
              <a:t>blok je </a:t>
            </a:r>
            <a:r>
              <a:rPr lang="hr-HR" altLang="en-US" i="1"/>
              <a:t>unutar</a:t>
            </a:r>
            <a:r>
              <a:rPr lang="hr-HR" altLang="en-US"/>
              <a:t> subjekata, s možda 10 ispitnih uvjeta </a:t>
            </a:r>
            <a:br>
              <a:rPr lang="hr-HR" altLang="en-US"/>
            </a:br>
            <a:r>
              <a:rPr lang="hr-HR" altLang="en-US"/>
              <a:t>(</a:t>
            </a:r>
            <a:r>
              <a:rPr lang="hr-HR" altLang="en-US">
                <a:latin typeface="Arial Narrow" panose="020B0606020202030204" pitchFamily="34" charset="0"/>
              </a:rPr>
              <a:t>blok_1</a:t>
            </a:r>
            <a:r>
              <a:rPr lang="hr-HR" altLang="en-US"/>
              <a:t>, </a:t>
            </a:r>
            <a:r>
              <a:rPr lang="hr-HR" altLang="en-US">
                <a:latin typeface="Arial Narrow" panose="020B0606020202030204" pitchFamily="34" charset="0"/>
              </a:rPr>
              <a:t>blok_2</a:t>
            </a:r>
            <a:r>
              <a:rPr lang="hr-HR" altLang="en-US"/>
              <a:t>,... , </a:t>
            </a:r>
            <a:r>
              <a:rPr lang="hr-HR" altLang="en-US">
                <a:latin typeface="Arial Narrow" panose="020B0606020202030204" pitchFamily="34" charset="0"/>
              </a:rPr>
              <a:t>blok_10</a:t>
            </a:r>
            <a:r>
              <a:rPr lang="hr-HR" altLang="en-US"/>
              <a:t>) </a:t>
            </a:r>
          </a:p>
          <a:p>
            <a:pPr lvl="1" eaLnBrk="1" hangingPunct="1">
              <a:tabLst>
                <a:tab pos="354013" algn="l"/>
                <a:tab pos="1258888" algn="l"/>
              </a:tabLst>
            </a:pPr>
            <a:r>
              <a:rPr lang="hr-HR" altLang="en-US"/>
              <a:t>korištenje desne ili lijeve ruke je </a:t>
            </a:r>
            <a:r>
              <a:rPr lang="hr-HR" altLang="en-US" i="1"/>
              <a:t>između</a:t>
            </a:r>
            <a:r>
              <a:rPr lang="hr-HR" altLang="en-US"/>
              <a:t> subjekata, </a:t>
            </a:r>
            <a:br>
              <a:rPr lang="hr-HR" altLang="en-US"/>
            </a:br>
            <a:r>
              <a:rPr lang="hr-HR" altLang="en-US"/>
              <a:t>s dvije razine (ljevak, dešnjak)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29471-2A95-DBFF-CDA3-4D9D5701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5977-DA00-4C83-8F91-4DF7D941D271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>
            <a:extLst>
              <a:ext uri="{FF2B5EF4-FFF2-40B4-BE49-F238E27FC236}">
                <a16:creationId xmlns:a16="http://schemas.microsoft.com/office/drawing/2014/main" id="{A6B0D1D3-1D98-495B-A2EA-F548B097FEC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Oblikovanje interakcije 2023/2024</a:t>
            </a:r>
            <a:endParaRPr lang="en-US" altLang="en-US" dirty="0"/>
          </a:p>
        </p:txBody>
      </p:sp>
      <p:sp>
        <p:nvSpPr>
          <p:cNvPr id="8195" name="Footer Placeholder 4">
            <a:extLst>
              <a:ext uri="{FF2B5EF4-FFF2-40B4-BE49-F238E27FC236}">
                <a16:creationId xmlns:a16="http://schemas.microsoft.com/office/drawing/2014/main" id="{457F3744-191E-4B8B-9E93-EDFEDDF6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en-US"/>
              <a:t>10. Eksperimentalno vrednovanje</a:t>
            </a:r>
            <a:endParaRPr lang="en-US" altLang="en-US" dirty="0"/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1650B3A5-7A62-4CBE-9746-EB2DBB55E6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/>
              <a:t>Sadržaj</a:t>
            </a:r>
            <a:endParaRPr lang="hr-HR" altLang="en-US" noProof="1"/>
          </a:p>
        </p:txBody>
      </p:sp>
      <p:sp>
        <p:nvSpPr>
          <p:cNvPr id="8198" name="Rectangle 3">
            <a:extLst>
              <a:ext uri="{FF2B5EF4-FFF2-40B4-BE49-F238E27FC236}">
                <a16:creationId xmlns:a16="http://schemas.microsoft.com/office/drawing/2014/main" id="{CB4EEC8D-154A-4724-9FEB-980ED7E37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675687" cy="5256213"/>
          </a:xfrm>
        </p:spPr>
        <p:txBody>
          <a:bodyPr/>
          <a:lstStyle/>
          <a:p>
            <a:pPr marL="268288" indent="-268288" eaLnBrk="1" hangingPunct="1"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§"/>
            </a:pPr>
            <a:r>
              <a:rPr lang="hr-HR" altLang="en-US" dirty="0">
                <a:latin typeface="Arial Narrow" panose="020B0606020202030204" pitchFamily="34" charset="0"/>
              </a:rPr>
              <a:t>eksperimentalna metoda u HCI</a:t>
            </a:r>
          </a:p>
          <a:p>
            <a:pPr marL="268288" indent="-268288" eaLnBrk="1" hangingPunct="1"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§"/>
            </a:pPr>
            <a:r>
              <a:rPr lang="hr-HR" altLang="en-US" dirty="0">
                <a:latin typeface="Arial Narrow" panose="020B0606020202030204" pitchFamily="34" charset="0"/>
              </a:rPr>
              <a:t>izvođenje eksperimenta </a:t>
            </a:r>
          </a:p>
          <a:p>
            <a:pPr marL="714376" lvl="1" indent="-268288" eaLnBrk="1" hangingPunct="1">
              <a:spcBef>
                <a:spcPct val="0"/>
              </a:spcBef>
              <a:spcAft>
                <a:spcPct val="15000"/>
              </a:spcAft>
            </a:pPr>
            <a:r>
              <a:rPr lang="hr-HR" altLang="en-US" dirty="0">
                <a:latin typeface="Arial Narrow" panose="020B0606020202030204" pitchFamily="34" charset="0"/>
              </a:rPr>
              <a:t>dodjela ispitnih uvjeta </a:t>
            </a:r>
          </a:p>
          <a:p>
            <a:pPr marL="714376" lvl="1" indent="-268288" eaLnBrk="1" hangingPunct="1">
              <a:spcBef>
                <a:spcPct val="0"/>
              </a:spcBef>
              <a:spcAft>
                <a:spcPct val="15000"/>
              </a:spcAft>
            </a:pPr>
            <a:r>
              <a:rPr lang="hr-HR" altLang="en-US" b="1" dirty="0">
                <a:latin typeface="Arial Narrow" panose="020B0606020202030204" pitchFamily="34" charset="0"/>
              </a:rPr>
              <a:t>utjecaj poretka </a:t>
            </a:r>
          </a:p>
          <a:p>
            <a:pPr marL="714376" lvl="1" indent="-268288" eaLnBrk="1" hangingPunct="1">
              <a:spcBef>
                <a:spcPct val="0"/>
              </a:spcBef>
              <a:spcAft>
                <a:spcPct val="15000"/>
              </a:spcAft>
            </a:pPr>
            <a:r>
              <a:rPr lang="hr-HR" altLang="en-US" dirty="0">
                <a:latin typeface="Arial Narrow" panose="020B0606020202030204" pitchFamily="34" charset="0"/>
              </a:rPr>
              <a:t>utjecaj grupe i asimetrični prijenos vještina</a:t>
            </a:r>
          </a:p>
          <a:p>
            <a:pPr marL="714376" lvl="1" indent="-268288" eaLnBrk="1" hangingPunct="1">
              <a:spcBef>
                <a:spcPct val="0"/>
              </a:spcBef>
              <a:spcAft>
                <a:spcPct val="15000"/>
              </a:spcAft>
            </a:pPr>
            <a:r>
              <a:rPr lang="hr-HR" altLang="en-US" dirty="0">
                <a:latin typeface="Arial Narrow" panose="020B0606020202030204" pitchFamily="34" charset="0"/>
              </a:rPr>
              <a:t>longitudinalne studije </a:t>
            </a:r>
          </a:p>
          <a:p>
            <a:pPr marL="714376" lvl="1" indent="-268288" eaLnBrk="1" hangingPunct="1">
              <a:spcBef>
                <a:spcPct val="0"/>
              </a:spcBef>
              <a:spcAft>
                <a:spcPct val="0"/>
              </a:spcAft>
            </a:pPr>
            <a:r>
              <a:rPr lang="hr-HR" altLang="en-US" dirty="0">
                <a:latin typeface="Arial Narrow" panose="020B0606020202030204" pitchFamily="34" charset="0"/>
              </a:rPr>
              <a:t>rekapitulacija postupka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E27838-CA31-567F-4121-EE535C7E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5977-DA00-4C83-8F91-4DF7D941D271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7221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>
            <a:extLst>
              <a:ext uri="{FF2B5EF4-FFF2-40B4-BE49-F238E27FC236}">
                <a16:creationId xmlns:a16="http://schemas.microsoft.com/office/drawing/2014/main" id="{78137708-1840-4AF3-AFF8-D13075E9768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Narrow" panose="020B0606020202030204" pitchFamily="34" charset="0"/>
              </a:rPr>
              <a:t>Oblikovanje interakcije 2023/2024</a:t>
            </a:r>
          </a:p>
        </p:txBody>
      </p:sp>
      <p:sp>
        <p:nvSpPr>
          <p:cNvPr id="43011" name="Footer Placeholder 4">
            <a:extLst>
              <a:ext uri="{FF2B5EF4-FFF2-40B4-BE49-F238E27FC236}">
                <a16:creationId xmlns:a16="http://schemas.microsoft.com/office/drawing/2014/main" id="{9B0E3CCD-834A-4FA5-BF00-D85B36E4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43013" name="Rectangle 2">
            <a:extLst>
              <a:ext uri="{FF2B5EF4-FFF2-40B4-BE49-F238E27FC236}">
                <a16:creationId xmlns:a16="http://schemas.microsoft.com/office/drawing/2014/main" id="{31766F34-C2F5-429E-A2B9-925D2FE7D9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/>
              <a:t>Utjecaj poretka</a:t>
            </a:r>
          </a:p>
        </p:txBody>
      </p:sp>
      <p:sp>
        <p:nvSpPr>
          <p:cNvPr id="43014" name="Rectangle 3">
            <a:extLst>
              <a:ext uri="{FF2B5EF4-FFF2-40B4-BE49-F238E27FC236}">
                <a16:creationId xmlns:a16="http://schemas.microsoft.com/office/drawing/2014/main" id="{FE701025-BA80-46D6-A037-888EAD7174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675687" cy="55435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tabLst>
                <a:tab pos="717550" algn="l"/>
                <a:tab pos="1169988" algn="l"/>
              </a:tabLst>
            </a:pPr>
            <a:r>
              <a:rPr lang="hr-HR" altLang="en-US" dirty="0"/>
              <a:t>problem interferencije kod plana </a:t>
            </a:r>
            <a:r>
              <a:rPr lang="hr-HR" altLang="en-US" i="1" dirty="0"/>
              <a:t>unutar subjekata</a:t>
            </a:r>
            <a:r>
              <a:rPr lang="hr-HR" altLang="en-US" dirty="0"/>
              <a:t>: 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tabLst>
                <a:tab pos="717550" algn="l"/>
                <a:tab pos="1169988" algn="l"/>
              </a:tabLst>
            </a:pPr>
            <a:r>
              <a:rPr lang="hr-HR" altLang="en-US" dirty="0"/>
              <a:t>posljedica redoslijeda testiranja pod različitim uvjetima: 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tabLst>
                <a:tab pos="717550" algn="l"/>
                <a:tab pos="1169988" algn="l"/>
              </a:tabLst>
            </a:pPr>
            <a:r>
              <a:rPr lang="hr-HR" altLang="en-US" dirty="0"/>
              <a:t>poboljšanje performansi sudionika s napretkom od jednog ispitnog uvjeta ka drugome 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tabLst>
                <a:tab pos="717550" algn="l"/>
                <a:tab pos="1169988" algn="l"/>
              </a:tabLst>
            </a:pPr>
            <a:r>
              <a:rPr lang="hr-HR" altLang="en-US" dirty="0"/>
              <a:t>rezultat familijariziranja sudionika s ispitnim aparatom i procedurom, odnosno povećanjem iskustva 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tabLst>
                <a:tab pos="717550" algn="l"/>
                <a:tab pos="1169988" algn="l"/>
              </a:tabLst>
            </a:pPr>
            <a:r>
              <a:rPr lang="hr-HR" altLang="en-US" i="1" dirty="0"/>
              <a:t>iskustvo</a:t>
            </a:r>
            <a:r>
              <a:rPr lang="hr-HR" altLang="en-US" dirty="0"/>
              <a:t> je zbunjujuća varijabla: 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tabLst>
                <a:tab pos="717550" algn="l"/>
                <a:tab pos="1169988" algn="l"/>
              </a:tabLst>
            </a:pPr>
            <a:r>
              <a:rPr lang="hr-HR" altLang="en-US" dirty="0"/>
              <a:t>sustavno povećanje iskustva s prelaskom od jednog uvjeta 	testiranja na naredni (= </a:t>
            </a:r>
            <a:r>
              <a:rPr lang="hr-HR" altLang="en-US" i="1" dirty="0"/>
              <a:t>poboljšanje</a:t>
            </a:r>
            <a:r>
              <a:rPr lang="hr-HR" altLang="en-US" dirty="0"/>
              <a:t> performansi!) </a:t>
            </a:r>
            <a:br>
              <a:rPr lang="hr-HR" altLang="en-US" dirty="0"/>
            </a:br>
            <a:r>
              <a:rPr lang="hr-HR" altLang="en-US" dirty="0"/>
              <a:t>~	</a:t>
            </a:r>
            <a:r>
              <a:rPr lang="hr-HR" altLang="en-US" i="1" dirty="0"/>
              <a:t>efekt prakse</a:t>
            </a:r>
            <a:r>
              <a:rPr lang="hr-HR" altLang="en-US" dirty="0"/>
              <a:t> [practice e.], </a:t>
            </a:r>
            <a:r>
              <a:rPr lang="hr-HR" altLang="en-US" i="1" dirty="0"/>
              <a:t>efekt učenja</a:t>
            </a:r>
            <a:r>
              <a:rPr lang="hr-HR" altLang="en-US" dirty="0"/>
              <a:t> [learning e.] 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tabLst>
                <a:tab pos="717550" algn="l"/>
                <a:tab pos="1169988" algn="l"/>
              </a:tabLst>
            </a:pPr>
            <a:r>
              <a:rPr lang="hr-HR" altLang="en-US" dirty="0"/>
              <a:t>sustavno </a:t>
            </a:r>
            <a:r>
              <a:rPr lang="hr-HR" altLang="en-US" i="1" dirty="0"/>
              <a:t>pogoršanje</a:t>
            </a:r>
            <a:r>
              <a:rPr lang="hr-HR" altLang="en-US" dirty="0"/>
              <a:t> performansi kao rezultat mentalnog ili fizičkog napora </a:t>
            </a:r>
            <a:br>
              <a:rPr lang="hr-HR" altLang="en-US" dirty="0"/>
            </a:br>
            <a:r>
              <a:rPr lang="hr-HR" altLang="en-US" dirty="0"/>
              <a:t>~	</a:t>
            </a:r>
            <a:r>
              <a:rPr lang="hr-HR" altLang="en-US" i="1" dirty="0"/>
              <a:t>efekt umora</a:t>
            </a:r>
            <a:r>
              <a:rPr lang="hr-HR" altLang="en-US" dirty="0"/>
              <a:t> [fatigue effect] 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tabLst>
                <a:tab pos="717550" algn="l"/>
                <a:tab pos="1169988" algn="l"/>
              </a:tabLst>
            </a:pPr>
            <a:r>
              <a:rPr lang="hr-HR" altLang="en-US" dirty="0"/>
              <a:t>općenito se govori o </a:t>
            </a:r>
            <a:r>
              <a:rPr lang="hr-HR" altLang="en-US" i="1" dirty="0"/>
              <a:t>efektu poretka</a:t>
            </a:r>
            <a:r>
              <a:rPr lang="hr-HR" altLang="en-US" dirty="0"/>
              <a:t> [order effect] </a:t>
            </a:r>
            <a:br>
              <a:rPr lang="hr-HR" altLang="en-US" dirty="0"/>
            </a:br>
            <a:r>
              <a:rPr lang="hr-HR" altLang="en-US" dirty="0"/>
              <a:t>ili </a:t>
            </a:r>
            <a:r>
              <a:rPr lang="hr-HR" altLang="en-US" i="1" dirty="0"/>
              <a:t>efektu slijeda</a:t>
            </a:r>
            <a:r>
              <a:rPr lang="hr-HR" altLang="en-US" dirty="0"/>
              <a:t> [sequence effect]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04E2D3-C275-C380-DBF7-D48E4708B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5977-DA00-4C83-8F91-4DF7D941D271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>
            <a:extLst>
              <a:ext uri="{FF2B5EF4-FFF2-40B4-BE49-F238E27FC236}">
                <a16:creationId xmlns:a16="http://schemas.microsoft.com/office/drawing/2014/main" id="{C8504649-FABB-4989-AB79-2652E548A8B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Narrow" panose="020B0606020202030204" pitchFamily="34" charset="0"/>
              </a:rPr>
              <a:t>Oblikovanje interakcije 2023/2024</a:t>
            </a:r>
          </a:p>
        </p:txBody>
      </p:sp>
      <p:sp>
        <p:nvSpPr>
          <p:cNvPr id="44035" name="Footer Placeholder 4">
            <a:extLst>
              <a:ext uri="{FF2B5EF4-FFF2-40B4-BE49-F238E27FC236}">
                <a16:creationId xmlns:a16="http://schemas.microsoft.com/office/drawing/2014/main" id="{5C60257A-BF64-47E2-8034-A2D0C8D03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44037" name="Rectangle 2">
            <a:extLst>
              <a:ext uri="{FF2B5EF4-FFF2-40B4-BE49-F238E27FC236}">
                <a16:creationId xmlns:a16="http://schemas.microsoft.com/office/drawing/2014/main" id="{26465FFB-934A-420B-BD20-28B3662E4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/>
              <a:t>Utjecaj poretka</a:t>
            </a:r>
          </a:p>
        </p:txBody>
      </p:sp>
      <p:sp>
        <p:nvSpPr>
          <p:cNvPr id="44038" name="Rectangle 3">
            <a:extLst>
              <a:ext uri="{FF2B5EF4-FFF2-40B4-BE49-F238E27FC236}">
                <a16:creationId xmlns:a16="http://schemas.microsoft.com/office/drawing/2014/main" id="{7582E5E5-54F7-4775-99BD-9D610D6C85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354013" algn="l"/>
                <a:tab pos="806450" algn="l"/>
              </a:tabLst>
            </a:pPr>
            <a:r>
              <a:rPr lang="hr-HR" altLang="en-US" dirty="0"/>
              <a:t>zbunjujući utjecaj prakse (uvježbanosti) kompromitira usporedbu ispitnih uvjeta u sklopu eksperimenta! </a:t>
            </a:r>
            <a:br>
              <a:rPr lang="hr-HR" altLang="en-US" dirty="0"/>
            </a:br>
            <a:r>
              <a:rPr lang="hr-HR" altLang="en-US" dirty="0"/>
              <a:t>~	kompenzirati efekt poretka: </a:t>
            </a:r>
          </a:p>
          <a:p>
            <a:pPr lvl="1" eaLnBrk="1" hangingPunct="1">
              <a:tabLst>
                <a:tab pos="354013" algn="l"/>
                <a:tab pos="806450" algn="l"/>
              </a:tabLst>
            </a:pPr>
            <a:r>
              <a:rPr lang="hr-HR" altLang="en-US" i="1" dirty="0"/>
              <a:t>izjednačavanje</a:t>
            </a:r>
            <a:r>
              <a:rPr lang="hr-HR" altLang="en-US" dirty="0"/>
              <a:t> [counterbalancing] </a:t>
            </a:r>
            <a:br>
              <a:rPr lang="hr-HR" altLang="en-US" dirty="0"/>
            </a:br>
            <a:r>
              <a:rPr lang="hr-HR" altLang="en-US" dirty="0"/>
              <a:t>~	podjela sudionika u grupe i zadavanje uvjeta u 	</a:t>
            </a:r>
            <a:r>
              <a:rPr lang="hr-HR" altLang="en-US" i="1" dirty="0"/>
              <a:t>različitom poretku</a:t>
            </a:r>
            <a:r>
              <a:rPr lang="hr-HR" altLang="en-US" dirty="0"/>
              <a:t> za svaku grupu </a:t>
            </a:r>
          </a:p>
          <a:p>
            <a:pPr lvl="1" eaLnBrk="1" hangingPunct="1">
              <a:tabLst>
                <a:tab pos="354013" algn="l"/>
                <a:tab pos="806450" algn="l"/>
              </a:tabLst>
            </a:pPr>
            <a:r>
              <a:rPr lang="hr-HR" altLang="en-US" i="1" dirty="0"/>
              <a:t>sustavni</a:t>
            </a:r>
            <a:r>
              <a:rPr lang="hr-HR" altLang="en-US" dirty="0"/>
              <a:t> postupak raspoređivanja uvjeta po grupama sudionika u planu unutar subjekata </a:t>
            </a:r>
            <a:br>
              <a:rPr lang="hr-HR" altLang="en-US" dirty="0"/>
            </a:br>
            <a:r>
              <a:rPr lang="hr-HR" altLang="en-US" dirty="0"/>
              <a:t>~	metoda </a:t>
            </a:r>
            <a:r>
              <a:rPr lang="hr-HR" altLang="en-US" i="1" dirty="0"/>
              <a:t>latinskih kvadrata</a:t>
            </a:r>
            <a:r>
              <a:rPr lang="hr-HR" altLang="en-US" dirty="0"/>
              <a:t> [Latin squares]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74820A-1871-F980-D6E5-882E187C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5977-DA00-4C83-8F91-4DF7D941D271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>
            <a:extLst>
              <a:ext uri="{FF2B5EF4-FFF2-40B4-BE49-F238E27FC236}">
                <a16:creationId xmlns:a16="http://schemas.microsoft.com/office/drawing/2014/main" id="{DACF6310-4DCC-4319-8D09-DDC784C42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Narrow" panose="020B0606020202030204" pitchFamily="34" charset="0"/>
              </a:rPr>
              <a:t>Oblikovanje interakcije 2023/2024</a:t>
            </a:r>
          </a:p>
        </p:txBody>
      </p:sp>
      <p:sp>
        <p:nvSpPr>
          <p:cNvPr id="45059" name="Footer Placeholder 4">
            <a:extLst>
              <a:ext uri="{FF2B5EF4-FFF2-40B4-BE49-F238E27FC236}">
                <a16:creationId xmlns:a16="http://schemas.microsoft.com/office/drawing/2014/main" id="{E86A5FC9-1CAA-4BE9-A049-B80D1417C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45061" name="Rectangle 2">
            <a:extLst>
              <a:ext uri="{FF2B5EF4-FFF2-40B4-BE49-F238E27FC236}">
                <a16:creationId xmlns:a16="http://schemas.microsoft.com/office/drawing/2014/main" id="{05B036C6-B5B1-445E-B099-9AC309BE8A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/>
              <a:t>Utjecaj poretka</a:t>
            </a:r>
          </a:p>
        </p:txBody>
      </p:sp>
      <p:sp>
        <p:nvSpPr>
          <p:cNvPr id="45062" name="Rectangle 3">
            <a:extLst>
              <a:ext uri="{FF2B5EF4-FFF2-40B4-BE49-F238E27FC236}">
                <a16:creationId xmlns:a16="http://schemas.microsoft.com/office/drawing/2014/main" id="{316A2E63-B234-48F7-A760-23E0A6FB96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ct val="15000"/>
              </a:spcAft>
              <a:tabLst>
                <a:tab pos="717550" algn="l"/>
              </a:tabLst>
            </a:pPr>
            <a:r>
              <a:rPr lang="hr-HR" altLang="en-US" i="1" dirty="0"/>
              <a:t>metoda latinskih kvadrata</a:t>
            </a:r>
            <a:r>
              <a:rPr lang="hr-HR" altLang="en-US" dirty="0"/>
              <a:t>: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717550" algn="l"/>
              </a:tabLst>
            </a:pPr>
            <a:r>
              <a:rPr lang="hr-HR" altLang="en-US" dirty="0"/>
              <a:t>tablica </a:t>
            </a:r>
            <a:r>
              <a:rPr lang="hr-HR" altLang="en-US" i="1" dirty="0"/>
              <a:t>n</a:t>
            </a:r>
            <a:r>
              <a:rPr lang="hr-HR" altLang="en-US" dirty="0"/>
              <a:t> </a:t>
            </a:r>
            <a:r>
              <a:rPr lang="hr-HR" altLang="en-US" dirty="0">
                <a:sym typeface="Symbol" panose="05050102010706020507" pitchFamily="18" charset="2"/>
              </a:rPr>
              <a:t></a:t>
            </a:r>
            <a:r>
              <a:rPr lang="hr-HR" altLang="en-US" dirty="0"/>
              <a:t> </a:t>
            </a:r>
            <a:r>
              <a:rPr lang="hr-HR" altLang="en-US" i="1" dirty="0"/>
              <a:t>n</a:t>
            </a:r>
            <a:r>
              <a:rPr lang="hr-HR" altLang="en-US" dirty="0"/>
              <a:t> ispunjena s </a:t>
            </a:r>
            <a:r>
              <a:rPr lang="hr-HR" altLang="en-US" i="1" dirty="0"/>
              <a:t>n</a:t>
            </a:r>
            <a:r>
              <a:rPr lang="hr-HR" altLang="en-US" dirty="0"/>
              <a:t> različitih simbola koji predstavljaju ispitne uvjete nekog faktora </a:t>
            </a:r>
            <a:br>
              <a:rPr lang="hr-HR" altLang="en-US" dirty="0"/>
            </a:br>
            <a:r>
              <a:rPr lang="hr-HR" altLang="en-US" dirty="0"/>
              <a:t>~	svaki se simbol pojavljuje </a:t>
            </a:r>
            <a:r>
              <a:rPr lang="hr-HR" altLang="en-US" i="1" dirty="0"/>
              <a:t>samo jednom</a:t>
            </a:r>
            <a:r>
              <a:rPr lang="hr-HR" altLang="en-US" dirty="0"/>
              <a:t> u svakom 	retku i u svakom stupcu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717550" algn="l"/>
              </a:tabLst>
            </a:pPr>
            <a:r>
              <a:rPr lang="hr-HR" altLang="en-US" dirty="0"/>
              <a:t>prvi je stupac u (izvornom) poretku, počevši od A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717550" algn="l"/>
              </a:tabLst>
            </a:pPr>
            <a:r>
              <a:rPr lang="hr-HR" altLang="en-US" dirty="0"/>
              <a:t>unosi u recima su poredani </a:t>
            </a:r>
            <a:r>
              <a:rPr lang="hr-HR" altLang="en-US" i="1" dirty="0"/>
              <a:t>cikličkom permutacijom</a:t>
            </a:r>
            <a:r>
              <a:rPr lang="hr-HR" altLang="en-US" dirty="0"/>
              <a:t> (rotiranjem simbola) [wrap around] </a:t>
            </a:r>
          </a:p>
          <a:p>
            <a:pPr eaLnBrk="1" hangingPunct="1">
              <a:spcBef>
                <a:spcPct val="45000"/>
              </a:spcBef>
              <a:spcAft>
                <a:spcPct val="15000"/>
              </a:spcAft>
              <a:tabLst>
                <a:tab pos="717550" algn="l"/>
              </a:tabLst>
            </a:pPr>
            <a:r>
              <a:rPr lang="hr-HR" altLang="en-US" i="1" dirty="0"/>
              <a:t>Primjer</a:t>
            </a:r>
            <a:r>
              <a:rPr lang="hr-HR" altLang="en-US" sz="1200" dirty="0"/>
              <a:t> </a:t>
            </a:r>
            <a:r>
              <a:rPr lang="hr-HR" altLang="en-US" dirty="0"/>
              <a:t>: latinski kvadrati za 2-5 uvjeta </a:t>
            </a:r>
          </a:p>
        </p:txBody>
      </p:sp>
      <p:pic>
        <p:nvPicPr>
          <p:cNvPr id="45063" name="Picture 5">
            <a:extLst>
              <a:ext uri="{FF2B5EF4-FFF2-40B4-BE49-F238E27FC236}">
                <a16:creationId xmlns:a16="http://schemas.microsoft.com/office/drawing/2014/main" id="{F317C98F-2CF4-432F-A62D-6B87E67E4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4876800"/>
            <a:ext cx="6038850" cy="136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71EA8C-31C8-C6FF-CF33-9C3C0549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5977-DA00-4C83-8F91-4DF7D941D271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>
            <a:extLst>
              <a:ext uri="{FF2B5EF4-FFF2-40B4-BE49-F238E27FC236}">
                <a16:creationId xmlns:a16="http://schemas.microsoft.com/office/drawing/2014/main" id="{B71A291D-F18C-4B89-9359-7377F09C1ED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Narrow" panose="020B0606020202030204" pitchFamily="34" charset="0"/>
              </a:rPr>
              <a:t>Oblikovanje interakcije 2023/2024</a:t>
            </a:r>
          </a:p>
        </p:txBody>
      </p:sp>
      <p:sp>
        <p:nvSpPr>
          <p:cNvPr id="46083" name="Footer Placeholder 4">
            <a:extLst>
              <a:ext uri="{FF2B5EF4-FFF2-40B4-BE49-F238E27FC236}">
                <a16:creationId xmlns:a16="http://schemas.microsoft.com/office/drawing/2014/main" id="{87D02777-A930-474B-A2F1-B14F9DD42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46085" name="Rectangle 2">
            <a:extLst>
              <a:ext uri="{FF2B5EF4-FFF2-40B4-BE49-F238E27FC236}">
                <a16:creationId xmlns:a16="http://schemas.microsoft.com/office/drawing/2014/main" id="{31E9A49D-2FA5-4F82-97DE-C0BCECEE38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/>
              <a:t>Utjecaj poretka</a:t>
            </a:r>
          </a:p>
        </p:txBody>
      </p:sp>
      <p:sp>
        <p:nvSpPr>
          <p:cNvPr id="46086" name="Rectangle 3">
            <a:extLst>
              <a:ext uri="{FF2B5EF4-FFF2-40B4-BE49-F238E27FC236}">
                <a16:creationId xmlns:a16="http://schemas.microsoft.com/office/drawing/2014/main" id="{27749E8C-3108-4C00-88A3-472B26A9C1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354013" algn="l"/>
                <a:tab pos="982663" algn="l"/>
                <a:tab pos="3589338" algn="l"/>
              </a:tabLst>
            </a:pPr>
            <a:r>
              <a:rPr lang="hr-HR" altLang="en-US"/>
              <a:t>nedostatak latinskih kvadrata reda </a:t>
            </a:r>
            <a:r>
              <a:rPr lang="hr-HR" altLang="en-US">
                <a:sym typeface="Symbol" panose="05050102010706020507" pitchFamily="18" charset="2"/>
              </a:rPr>
              <a:t> </a:t>
            </a:r>
            <a:r>
              <a:rPr lang="hr-HR" altLang="en-US"/>
              <a:t>3 </a:t>
            </a:r>
            <a:br>
              <a:rPr lang="hr-HR" altLang="en-US"/>
            </a:br>
            <a:r>
              <a:rPr lang="hr-HR" altLang="en-US"/>
              <a:t>~	uvjeti prethode/slijede druge uvjete </a:t>
            </a:r>
            <a:r>
              <a:rPr lang="hr-HR" altLang="en-US" i="1"/>
              <a:t>nejednaki</a:t>
            </a:r>
            <a:r>
              <a:rPr lang="hr-HR" altLang="en-US"/>
              <a:t> broj puta </a:t>
            </a:r>
          </a:p>
          <a:p>
            <a:pPr eaLnBrk="1" hangingPunct="1">
              <a:tabLst>
                <a:tab pos="354013" algn="l"/>
                <a:tab pos="982663" algn="l"/>
                <a:tab pos="3589338" algn="l"/>
              </a:tabLst>
            </a:pPr>
            <a:r>
              <a:rPr lang="hr-HR" altLang="en-US" i="1"/>
              <a:t>Primjer</a:t>
            </a:r>
            <a:r>
              <a:rPr lang="hr-HR" altLang="en-US" sz="1200"/>
              <a:t> </a:t>
            </a:r>
            <a:r>
              <a:rPr lang="hr-HR" altLang="en-US"/>
              <a:t>: </a:t>
            </a:r>
          </a:p>
          <a:p>
            <a:pPr lvl="1" eaLnBrk="1" hangingPunct="1">
              <a:tabLst>
                <a:tab pos="354013" algn="l"/>
                <a:tab pos="982663" algn="l"/>
                <a:tab pos="3589338" algn="l"/>
              </a:tabLst>
            </a:pPr>
            <a:r>
              <a:rPr lang="hr-HR" altLang="en-US"/>
              <a:t>latinski kvadrat 3</a:t>
            </a:r>
            <a:r>
              <a:rPr lang="hr-HR" altLang="en-US">
                <a:sym typeface="Symbol" panose="05050102010706020507" pitchFamily="18" charset="2"/>
              </a:rPr>
              <a:t> </a:t>
            </a:r>
            <a:r>
              <a:rPr lang="hr-HR" altLang="en-US"/>
              <a:t>x</a:t>
            </a:r>
            <a:r>
              <a:rPr lang="hr-HR" altLang="en-US">
                <a:sym typeface="Symbol" panose="05050102010706020507" pitchFamily="18" charset="2"/>
              </a:rPr>
              <a:t> </a:t>
            </a:r>
            <a:r>
              <a:rPr lang="hr-HR" altLang="en-US"/>
              <a:t>3:	B slijedi A 2 puta; </a:t>
            </a:r>
            <a:br>
              <a:rPr lang="hr-HR" altLang="en-US"/>
            </a:br>
            <a:r>
              <a:rPr lang="hr-HR" altLang="en-US"/>
              <a:t>		A slijedi B 1 put </a:t>
            </a:r>
          </a:p>
          <a:p>
            <a:pPr lvl="1" eaLnBrk="1" hangingPunct="1">
              <a:tabLst>
                <a:tab pos="354013" algn="l"/>
                <a:tab pos="982663" algn="l"/>
                <a:tab pos="3589338" algn="l"/>
              </a:tabLst>
            </a:pPr>
            <a:endParaRPr lang="hr-HR" altLang="en-US"/>
          </a:p>
          <a:p>
            <a:pPr lvl="1" eaLnBrk="1" hangingPunct="1">
              <a:tabLst>
                <a:tab pos="354013" algn="l"/>
                <a:tab pos="982663" algn="l"/>
                <a:tab pos="3589338" algn="l"/>
              </a:tabLst>
            </a:pPr>
            <a:r>
              <a:rPr lang="hr-HR" altLang="en-US"/>
              <a:t>latinski kvadrat 4</a:t>
            </a:r>
            <a:r>
              <a:rPr lang="hr-HR" altLang="en-US">
                <a:sym typeface="Symbol" panose="05050102010706020507" pitchFamily="18" charset="2"/>
              </a:rPr>
              <a:t> </a:t>
            </a:r>
            <a:r>
              <a:rPr lang="hr-HR" altLang="en-US"/>
              <a:t>x</a:t>
            </a:r>
            <a:r>
              <a:rPr lang="hr-HR" altLang="en-US">
                <a:sym typeface="Symbol" panose="05050102010706020507" pitchFamily="18" charset="2"/>
              </a:rPr>
              <a:t> </a:t>
            </a:r>
            <a:r>
              <a:rPr lang="hr-HR" altLang="en-US"/>
              <a:t>4: B slijedi A 3 puta; </a:t>
            </a:r>
            <a:br>
              <a:rPr lang="hr-HR" altLang="en-US"/>
            </a:br>
            <a:r>
              <a:rPr lang="hr-HR" altLang="en-US"/>
              <a:t>			A slijedi B 1 put </a:t>
            </a:r>
          </a:p>
          <a:p>
            <a:pPr lvl="1" eaLnBrk="1" hangingPunct="1">
              <a:tabLst>
                <a:tab pos="354013" algn="l"/>
                <a:tab pos="982663" algn="l"/>
                <a:tab pos="3589338" algn="l"/>
              </a:tabLst>
            </a:pPr>
            <a:endParaRPr lang="hr-HR" altLang="en-US"/>
          </a:p>
          <a:p>
            <a:pPr lvl="1" eaLnBrk="1" hangingPunct="1">
              <a:tabLst>
                <a:tab pos="354013" algn="l"/>
                <a:tab pos="982663" algn="l"/>
                <a:tab pos="3589338" algn="l"/>
              </a:tabLst>
            </a:pPr>
            <a:r>
              <a:rPr lang="hr-HR" altLang="en-US"/>
              <a:t>potrebno </a:t>
            </a:r>
            <a:r>
              <a:rPr lang="hr-HR" altLang="en-US" i="1"/>
              <a:t>kompenzirati</a:t>
            </a:r>
            <a:r>
              <a:rPr lang="hr-HR" altLang="en-US"/>
              <a:t> efekt slijeda A-B</a:t>
            </a:r>
          </a:p>
        </p:txBody>
      </p:sp>
      <p:sp>
        <p:nvSpPr>
          <p:cNvPr id="46087" name="Rectangle 4">
            <a:extLst>
              <a:ext uri="{FF2B5EF4-FFF2-40B4-BE49-F238E27FC236}">
                <a16:creationId xmlns:a16="http://schemas.microsoft.com/office/drawing/2014/main" id="{1F418BCD-1194-41F8-AB1C-118D36DD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7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r-HR" altLang="en-US" sz="1200">
                <a:cs typeface="Times New Roman" panose="02020603050405020304" pitchFamily="18" charset="0"/>
              </a:rPr>
              <a:t> </a:t>
            </a:r>
            <a:r>
              <a:rPr lang="hr-HR" altLang="en-US" sz="600"/>
              <a:t> </a:t>
            </a:r>
            <a:endParaRPr lang="hr-HR" altLang="en-US"/>
          </a:p>
        </p:txBody>
      </p:sp>
      <p:grpSp>
        <p:nvGrpSpPr>
          <p:cNvPr id="46088" name="Group 40">
            <a:extLst>
              <a:ext uri="{FF2B5EF4-FFF2-40B4-BE49-F238E27FC236}">
                <a16:creationId xmlns:a16="http://schemas.microsoft.com/office/drawing/2014/main" id="{9E3E4025-3972-4974-9458-C2CC1ED12488}"/>
              </a:ext>
            </a:extLst>
          </p:cNvPr>
          <p:cNvGrpSpPr>
            <a:grpSpLocks/>
          </p:cNvGrpSpPr>
          <p:nvPr/>
        </p:nvGrpSpPr>
        <p:grpSpPr bwMode="auto">
          <a:xfrm>
            <a:off x="7667625" y="2524125"/>
            <a:ext cx="1119188" cy="908050"/>
            <a:chOff x="5964" y="799"/>
            <a:chExt cx="705" cy="572"/>
          </a:xfrm>
        </p:grpSpPr>
        <p:pic>
          <p:nvPicPr>
            <p:cNvPr id="46095" name="Picture 33">
              <a:extLst>
                <a:ext uri="{FF2B5EF4-FFF2-40B4-BE49-F238E27FC236}">
                  <a16:creationId xmlns:a16="http://schemas.microsoft.com/office/drawing/2014/main" id="{B7D1AA06-C1A0-480D-A921-EE5C8C4089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4" y="799"/>
              <a:ext cx="705" cy="5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89834" name="Rectangle 10">
              <a:extLst>
                <a:ext uri="{FF2B5EF4-FFF2-40B4-BE49-F238E27FC236}">
                  <a16:creationId xmlns:a16="http://schemas.microsoft.com/office/drawing/2014/main" id="{BFB5C621-B1CE-49A7-9DC1-A207CF8D8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8" y="1162"/>
              <a:ext cx="227" cy="202"/>
            </a:xfrm>
            <a:prstGeom prst="rect">
              <a:avLst/>
            </a:prstGeom>
            <a:solidFill>
              <a:srgbClr val="FFCC00">
                <a:alpha val="37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9851" name="Rectangle 27">
              <a:extLst>
                <a:ext uri="{FF2B5EF4-FFF2-40B4-BE49-F238E27FC236}">
                  <a16:creationId xmlns:a16="http://schemas.microsoft.com/office/drawing/2014/main" id="{22C0AFF9-77C5-4B21-9187-B1B6714C8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8" y="981"/>
              <a:ext cx="227" cy="202"/>
            </a:xfrm>
            <a:prstGeom prst="rect">
              <a:avLst/>
            </a:prstGeom>
            <a:solidFill>
              <a:srgbClr val="69C6FF">
                <a:alpha val="37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9859" name="Rectangle 35">
              <a:extLst>
                <a:ext uri="{FF2B5EF4-FFF2-40B4-BE49-F238E27FC236}">
                  <a16:creationId xmlns:a16="http://schemas.microsoft.com/office/drawing/2014/main" id="{B62ABB63-9391-400F-8F81-5AB55F0E0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1" y="799"/>
              <a:ext cx="227" cy="202"/>
            </a:xfrm>
            <a:prstGeom prst="rect">
              <a:avLst/>
            </a:prstGeom>
            <a:solidFill>
              <a:srgbClr val="FFCC00">
                <a:alpha val="37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089" name="Group 41">
            <a:extLst>
              <a:ext uri="{FF2B5EF4-FFF2-40B4-BE49-F238E27FC236}">
                <a16:creationId xmlns:a16="http://schemas.microsoft.com/office/drawing/2014/main" id="{F0A910CF-9E58-4BEF-89D1-EC6B9D77A74D}"/>
              </a:ext>
            </a:extLst>
          </p:cNvPr>
          <p:cNvGrpSpPr>
            <a:grpSpLocks/>
          </p:cNvGrpSpPr>
          <p:nvPr/>
        </p:nvGrpSpPr>
        <p:grpSpPr bwMode="auto">
          <a:xfrm>
            <a:off x="7308850" y="3997325"/>
            <a:ext cx="1468438" cy="1184275"/>
            <a:chOff x="5760" y="2296"/>
            <a:chExt cx="925" cy="746"/>
          </a:xfrm>
        </p:grpSpPr>
        <p:pic>
          <p:nvPicPr>
            <p:cNvPr id="46090" name="Picture 34">
              <a:extLst>
                <a:ext uri="{FF2B5EF4-FFF2-40B4-BE49-F238E27FC236}">
                  <a16:creationId xmlns:a16="http://schemas.microsoft.com/office/drawing/2014/main" id="{3B587308-F861-4BE0-8F32-DB04794AEB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0" y="2296"/>
              <a:ext cx="925" cy="7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89860" name="Rectangle 36">
              <a:extLst>
                <a:ext uri="{FF2B5EF4-FFF2-40B4-BE49-F238E27FC236}">
                  <a16:creationId xmlns:a16="http://schemas.microsoft.com/office/drawing/2014/main" id="{9D963ACE-2DBB-4FF4-BFB3-D5733DE2C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0" y="2296"/>
              <a:ext cx="227" cy="202"/>
            </a:xfrm>
            <a:prstGeom prst="rect">
              <a:avLst/>
            </a:prstGeom>
            <a:solidFill>
              <a:srgbClr val="FFCC00">
                <a:alpha val="37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9861" name="Rectangle 37">
              <a:extLst>
                <a:ext uri="{FF2B5EF4-FFF2-40B4-BE49-F238E27FC236}">
                  <a16:creationId xmlns:a16="http://schemas.microsoft.com/office/drawing/2014/main" id="{E8A64335-657A-4F45-A4F6-3C9ABE16E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6" y="2840"/>
              <a:ext cx="227" cy="202"/>
            </a:xfrm>
            <a:prstGeom prst="rect">
              <a:avLst/>
            </a:prstGeom>
            <a:solidFill>
              <a:srgbClr val="FFCC00">
                <a:alpha val="37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9862" name="Rectangle 38">
              <a:extLst>
                <a:ext uri="{FF2B5EF4-FFF2-40B4-BE49-F238E27FC236}">
                  <a16:creationId xmlns:a16="http://schemas.microsoft.com/office/drawing/2014/main" id="{285CDC9F-73B1-4233-9CC1-830A76EB6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3" y="2649"/>
              <a:ext cx="227" cy="202"/>
            </a:xfrm>
            <a:prstGeom prst="rect">
              <a:avLst/>
            </a:prstGeom>
            <a:solidFill>
              <a:srgbClr val="FFCC00">
                <a:alpha val="37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9863" name="Rectangle 39">
              <a:extLst>
                <a:ext uri="{FF2B5EF4-FFF2-40B4-BE49-F238E27FC236}">
                  <a16:creationId xmlns:a16="http://schemas.microsoft.com/office/drawing/2014/main" id="{B8CFBCFA-08A5-445A-90D5-66A0D8C3C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3" y="2478"/>
              <a:ext cx="227" cy="202"/>
            </a:xfrm>
            <a:prstGeom prst="rect">
              <a:avLst/>
            </a:prstGeom>
            <a:solidFill>
              <a:srgbClr val="69C6FF">
                <a:alpha val="37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9A914D-C18A-84C9-4EEA-ED3A16F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5977-DA00-4C83-8F91-4DF7D941D271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>
            <a:extLst>
              <a:ext uri="{FF2B5EF4-FFF2-40B4-BE49-F238E27FC236}">
                <a16:creationId xmlns:a16="http://schemas.microsoft.com/office/drawing/2014/main" id="{E1121468-83E2-4411-B87A-7AB27129960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Narrow" panose="020B0606020202030204" pitchFamily="34" charset="0"/>
              </a:rPr>
              <a:t>Oblikovanje interakcije 2023/2024</a:t>
            </a:r>
          </a:p>
        </p:txBody>
      </p:sp>
      <p:sp>
        <p:nvSpPr>
          <p:cNvPr id="10243" name="Footer Placeholder 4">
            <a:extLst>
              <a:ext uri="{FF2B5EF4-FFF2-40B4-BE49-F238E27FC236}">
                <a16:creationId xmlns:a16="http://schemas.microsoft.com/office/drawing/2014/main" id="{F1BF6507-CA92-456B-9576-F0008F071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49A5B5C0-698D-4644-B40B-D1EC097A2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675687" cy="561657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15000"/>
              </a:spcAft>
              <a:tabLst>
                <a:tab pos="806450" algn="l"/>
              </a:tabLst>
            </a:pPr>
            <a:r>
              <a:rPr lang="hr-HR" altLang="en-US" dirty="0"/>
              <a:t>usporedba eksperimenta s metaforom signala i šuma: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806450" algn="l"/>
              </a:tabLst>
            </a:pPr>
            <a:r>
              <a:rPr lang="hr-HR" altLang="en-US" dirty="0"/>
              <a:t>signal ~ varijabla od interesa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806450" algn="l"/>
              </a:tabLst>
            </a:pPr>
            <a:r>
              <a:rPr lang="hr-HR" altLang="en-US" dirty="0"/>
              <a:t>šum ~ slučajni utjecaji (varijabilnost)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806450" algn="l"/>
              </a:tabLst>
            </a:pPr>
            <a:endParaRPr lang="hr-HR" altLang="en-US" dirty="0"/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806450" algn="l"/>
              </a:tabLst>
            </a:pPr>
            <a:endParaRPr lang="hr-HR" altLang="en-US" dirty="0"/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806450" algn="l"/>
              </a:tabLst>
            </a:pPr>
            <a:endParaRPr lang="hr-HR" altLang="en-US" dirty="0"/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806450" algn="l"/>
              </a:tabLst>
            </a:pPr>
            <a:endParaRPr lang="hr-HR" altLang="en-US" dirty="0"/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806450" algn="l"/>
              </a:tabLst>
            </a:pPr>
            <a:r>
              <a:rPr lang="hr-HR" altLang="en-US" dirty="0"/>
              <a:t>oblikovanja eksperimenta </a:t>
            </a:r>
            <a:br>
              <a:rPr lang="hr-HR" altLang="en-US" dirty="0"/>
            </a:br>
            <a:r>
              <a:rPr lang="hr-HR" altLang="en-US" dirty="0"/>
              <a:t>~	proces pojačanja signala i reduciranja šuma 	pažljivim razmatranjem </a:t>
            </a:r>
            <a:r>
              <a:rPr lang="hr-HR" altLang="en-US" i="1" dirty="0"/>
              <a:t>postave</a:t>
            </a:r>
            <a:r>
              <a:rPr lang="hr-HR" altLang="en-US" dirty="0"/>
              <a:t> [setup] 	eksperimenta putem varijabli kojima se rukuje i 	onima koje se mjere, onima koje nadziru; </a:t>
            </a:r>
            <a:br>
              <a:rPr lang="hr-HR" altLang="en-US" dirty="0"/>
            </a:br>
            <a:r>
              <a:rPr lang="hr-HR" altLang="en-US" dirty="0"/>
              <a:t>	putem procedura, zadataka, itd. </a:t>
            </a:r>
          </a:p>
        </p:txBody>
      </p:sp>
      <p:pic>
        <p:nvPicPr>
          <p:cNvPr id="10246" name="Picture 4">
            <a:extLst>
              <a:ext uri="{FF2B5EF4-FFF2-40B4-BE49-F238E27FC236}">
                <a16:creationId xmlns:a16="http://schemas.microsoft.com/office/drawing/2014/main" id="{38A6C864-D4DE-4381-AC32-E8AAB8B85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54"/>
          <a:stretch>
            <a:fillRect/>
          </a:stretch>
        </p:blipFill>
        <p:spPr bwMode="auto">
          <a:xfrm>
            <a:off x="2619375" y="2317750"/>
            <a:ext cx="5903913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Rectangle 2">
            <a:extLst>
              <a:ext uri="{FF2B5EF4-FFF2-40B4-BE49-F238E27FC236}">
                <a16:creationId xmlns:a16="http://schemas.microsoft.com/office/drawing/2014/main" id="{73C23ECC-B9A6-4CCE-A07C-F551FF3ED6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/>
              <a:t>Eksperimentalna metoda u HCI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29B2DD-2957-0195-A74C-0C97B11C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5977-DA00-4C83-8F91-4DF7D941D271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>
            <a:extLst>
              <a:ext uri="{FF2B5EF4-FFF2-40B4-BE49-F238E27FC236}">
                <a16:creationId xmlns:a16="http://schemas.microsoft.com/office/drawing/2014/main" id="{7AB72C7A-54D9-4F4D-8687-06F9817F792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Narrow" panose="020B0606020202030204" pitchFamily="34" charset="0"/>
              </a:rPr>
              <a:t>Oblikovanje interakcije 2023/2024</a:t>
            </a:r>
          </a:p>
        </p:txBody>
      </p:sp>
      <p:sp>
        <p:nvSpPr>
          <p:cNvPr id="47107" name="Footer Placeholder 4">
            <a:extLst>
              <a:ext uri="{FF2B5EF4-FFF2-40B4-BE49-F238E27FC236}">
                <a16:creationId xmlns:a16="http://schemas.microsoft.com/office/drawing/2014/main" id="{99769ADA-F68C-450D-A379-1AC2B187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00FBDD0F-8456-48F4-BED2-97FA6B680F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908050"/>
            <a:ext cx="8675687" cy="56880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spcAft>
                <a:spcPct val="15000"/>
              </a:spcAft>
              <a:tabLst>
                <a:tab pos="354013" algn="l"/>
                <a:tab pos="1347788" algn="l"/>
              </a:tabLst>
              <a:defRPr/>
            </a:pPr>
            <a:r>
              <a:rPr lang="hr-HR" altLang="en-US" dirty="0"/>
              <a:t>kompenziranje efekta slijeda kod latinskih kvadrata </a:t>
            </a:r>
            <a:br>
              <a:rPr lang="hr-HR" altLang="en-US" dirty="0"/>
            </a:br>
            <a:r>
              <a:rPr lang="hr-HR" altLang="en-US" dirty="0"/>
              <a:t>~	moguće samo kod tablica </a:t>
            </a:r>
            <a:r>
              <a:rPr lang="hr-HR" altLang="en-US" i="1" dirty="0"/>
              <a:t>parnog</a:t>
            </a:r>
            <a:r>
              <a:rPr lang="hr-HR" altLang="en-US" dirty="0"/>
              <a:t> reda </a:t>
            </a:r>
            <a:br>
              <a:rPr lang="hr-HR" altLang="en-US" dirty="0"/>
            </a:br>
            <a:r>
              <a:rPr lang="hr-HR" altLang="en-US" dirty="0"/>
              <a:t>	(parni broj stupaca/redaka): </a:t>
            </a:r>
          </a:p>
          <a:p>
            <a:pPr marL="693738" lvl="1" indent="-339725" eaLnBrk="1" hangingPunct="1">
              <a:lnSpc>
                <a:spcPct val="8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  <a:tabLst>
                <a:tab pos="1347788" algn="l"/>
              </a:tabLst>
              <a:defRPr/>
            </a:pPr>
            <a:r>
              <a:rPr lang="hr-HR" altLang="en-US" dirty="0"/>
              <a:t>prvi je </a:t>
            </a:r>
            <a:r>
              <a:rPr lang="hr-HR" altLang="en-US" i="1" dirty="0"/>
              <a:t>stupac</a:t>
            </a:r>
            <a:r>
              <a:rPr lang="hr-HR" altLang="en-US" dirty="0"/>
              <a:t> s (normalnim) poretkom, započinje s A </a:t>
            </a:r>
          </a:p>
          <a:p>
            <a:pPr marL="693738" lvl="1" indent="-339725" eaLnBrk="1" hangingPunct="1">
              <a:lnSpc>
                <a:spcPct val="8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  <a:tabLst>
                <a:tab pos="1347788" algn="l"/>
              </a:tabLst>
              <a:defRPr/>
            </a:pPr>
            <a:r>
              <a:rPr lang="hr-HR" altLang="en-US" dirty="0"/>
              <a:t>najviši </a:t>
            </a:r>
            <a:r>
              <a:rPr lang="hr-HR" altLang="en-US" i="1" dirty="0"/>
              <a:t>redak</a:t>
            </a:r>
            <a:r>
              <a:rPr lang="hr-HR" altLang="en-US" dirty="0"/>
              <a:t> ima slijed A, B, </a:t>
            </a:r>
            <a:r>
              <a:rPr lang="hr-HR" altLang="en-US" i="1" dirty="0"/>
              <a:t>n</a:t>
            </a:r>
            <a:r>
              <a:rPr lang="hr-HR" altLang="en-US" dirty="0"/>
              <a:t>, C, </a:t>
            </a:r>
            <a:r>
              <a:rPr lang="hr-HR" altLang="en-US" i="1" dirty="0"/>
              <a:t>n</a:t>
            </a:r>
            <a:r>
              <a:rPr lang="hr-HR" altLang="en-US" dirty="0"/>
              <a:t>–1, itd.; </a:t>
            </a:r>
            <a:br>
              <a:rPr lang="hr-HR" altLang="en-US" dirty="0"/>
            </a:br>
            <a:r>
              <a:rPr lang="hr-HR" altLang="en-US" i="1" dirty="0"/>
              <a:t>n</a:t>
            </a:r>
            <a:r>
              <a:rPr lang="hr-HR" altLang="en-US" dirty="0"/>
              <a:t> je simbol najvišeg reda </a:t>
            </a:r>
          </a:p>
          <a:p>
            <a:pPr marL="693738" lvl="1" indent="-339725" eaLnBrk="1" hangingPunct="1">
              <a:lnSpc>
                <a:spcPct val="8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  <a:tabLst>
                <a:tab pos="1347788" algn="l"/>
              </a:tabLst>
              <a:defRPr/>
            </a:pPr>
            <a:r>
              <a:rPr lang="hr-HR" altLang="en-US" dirty="0"/>
              <a:t>unosi u drugi i naredne </a:t>
            </a:r>
            <a:r>
              <a:rPr lang="hr-HR" altLang="en-US" i="1" dirty="0"/>
              <a:t>stupce</a:t>
            </a:r>
            <a:r>
              <a:rPr lang="hr-HR" altLang="en-US" dirty="0"/>
              <a:t> su poredani cikličkom permutacijom (kao prije); alternativno: </a:t>
            </a:r>
            <a:br>
              <a:rPr lang="hr-HR" altLang="en-US" dirty="0"/>
            </a:br>
            <a:r>
              <a:rPr lang="hr-HR" altLang="en-US" i="1" dirty="0"/>
              <a:t>reci</a:t>
            </a:r>
            <a:r>
              <a:rPr lang="hr-HR" altLang="en-US" dirty="0"/>
              <a:t> se (od drugog nadalje) redaju kao pod 2. </a:t>
            </a:r>
          </a:p>
          <a:p>
            <a:pPr eaLnBrk="1" hangingPunct="1">
              <a:lnSpc>
                <a:spcPct val="80000"/>
              </a:lnSpc>
              <a:spcBef>
                <a:spcPct val="60000"/>
              </a:spcBef>
              <a:tabLst>
                <a:tab pos="354013" algn="l"/>
                <a:tab pos="1347788" algn="l"/>
              </a:tabLst>
              <a:defRPr/>
            </a:pPr>
            <a:r>
              <a:rPr lang="hr-HR" altLang="en-US" i="1" dirty="0"/>
              <a:t>Primjer</a:t>
            </a:r>
            <a:r>
              <a:rPr lang="hr-HR" altLang="en-US" sz="1200" dirty="0"/>
              <a:t> </a:t>
            </a:r>
            <a:r>
              <a:rPr lang="hr-HR" altLang="en-US" dirty="0"/>
              <a:t>:	latinski kvadrati </a:t>
            </a:r>
            <a:br>
              <a:rPr lang="hr-HR" altLang="en-US" dirty="0"/>
            </a:br>
            <a:r>
              <a:rPr lang="hr-HR" altLang="en-US" dirty="0"/>
              <a:t>		za 2 i 4 uvjeta 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spcAft>
                <a:spcPct val="15000"/>
              </a:spcAft>
              <a:tabLst>
                <a:tab pos="354013" algn="l"/>
                <a:tab pos="1347788" algn="l"/>
              </a:tabLst>
              <a:defRPr/>
            </a:pPr>
            <a:r>
              <a:rPr lang="hr-HR" altLang="en-US" dirty="0"/>
              <a:t>4</a:t>
            </a:r>
            <a:r>
              <a:rPr lang="hr-HR" altLang="en-US" dirty="0">
                <a:sym typeface="Symbol" panose="05050102010706020507" pitchFamily="18" charset="2"/>
              </a:rPr>
              <a:t> </a:t>
            </a:r>
            <a:r>
              <a:rPr lang="hr-HR" altLang="en-US" dirty="0"/>
              <a:t>x</a:t>
            </a:r>
            <a:r>
              <a:rPr lang="hr-HR" altLang="en-US" dirty="0">
                <a:sym typeface="Symbol" panose="05050102010706020507" pitchFamily="18" charset="2"/>
              </a:rPr>
              <a:t> </a:t>
            </a:r>
            <a:r>
              <a:rPr lang="hr-HR" altLang="en-US" dirty="0"/>
              <a:t>4:	uvjeti prethode/slijede </a:t>
            </a:r>
            <a:br>
              <a:rPr lang="hr-HR" altLang="en-US" dirty="0"/>
            </a:br>
            <a:r>
              <a:rPr lang="hr-HR" altLang="en-US" dirty="0"/>
              <a:t>	2 puta 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spcAft>
                <a:spcPct val="15000"/>
              </a:spcAft>
              <a:tabLst>
                <a:tab pos="354013" algn="l"/>
                <a:tab pos="1347788" algn="l"/>
              </a:tabLst>
              <a:defRPr/>
            </a:pPr>
            <a:r>
              <a:rPr lang="hr-HR" altLang="en-US" dirty="0">
                <a:sym typeface="Symbol" panose="05050102010706020507" pitchFamily="18" charset="2"/>
              </a:rPr>
              <a:t>6 </a:t>
            </a:r>
            <a:r>
              <a:rPr lang="hr-HR" altLang="en-US" dirty="0"/>
              <a:t>x</a:t>
            </a:r>
            <a:r>
              <a:rPr lang="hr-HR" altLang="en-US" dirty="0">
                <a:sym typeface="Symbol" panose="05050102010706020507" pitchFamily="18" charset="2"/>
              </a:rPr>
              <a:t> 6</a:t>
            </a:r>
            <a:r>
              <a:rPr lang="hr-HR" altLang="en-US" dirty="0"/>
              <a:t>:	uvjeti prethode/slijede </a:t>
            </a:r>
            <a:br>
              <a:rPr lang="hr-HR" altLang="en-US" dirty="0"/>
            </a:br>
            <a:r>
              <a:rPr lang="hr-HR" altLang="en-US" dirty="0"/>
              <a:t>	3 puta </a:t>
            </a:r>
          </a:p>
        </p:txBody>
      </p:sp>
      <p:sp>
        <p:nvSpPr>
          <p:cNvPr id="47110" name="Rectangle 2">
            <a:extLst>
              <a:ext uri="{FF2B5EF4-FFF2-40B4-BE49-F238E27FC236}">
                <a16:creationId xmlns:a16="http://schemas.microsoft.com/office/drawing/2014/main" id="{9D2C2EF2-E7BC-4CBC-81EB-49D0ECF557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/>
              <a:t>Utjecaj poretka</a:t>
            </a:r>
          </a:p>
        </p:txBody>
      </p:sp>
      <p:pic>
        <p:nvPicPr>
          <p:cNvPr id="47111" name="Picture 8">
            <a:extLst>
              <a:ext uri="{FF2B5EF4-FFF2-40B4-BE49-F238E27FC236}">
                <a16:creationId xmlns:a16="http://schemas.microsoft.com/office/drawing/2014/main" id="{866634FE-E27C-4511-98AE-FC822C391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4640263"/>
            <a:ext cx="3836987" cy="152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43E24F69-1B84-49BF-83D8-C9EE8D96BD8E}"/>
              </a:ext>
            </a:extLst>
          </p:cNvPr>
          <p:cNvSpPr/>
          <p:nvPr/>
        </p:nvSpPr>
        <p:spPr bwMode="auto">
          <a:xfrm>
            <a:off x="5508625" y="4941888"/>
            <a:ext cx="431800" cy="142875"/>
          </a:xfrm>
          <a:prstGeom prst="curvedDownArrow">
            <a:avLst>
              <a:gd name="adj1" fmla="val 0"/>
              <a:gd name="adj2" fmla="val 50000"/>
              <a:gd name="adj3" fmla="val 25000"/>
            </a:avLst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265CBB72-B999-4A6C-97C5-750AB76DDC76}"/>
              </a:ext>
            </a:extLst>
          </p:cNvPr>
          <p:cNvSpPr/>
          <p:nvPr/>
        </p:nvSpPr>
        <p:spPr bwMode="auto">
          <a:xfrm>
            <a:off x="5500688" y="4878388"/>
            <a:ext cx="655637" cy="206375"/>
          </a:xfrm>
          <a:prstGeom prst="curvedDownArrow">
            <a:avLst>
              <a:gd name="adj1" fmla="val 0"/>
              <a:gd name="adj2" fmla="val 50000"/>
              <a:gd name="adj3" fmla="val 25000"/>
            </a:avLst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2349ED58-28A7-4816-975B-C1720A8B61E3}"/>
              </a:ext>
            </a:extLst>
          </p:cNvPr>
          <p:cNvSpPr/>
          <p:nvPr/>
        </p:nvSpPr>
        <p:spPr bwMode="auto">
          <a:xfrm>
            <a:off x="5487988" y="4797425"/>
            <a:ext cx="1079500" cy="287338"/>
          </a:xfrm>
          <a:prstGeom prst="curvedDownArrow">
            <a:avLst>
              <a:gd name="adj1" fmla="val 0"/>
              <a:gd name="adj2" fmla="val 50000"/>
              <a:gd name="adj3" fmla="val 25000"/>
            </a:avLst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A11D1B-7F33-AB6C-2A9F-0F096602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5977-DA00-4C83-8F91-4DF7D941D271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>
            <a:extLst>
              <a:ext uri="{FF2B5EF4-FFF2-40B4-BE49-F238E27FC236}">
                <a16:creationId xmlns:a16="http://schemas.microsoft.com/office/drawing/2014/main" id="{CD0A106F-7CAD-4CDC-8899-1794761F8CA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Narrow" panose="020B0606020202030204" pitchFamily="34" charset="0"/>
              </a:rPr>
              <a:t>Oblikovanje interakcije 2023/2024</a:t>
            </a:r>
          </a:p>
        </p:txBody>
      </p:sp>
      <p:sp>
        <p:nvSpPr>
          <p:cNvPr id="48131" name="Footer Placeholder 4">
            <a:extLst>
              <a:ext uri="{FF2B5EF4-FFF2-40B4-BE49-F238E27FC236}">
                <a16:creationId xmlns:a16="http://schemas.microsoft.com/office/drawing/2014/main" id="{29FDA5D8-25AD-4360-A7E0-6CE4F1DC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48133" name="Rectangle 2">
            <a:extLst>
              <a:ext uri="{FF2B5EF4-FFF2-40B4-BE49-F238E27FC236}">
                <a16:creationId xmlns:a16="http://schemas.microsoft.com/office/drawing/2014/main" id="{B20A8A6A-AB50-4FCF-B520-355F550F0C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/>
              <a:t>Utjecaj poretka</a:t>
            </a:r>
          </a:p>
        </p:txBody>
      </p:sp>
      <p:sp>
        <p:nvSpPr>
          <p:cNvPr id="48134" name="Rectangle 3">
            <a:extLst>
              <a:ext uri="{FF2B5EF4-FFF2-40B4-BE49-F238E27FC236}">
                <a16:creationId xmlns:a16="http://schemas.microsoft.com/office/drawing/2014/main" id="{3C4987B4-F0CD-481C-887F-D1032D8BF0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ct val="15000"/>
              </a:spcAft>
              <a:tabLst>
                <a:tab pos="354013" algn="l"/>
                <a:tab pos="717550" algn="l"/>
              </a:tabLst>
            </a:pPr>
            <a:r>
              <a:rPr lang="hr-HR" altLang="en-US" dirty="0"/>
              <a:t>oblikovanja </a:t>
            </a:r>
            <a:r>
              <a:rPr lang="hr-HR" altLang="en-US" i="1" dirty="0"/>
              <a:t>izjednačenog eksperimenta</a:t>
            </a:r>
            <a:r>
              <a:rPr lang="hr-HR" altLang="en-US" dirty="0"/>
              <a:t> unutar subjekata </a:t>
            </a:r>
            <a:br>
              <a:rPr lang="hr-HR" altLang="en-US" dirty="0"/>
            </a:br>
            <a:r>
              <a:rPr lang="hr-HR" altLang="en-US" dirty="0"/>
              <a:t>~	broj sudionika mora se moći podijeliti s brojem uvjeta 	nekog faktora tako da ih je </a:t>
            </a:r>
            <a:r>
              <a:rPr lang="hr-HR" altLang="en-US" i="1" dirty="0"/>
              <a:t>podjednako u svakoj grupi </a:t>
            </a:r>
          </a:p>
          <a:p>
            <a:pPr eaLnBrk="1" hangingPunct="1">
              <a:spcBef>
                <a:spcPct val="45000"/>
              </a:spcBef>
              <a:spcAft>
                <a:spcPct val="15000"/>
              </a:spcAft>
              <a:tabLst>
                <a:tab pos="354013" algn="l"/>
                <a:tab pos="717550" algn="l"/>
              </a:tabLst>
            </a:pPr>
            <a:r>
              <a:rPr lang="hr-HR" altLang="en-US" i="1" dirty="0"/>
              <a:t>Primjer</a:t>
            </a:r>
            <a:r>
              <a:rPr lang="hr-HR" altLang="en-US" sz="1200" dirty="0"/>
              <a:t> </a:t>
            </a:r>
            <a:r>
              <a:rPr lang="hr-HR" altLang="en-US" dirty="0"/>
              <a:t>: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354013" algn="l"/>
                <a:tab pos="717550" algn="l"/>
              </a:tabLst>
            </a:pPr>
            <a:r>
              <a:rPr lang="hr-HR" altLang="en-US" dirty="0"/>
              <a:t>faktor s 3 razine/uvjeta </a:t>
            </a:r>
            <a:br>
              <a:rPr lang="hr-HR" altLang="en-US" dirty="0"/>
            </a:br>
            <a:r>
              <a:rPr lang="hr-HR" altLang="en-US" dirty="0"/>
              <a:t>~	broj sudionika mora biti višekratnik od 3: 9, 12, 15, ...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354013" algn="l"/>
                <a:tab pos="717550" algn="l"/>
              </a:tabLst>
            </a:pPr>
            <a:r>
              <a:rPr lang="hr-HR" altLang="en-US" dirty="0"/>
              <a:t>za 12 sudionika </a:t>
            </a:r>
            <a:br>
              <a:rPr lang="hr-HR" altLang="en-US" dirty="0"/>
            </a:br>
            <a:r>
              <a:rPr lang="hr-HR" altLang="en-US" dirty="0"/>
              <a:t>~	3 grupe s po 4 sudionika; </a:t>
            </a:r>
            <a:br>
              <a:rPr lang="hr-HR" altLang="en-US" dirty="0"/>
            </a:br>
            <a:r>
              <a:rPr lang="hr-HR" altLang="en-US" dirty="0"/>
              <a:t>	dodjela uvjeta po planu: </a:t>
            </a:r>
          </a:p>
          <a:p>
            <a:pPr lvl="2" eaLnBrk="1" hangingPunct="1">
              <a:spcBef>
                <a:spcPct val="0"/>
              </a:spcBef>
              <a:spcAft>
                <a:spcPct val="15000"/>
              </a:spcAft>
              <a:tabLst>
                <a:tab pos="354013" algn="l"/>
                <a:tab pos="717550" algn="l"/>
              </a:tabLst>
            </a:pPr>
            <a:r>
              <a:rPr lang="hr-HR" altLang="en-US" dirty="0"/>
              <a:t>Grupa_1: ABC </a:t>
            </a:r>
          </a:p>
          <a:p>
            <a:pPr lvl="2" eaLnBrk="1" hangingPunct="1">
              <a:spcBef>
                <a:spcPct val="0"/>
              </a:spcBef>
              <a:spcAft>
                <a:spcPct val="15000"/>
              </a:spcAft>
              <a:tabLst>
                <a:tab pos="354013" algn="l"/>
                <a:tab pos="717550" algn="l"/>
              </a:tabLst>
            </a:pPr>
            <a:r>
              <a:rPr lang="hr-HR" altLang="en-US" dirty="0"/>
              <a:t>Grupa_3: BCA</a:t>
            </a:r>
          </a:p>
          <a:p>
            <a:pPr lvl="2" eaLnBrk="1" hangingPunct="1">
              <a:spcBef>
                <a:spcPct val="0"/>
              </a:spcBef>
              <a:spcAft>
                <a:spcPct val="15000"/>
              </a:spcAft>
              <a:tabLst>
                <a:tab pos="354013" algn="l"/>
                <a:tab pos="717550" algn="l"/>
              </a:tabLst>
            </a:pPr>
            <a:r>
              <a:rPr lang="hr-HR" altLang="en-US" dirty="0"/>
              <a:t>Grupa_3: CAB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132A523-8B35-44B9-8BCC-81852E94D5E0}"/>
              </a:ext>
            </a:extLst>
          </p:cNvPr>
          <p:cNvSpPr/>
          <p:nvPr/>
        </p:nvSpPr>
        <p:spPr bwMode="auto">
          <a:xfrm>
            <a:off x="7620089" y="3088714"/>
            <a:ext cx="432048" cy="360040"/>
          </a:xfrm>
          <a:prstGeom prst="roundRect">
            <a:avLst/>
          </a:prstGeom>
          <a:noFill/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4500AB-CC11-E5AD-5093-4D94D888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5977-DA00-4C83-8F91-4DF7D941D271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>
            <a:extLst>
              <a:ext uri="{FF2B5EF4-FFF2-40B4-BE49-F238E27FC236}">
                <a16:creationId xmlns:a16="http://schemas.microsoft.com/office/drawing/2014/main" id="{2D8A3802-7D4A-4C14-8DEE-56D91064DDD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Narrow" panose="020B0606020202030204" pitchFamily="34" charset="0"/>
              </a:rPr>
              <a:t>Oblikovanje interakcije 2023/2024</a:t>
            </a:r>
          </a:p>
        </p:txBody>
      </p:sp>
      <p:sp>
        <p:nvSpPr>
          <p:cNvPr id="49155" name="Footer Placeholder 4">
            <a:extLst>
              <a:ext uri="{FF2B5EF4-FFF2-40B4-BE49-F238E27FC236}">
                <a16:creationId xmlns:a16="http://schemas.microsoft.com/office/drawing/2014/main" id="{B5ED1E13-06E4-41D3-9F6B-93788D94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49157" name="Rectangle 2">
            <a:extLst>
              <a:ext uri="{FF2B5EF4-FFF2-40B4-BE49-F238E27FC236}">
                <a16:creationId xmlns:a16="http://schemas.microsoft.com/office/drawing/2014/main" id="{79F2E4B1-40A1-4E6F-90AE-4E2E4711EE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/>
              <a:t>Utjecaj poretka</a:t>
            </a:r>
          </a:p>
        </p:txBody>
      </p:sp>
      <p:sp>
        <p:nvSpPr>
          <p:cNvPr id="49158" name="Rectangle 3">
            <a:extLst>
              <a:ext uri="{FF2B5EF4-FFF2-40B4-BE49-F238E27FC236}">
                <a16:creationId xmlns:a16="http://schemas.microsoft.com/office/drawing/2014/main" id="{D435BD85-E778-495A-A3F4-1608623439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ct val="15000"/>
              </a:spcAft>
              <a:tabLst>
                <a:tab pos="1258888" algn="l"/>
              </a:tabLst>
            </a:pPr>
            <a:r>
              <a:rPr lang="hr-HR" altLang="en-US" i="1"/>
              <a:t>Primjer</a:t>
            </a:r>
            <a:r>
              <a:rPr lang="hr-HR" altLang="en-US" sz="1200"/>
              <a:t> </a:t>
            </a:r>
            <a:r>
              <a:rPr lang="hr-HR" altLang="en-US"/>
              <a:t>:	razlike u metodama uređivanja teksta </a:t>
            </a:r>
            <a:br>
              <a:rPr lang="hr-HR" altLang="en-US"/>
            </a:br>
            <a:r>
              <a:rPr lang="hr-HR" altLang="en-US"/>
              <a:t>	[</a:t>
            </a:r>
            <a:r>
              <a:rPr lang="hr-HR" altLang="en-US">
                <a:latin typeface="Arial Narrow" panose="020B0606020202030204" pitchFamily="34" charset="0"/>
              </a:rPr>
              <a:t>MacKenzie 2013</a:t>
            </a:r>
            <a:r>
              <a:rPr lang="hr-HR" altLang="en-US"/>
              <a:t>]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1258888" algn="l"/>
              </a:tabLst>
            </a:pPr>
            <a:r>
              <a:rPr lang="hr-HR" altLang="en-US"/>
              <a:t>3 metode uređivanja teksta: </a:t>
            </a:r>
          </a:p>
          <a:p>
            <a:pPr lvl="2" eaLnBrk="1" hangingPunct="1">
              <a:spcBef>
                <a:spcPct val="0"/>
              </a:spcBef>
              <a:spcAft>
                <a:spcPct val="15000"/>
              </a:spcAft>
              <a:tabLst>
                <a:tab pos="1258888" algn="l"/>
              </a:tabLst>
            </a:pPr>
            <a:r>
              <a:rPr lang="hr-HR" altLang="en-US"/>
              <a:t>metoda A: tipke sa strelicama, </a:t>
            </a:r>
            <a:r>
              <a:rPr lang="hr-HR" altLang="en-US">
                <a:latin typeface="GungsuhChe" panose="020B0503020000020004" pitchFamily="49" charset="-127"/>
              </a:rPr>
              <a:t>Backspace</a:t>
            </a:r>
            <a:r>
              <a:rPr lang="hr-HR" altLang="en-US"/>
              <a:t>, tipkanje </a:t>
            </a:r>
          </a:p>
          <a:p>
            <a:pPr lvl="2" eaLnBrk="1" hangingPunct="1">
              <a:spcBef>
                <a:spcPct val="0"/>
              </a:spcBef>
              <a:spcAft>
                <a:spcPct val="15000"/>
              </a:spcAft>
              <a:tabLst>
                <a:tab pos="1258888" algn="l"/>
              </a:tabLst>
            </a:pPr>
            <a:r>
              <a:rPr lang="hr-HR" altLang="en-US"/>
              <a:t>metoda B: dijalog pretraživanja i zamjene </a:t>
            </a:r>
          </a:p>
          <a:p>
            <a:pPr lvl="2" eaLnBrk="1" hangingPunct="1">
              <a:spcBef>
                <a:spcPct val="0"/>
              </a:spcBef>
              <a:spcAft>
                <a:spcPct val="15000"/>
              </a:spcAft>
              <a:tabLst>
                <a:tab pos="1258888" algn="l"/>
              </a:tabLst>
            </a:pPr>
            <a:r>
              <a:rPr lang="hr-HR" altLang="en-US"/>
              <a:t>metoda C: pokazivanje i dvoklik mišem, tipkanje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1258888" algn="l"/>
              </a:tabLst>
            </a:pPr>
            <a:r>
              <a:rPr lang="hr-HR" altLang="en-US"/>
              <a:t>zadatak: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1258888" algn="l"/>
              </a:tabLst>
            </a:pPr>
            <a:r>
              <a:rPr lang="hr-HR" altLang="en-US"/>
              <a:t>broj sudionika: 12; </a:t>
            </a:r>
            <a:br>
              <a:rPr lang="hr-HR" altLang="en-US"/>
            </a:br>
            <a:r>
              <a:rPr lang="hr-HR" altLang="en-US"/>
              <a:t>svaki sudionik obavlja zadatak 5 puta svakom od metoda (u tablici </a:t>
            </a:r>
            <a:r>
              <a:rPr lang="hr-HR" altLang="en-US" i="1"/>
              <a:t>srednja vrijednost </a:t>
            </a:r>
            <a:r>
              <a:rPr lang="hr-HR" altLang="en-US"/>
              <a:t>tih mjerenja)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1258888" algn="l"/>
              </a:tabLst>
            </a:pPr>
            <a:r>
              <a:rPr lang="hr-HR" altLang="en-US"/>
              <a:t>izjednačavanja efekta učenja: 3 grupe sudionika; </a:t>
            </a:r>
            <a:br>
              <a:rPr lang="hr-HR" altLang="en-US"/>
            </a:br>
            <a:r>
              <a:rPr lang="hr-HR" altLang="en-US"/>
              <a:t>primjena latinskog kvadrata 3</a:t>
            </a:r>
            <a:r>
              <a:rPr lang="hr-HR" altLang="en-US">
                <a:sym typeface="Symbol" panose="05050102010706020507" pitchFamily="18" charset="2"/>
              </a:rPr>
              <a:t> </a:t>
            </a:r>
            <a:r>
              <a:rPr lang="hr-HR" altLang="en-US"/>
              <a:t>x</a:t>
            </a:r>
            <a:r>
              <a:rPr lang="hr-HR" altLang="en-US">
                <a:sym typeface="Symbol" panose="05050102010706020507" pitchFamily="18" charset="2"/>
              </a:rPr>
              <a:t> </a:t>
            </a:r>
            <a:r>
              <a:rPr lang="hr-HR" altLang="en-US"/>
              <a:t>3 </a:t>
            </a:r>
          </a:p>
        </p:txBody>
      </p:sp>
      <p:pic>
        <p:nvPicPr>
          <p:cNvPr id="49159" name="Picture 6">
            <a:extLst>
              <a:ext uri="{FF2B5EF4-FFF2-40B4-BE49-F238E27FC236}">
                <a16:creationId xmlns:a16="http://schemas.microsoft.com/office/drawing/2014/main" id="{8567D84A-39E5-4B53-AE35-B568CE227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3355975"/>
            <a:ext cx="5024438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995C7E-5827-BB1B-DFDE-734552998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5977-DA00-4C83-8F91-4DF7D941D271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>
            <a:extLst>
              <a:ext uri="{FF2B5EF4-FFF2-40B4-BE49-F238E27FC236}">
                <a16:creationId xmlns:a16="http://schemas.microsoft.com/office/drawing/2014/main" id="{44010C85-C062-44BB-BAA7-0FEE7905420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Narrow" panose="020B0606020202030204" pitchFamily="34" charset="0"/>
              </a:rPr>
              <a:t>Oblikovanje interakcije 2023/2024</a:t>
            </a:r>
          </a:p>
        </p:txBody>
      </p:sp>
      <p:sp>
        <p:nvSpPr>
          <p:cNvPr id="50179" name="Footer Placeholder 4">
            <a:extLst>
              <a:ext uri="{FF2B5EF4-FFF2-40B4-BE49-F238E27FC236}">
                <a16:creationId xmlns:a16="http://schemas.microsoft.com/office/drawing/2014/main" id="{6AB0B0EF-581D-4354-8697-A33784A75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50181" name="Rectangle 2">
            <a:extLst>
              <a:ext uri="{FF2B5EF4-FFF2-40B4-BE49-F238E27FC236}">
                <a16:creationId xmlns:a16="http://schemas.microsoft.com/office/drawing/2014/main" id="{304F403B-28D8-488E-8160-074DFC8F2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/>
              <a:t>Utjecaj poretka</a:t>
            </a:r>
          </a:p>
        </p:txBody>
      </p:sp>
      <p:sp>
        <p:nvSpPr>
          <p:cNvPr id="50182" name="Rectangle 3">
            <a:extLst>
              <a:ext uri="{FF2B5EF4-FFF2-40B4-BE49-F238E27FC236}">
                <a16:creationId xmlns:a16="http://schemas.microsoft.com/office/drawing/2014/main" id="{80405AF3-C7EE-47C4-9BBA-923599D130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r-HR" altLang="en-US" dirty="0"/>
              <a:t>podaci prikupljeni eksperimentom </a:t>
            </a:r>
            <a:br>
              <a:rPr lang="hr-HR" altLang="en-US" dirty="0"/>
            </a:br>
            <a:r>
              <a:rPr lang="hr-HR" altLang="en-US" dirty="0"/>
              <a:t>(Grupa 1: A-B-C; Grupa 2: B-C-A; Grupa 3: C-A-B): </a:t>
            </a:r>
          </a:p>
          <a:p>
            <a:pPr eaLnBrk="1" hangingPunct="1"/>
            <a:endParaRPr lang="hr-HR" altLang="en-US" dirty="0"/>
          </a:p>
          <a:p>
            <a:pPr eaLnBrk="1" hangingPunct="1"/>
            <a:endParaRPr lang="hr-HR" altLang="en-US" dirty="0"/>
          </a:p>
          <a:p>
            <a:pPr eaLnBrk="1" hangingPunct="1"/>
            <a:endParaRPr lang="hr-HR" altLang="en-US" dirty="0"/>
          </a:p>
          <a:p>
            <a:pPr eaLnBrk="1" hangingPunct="1"/>
            <a:endParaRPr lang="hr-HR" altLang="en-US" dirty="0"/>
          </a:p>
          <a:p>
            <a:pPr eaLnBrk="1" hangingPunct="1"/>
            <a:endParaRPr lang="hr-HR" altLang="en-US" dirty="0"/>
          </a:p>
          <a:p>
            <a:pPr eaLnBrk="1" hangingPunct="1"/>
            <a:endParaRPr lang="hr-HR" altLang="en-US" dirty="0"/>
          </a:p>
          <a:p>
            <a:pPr lvl="1" eaLnBrk="1" hangingPunct="1"/>
            <a:r>
              <a:rPr lang="hr-HR" altLang="en-US" dirty="0"/>
              <a:t>izjednačavanje funkcionira, jer su srednja vremena </a:t>
            </a:r>
            <a:br>
              <a:rPr lang="hr-HR" altLang="en-US" dirty="0"/>
            </a:br>
            <a:r>
              <a:rPr lang="hr-HR" altLang="en-US" i="1" dirty="0"/>
              <a:t>po grupama </a:t>
            </a:r>
            <a:r>
              <a:rPr lang="hr-HR" altLang="en-US" dirty="0"/>
              <a:t>bliska </a:t>
            </a:r>
          </a:p>
        </p:txBody>
      </p:sp>
      <p:pic>
        <p:nvPicPr>
          <p:cNvPr id="50184" name="Picture 7">
            <a:extLst>
              <a:ext uri="{FF2B5EF4-FFF2-40B4-BE49-F238E27FC236}">
                <a16:creationId xmlns:a16="http://schemas.microsoft.com/office/drawing/2014/main" id="{7AC5DC7A-B4EA-4D60-B8A3-C232328CB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5" y="2600325"/>
            <a:ext cx="3576638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A47BCB-C7A5-E0DB-D60F-160DA51A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5977-DA00-4C83-8F91-4DF7D941D271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E2B7A2-BAFF-56AC-8385-E931E27DD933}"/>
              </a:ext>
            </a:extLst>
          </p:cNvPr>
          <p:cNvGrpSpPr/>
          <p:nvPr/>
        </p:nvGrpSpPr>
        <p:grpSpPr>
          <a:xfrm>
            <a:off x="1012825" y="1989138"/>
            <a:ext cx="3703638" cy="3065594"/>
            <a:chOff x="1012825" y="1989138"/>
            <a:chExt cx="3703638" cy="3065594"/>
          </a:xfrm>
        </p:grpSpPr>
        <p:pic>
          <p:nvPicPr>
            <p:cNvPr id="50183" name="Picture 6">
              <a:extLst>
                <a:ext uri="{FF2B5EF4-FFF2-40B4-BE49-F238E27FC236}">
                  <a16:creationId xmlns:a16="http://schemas.microsoft.com/office/drawing/2014/main" id="{46366E63-FCFE-43D0-87B5-6BEE7F515C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25" y="1989138"/>
              <a:ext cx="3703638" cy="2554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619A391-C3AA-F6CA-7F14-7674F10673D2}"/>
                </a:ext>
              </a:extLst>
            </p:cNvPr>
            <p:cNvSpPr/>
            <p:nvPr/>
          </p:nvSpPr>
          <p:spPr bwMode="auto">
            <a:xfrm>
              <a:off x="3792746" y="2078374"/>
              <a:ext cx="400359" cy="2017552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600EE6D-0ED9-1E4A-E50B-FCA6F3085D17}"/>
                </a:ext>
              </a:extLst>
            </p:cNvPr>
            <p:cNvCxnSpPr/>
            <p:nvPr/>
          </p:nvCxnSpPr>
          <p:spPr bwMode="auto">
            <a:xfrm flipV="1">
              <a:off x="3792746" y="4095926"/>
              <a:ext cx="200179" cy="9588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3">
            <a:extLst>
              <a:ext uri="{FF2B5EF4-FFF2-40B4-BE49-F238E27FC236}">
                <a16:creationId xmlns:a16="http://schemas.microsoft.com/office/drawing/2014/main" id="{31BD1CE5-B3D7-4C2E-9D5A-BAF1F6524C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Narrow" panose="020B0606020202030204" pitchFamily="34" charset="0"/>
              </a:rPr>
              <a:t>Oblikovanje interakcije 2023/2024</a:t>
            </a:r>
          </a:p>
        </p:txBody>
      </p:sp>
      <p:sp>
        <p:nvSpPr>
          <p:cNvPr id="51203" name="Footer Placeholder 4">
            <a:extLst>
              <a:ext uri="{FF2B5EF4-FFF2-40B4-BE49-F238E27FC236}">
                <a16:creationId xmlns:a16="http://schemas.microsoft.com/office/drawing/2014/main" id="{DFF7AF11-A1E2-4F3D-BA75-48FE3FB5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51205" name="Rectangle 2">
            <a:extLst>
              <a:ext uri="{FF2B5EF4-FFF2-40B4-BE49-F238E27FC236}">
                <a16:creationId xmlns:a16="http://schemas.microsoft.com/office/drawing/2014/main" id="{4CF0EC96-5DBB-451E-917C-A0225217E1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/>
              <a:t>Utjecaj poretka</a:t>
            </a:r>
          </a:p>
        </p:txBody>
      </p:sp>
      <p:sp>
        <p:nvSpPr>
          <p:cNvPr id="51206" name="Rectangle 3">
            <a:extLst>
              <a:ext uri="{FF2B5EF4-FFF2-40B4-BE49-F238E27FC236}">
                <a16:creationId xmlns:a16="http://schemas.microsoft.com/office/drawing/2014/main" id="{0952031E-6F60-4987-B858-40A102CC45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908050"/>
            <a:ext cx="8675687" cy="561657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15000"/>
              </a:spcAft>
              <a:tabLst>
                <a:tab pos="354013" algn="l"/>
                <a:tab pos="717550" algn="l"/>
                <a:tab pos="1524000" algn="l"/>
              </a:tabLst>
            </a:pPr>
            <a:r>
              <a:rPr lang="hr-HR" altLang="en-US" dirty="0"/>
              <a:t>latinski kvadrati s </a:t>
            </a:r>
            <a:r>
              <a:rPr lang="hr-HR" altLang="en-US" i="1" dirty="0"/>
              <a:t>neparnim</a:t>
            </a:r>
            <a:r>
              <a:rPr lang="hr-HR" altLang="en-US" dirty="0"/>
              <a:t> brojem uvjeta </a:t>
            </a:r>
            <a:br>
              <a:rPr lang="hr-HR" altLang="en-US" dirty="0"/>
            </a:br>
            <a:r>
              <a:rPr lang="hr-HR" altLang="en-US" dirty="0"/>
              <a:t>~	</a:t>
            </a:r>
            <a:r>
              <a:rPr lang="hr-HR" altLang="en-US" i="1" dirty="0"/>
              <a:t>neravnoteža</a:t>
            </a:r>
            <a:r>
              <a:rPr lang="hr-HR" altLang="en-US" dirty="0"/>
              <a:t> se ne može kompenzirati promjenom 	redoslijeda uvjeta, ali postoje </a:t>
            </a:r>
            <a:r>
              <a:rPr lang="hr-HR" altLang="en-US" i="1" dirty="0"/>
              <a:t>alternativna</a:t>
            </a:r>
            <a:r>
              <a:rPr lang="hr-HR" altLang="en-US" dirty="0"/>
              <a:t> rješenja: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354013" algn="l"/>
                <a:tab pos="717550" algn="l"/>
                <a:tab pos="1524000" algn="l"/>
              </a:tabLst>
            </a:pPr>
            <a:r>
              <a:rPr lang="hr-HR" altLang="en-US" dirty="0"/>
              <a:t>koristiti </a:t>
            </a:r>
            <a:r>
              <a:rPr lang="hr-HR" altLang="en-US" i="1" dirty="0"/>
              <a:t>sve </a:t>
            </a:r>
            <a:r>
              <a:rPr lang="hr-HR" altLang="en-US" dirty="0"/>
              <a:t>slijedove: </a:t>
            </a:r>
            <a:r>
              <a:rPr lang="hr-HR" altLang="en-US" i="1" dirty="0"/>
              <a:t>n</a:t>
            </a:r>
            <a:r>
              <a:rPr lang="hr-HR" altLang="en-US" dirty="0"/>
              <a:t>! kombinacija; </a:t>
            </a:r>
            <a:br>
              <a:rPr lang="hr-HR" altLang="en-US" dirty="0"/>
            </a:br>
            <a:r>
              <a:rPr lang="hr-HR" altLang="en-US" dirty="0"/>
              <a:t>npr. 3! = 6 kombinacija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354013" algn="l"/>
                <a:tab pos="717550" algn="l"/>
                <a:tab pos="1524000" algn="l"/>
              </a:tabLst>
            </a:pPr>
            <a:r>
              <a:rPr lang="hr-HR" altLang="en-US" i="1" dirty="0"/>
              <a:t>randomizirati</a:t>
            </a:r>
            <a:r>
              <a:rPr lang="hr-HR" altLang="en-US" dirty="0"/>
              <a:t> poredak uvjeta </a:t>
            </a:r>
            <a:br>
              <a:rPr lang="hr-HR" altLang="en-US" dirty="0"/>
            </a:br>
            <a:r>
              <a:rPr lang="hr-HR" altLang="en-US" dirty="0"/>
              <a:t>~	primjereno za slučajeve: </a:t>
            </a:r>
          </a:p>
          <a:p>
            <a:pPr lvl="2" eaLnBrk="1" hangingPunct="1">
              <a:spcBef>
                <a:spcPct val="0"/>
              </a:spcBef>
              <a:spcAft>
                <a:spcPct val="15000"/>
              </a:spcAft>
              <a:tabLst>
                <a:tab pos="354013" algn="l"/>
                <a:tab pos="717550" algn="l"/>
                <a:tab pos="1524000" algn="l"/>
              </a:tabLst>
            </a:pPr>
            <a:r>
              <a:rPr lang="hr-HR" altLang="en-US" dirty="0"/>
              <a:t>jako kratki zadatak </a:t>
            </a:r>
          </a:p>
          <a:p>
            <a:pPr lvl="2" eaLnBrk="1" hangingPunct="1">
              <a:spcBef>
                <a:spcPct val="0"/>
              </a:spcBef>
              <a:spcAft>
                <a:spcPct val="15000"/>
              </a:spcAft>
              <a:tabLst>
                <a:tab pos="354013" algn="l"/>
                <a:tab pos="717550" algn="l"/>
                <a:tab pos="1524000" algn="l"/>
              </a:tabLst>
            </a:pPr>
            <a:r>
              <a:rPr lang="hr-HR" altLang="en-US" dirty="0"/>
              <a:t>mnogo ponavljanja zadatka  </a:t>
            </a:r>
          </a:p>
          <a:p>
            <a:pPr lvl="2" eaLnBrk="1" hangingPunct="1">
              <a:spcBef>
                <a:spcPct val="0"/>
              </a:spcBef>
              <a:spcAft>
                <a:spcPct val="15000"/>
              </a:spcAft>
              <a:tabLst>
                <a:tab pos="354013" algn="l"/>
                <a:tab pos="717550" algn="l"/>
                <a:tab pos="1524000" algn="l"/>
              </a:tabLst>
            </a:pPr>
            <a:r>
              <a:rPr lang="hr-HR" altLang="en-US" dirty="0"/>
              <a:t>mnogo ispitnih uvjeta; </a:t>
            </a:r>
            <a:br>
              <a:rPr lang="hr-HR" altLang="en-US" dirty="0"/>
            </a:br>
            <a:r>
              <a:rPr lang="hr-HR" altLang="en-US" dirty="0"/>
              <a:t>npr.	faktori eksperimenta odabira </a:t>
            </a:r>
            <a:br>
              <a:rPr lang="hr-HR" altLang="en-US" dirty="0"/>
            </a:br>
            <a:r>
              <a:rPr lang="hr-HR" altLang="en-US" dirty="0"/>
              <a:t>	neke točke:  </a:t>
            </a:r>
            <a:br>
              <a:rPr lang="hr-HR" altLang="en-US" dirty="0"/>
            </a:br>
            <a:r>
              <a:rPr lang="hr-HR" altLang="en-US" dirty="0"/>
              <a:t>	smjer pomicanja/kretanja, </a:t>
            </a:r>
            <a:br>
              <a:rPr lang="hr-HR" altLang="en-US" dirty="0"/>
            </a:br>
            <a:r>
              <a:rPr lang="hr-HR" altLang="en-US" dirty="0"/>
              <a:t>	udaljenost pomicanja/kretanja, </a:t>
            </a:r>
            <a:br>
              <a:rPr lang="hr-HR" altLang="en-US" dirty="0"/>
            </a:br>
            <a:r>
              <a:rPr lang="hr-HR" altLang="en-US" dirty="0"/>
              <a:t>	veličina cilja </a:t>
            </a:r>
          </a:p>
        </p:txBody>
      </p:sp>
      <p:pic>
        <p:nvPicPr>
          <p:cNvPr id="51207" name="Picture 6">
            <a:extLst>
              <a:ext uri="{FF2B5EF4-FFF2-40B4-BE49-F238E27FC236}">
                <a16:creationId xmlns:a16="http://schemas.microsoft.com/office/drawing/2014/main" id="{C55D3279-E488-4FDC-8BED-019625930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5" y="2205038"/>
            <a:ext cx="1057275" cy="166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8" name="Picture 7">
            <a:extLst>
              <a:ext uri="{FF2B5EF4-FFF2-40B4-BE49-F238E27FC236}">
                <a16:creationId xmlns:a16="http://schemas.microsoft.com/office/drawing/2014/main" id="{618ED0D6-7983-40C3-AE1A-7DF171545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4076700"/>
            <a:ext cx="2482850" cy="218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E3D196-B409-9721-3C96-E4DA006A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5977-DA00-4C83-8F91-4DF7D941D271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>
            <a:extLst>
              <a:ext uri="{FF2B5EF4-FFF2-40B4-BE49-F238E27FC236}">
                <a16:creationId xmlns:a16="http://schemas.microsoft.com/office/drawing/2014/main" id="{A6B0D1D3-1D98-495B-A2EA-F548B097FEC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Oblikovanje interakcije 2023/2024</a:t>
            </a:r>
            <a:endParaRPr lang="en-US" altLang="en-US" dirty="0"/>
          </a:p>
        </p:txBody>
      </p:sp>
      <p:sp>
        <p:nvSpPr>
          <p:cNvPr id="8195" name="Footer Placeholder 4">
            <a:extLst>
              <a:ext uri="{FF2B5EF4-FFF2-40B4-BE49-F238E27FC236}">
                <a16:creationId xmlns:a16="http://schemas.microsoft.com/office/drawing/2014/main" id="{457F3744-191E-4B8B-9E93-EDFEDDF6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en-US"/>
              <a:t>10. Eksperimentalno vrednovanje</a:t>
            </a:r>
            <a:endParaRPr lang="en-US" altLang="en-US" dirty="0"/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1650B3A5-7A62-4CBE-9746-EB2DBB55E6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/>
              <a:t>Sadržaj</a:t>
            </a:r>
            <a:endParaRPr lang="hr-HR" altLang="en-US" noProof="1"/>
          </a:p>
        </p:txBody>
      </p:sp>
      <p:sp>
        <p:nvSpPr>
          <p:cNvPr id="8198" name="Rectangle 3">
            <a:extLst>
              <a:ext uri="{FF2B5EF4-FFF2-40B4-BE49-F238E27FC236}">
                <a16:creationId xmlns:a16="http://schemas.microsoft.com/office/drawing/2014/main" id="{CB4EEC8D-154A-4724-9FEB-980ED7E37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675687" cy="5256213"/>
          </a:xfrm>
        </p:spPr>
        <p:txBody>
          <a:bodyPr/>
          <a:lstStyle/>
          <a:p>
            <a:pPr marL="268288" indent="-268288" eaLnBrk="1" hangingPunct="1"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§"/>
            </a:pPr>
            <a:r>
              <a:rPr lang="hr-HR" altLang="en-US" dirty="0">
                <a:latin typeface="Arial Narrow" panose="020B0606020202030204" pitchFamily="34" charset="0"/>
              </a:rPr>
              <a:t>eksperimentalna metoda u HCI</a:t>
            </a:r>
          </a:p>
          <a:p>
            <a:pPr marL="268288" indent="-268288" eaLnBrk="1" hangingPunct="1"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§"/>
            </a:pPr>
            <a:r>
              <a:rPr lang="hr-HR" altLang="en-US" dirty="0">
                <a:latin typeface="Arial Narrow" panose="020B0606020202030204" pitchFamily="34" charset="0"/>
              </a:rPr>
              <a:t>izvođenje eksperimenta </a:t>
            </a:r>
          </a:p>
          <a:p>
            <a:pPr marL="714376" lvl="1" indent="-268288" eaLnBrk="1" hangingPunct="1">
              <a:spcBef>
                <a:spcPct val="0"/>
              </a:spcBef>
              <a:spcAft>
                <a:spcPct val="15000"/>
              </a:spcAft>
            </a:pPr>
            <a:r>
              <a:rPr lang="hr-HR" altLang="en-US" dirty="0">
                <a:latin typeface="Arial Narrow" panose="020B0606020202030204" pitchFamily="34" charset="0"/>
              </a:rPr>
              <a:t>dodjela ispitnih uvjeta </a:t>
            </a:r>
          </a:p>
          <a:p>
            <a:pPr marL="714376" lvl="1" indent="-268288" eaLnBrk="1" hangingPunct="1">
              <a:spcBef>
                <a:spcPct val="0"/>
              </a:spcBef>
              <a:spcAft>
                <a:spcPct val="15000"/>
              </a:spcAft>
            </a:pPr>
            <a:r>
              <a:rPr lang="hr-HR" altLang="en-US" dirty="0">
                <a:latin typeface="Arial Narrow" panose="020B0606020202030204" pitchFamily="34" charset="0"/>
              </a:rPr>
              <a:t>utjecaj poretka </a:t>
            </a:r>
          </a:p>
          <a:p>
            <a:pPr marL="714376" lvl="1" indent="-268288" eaLnBrk="1" hangingPunct="1">
              <a:spcBef>
                <a:spcPct val="0"/>
              </a:spcBef>
              <a:spcAft>
                <a:spcPct val="15000"/>
              </a:spcAft>
            </a:pPr>
            <a:r>
              <a:rPr lang="hr-HR" altLang="en-US" b="1" dirty="0">
                <a:latin typeface="Arial Narrow" panose="020B0606020202030204" pitchFamily="34" charset="0"/>
              </a:rPr>
              <a:t>utjecaj grupe i asimetrični prijenos vještina</a:t>
            </a:r>
          </a:p>
          <a:p>
            <a:pPr marL="714376" lvl="1" indent="-268288" eaLnBrk="1" hangingPunct="1">
              <a:spcBef>
                <a:spcPct val="0"/>
              </a:spcBef>
              <a:spcAft>
                <a:spcPct val="15000"/>
              </a:spcAft>
            </a:pPr>
            <a:r>
              <a:rPr lang="hr-HR" altLang="en-US" dirty="0">
                <a:latin typeface="Arial Narrow" panose="020B0606020202030204" pitchFamily="34" charset="0"/>
              </a:rPr>
              <a:t>longitudinalne studije </a:t>
            </a:r>
          </a:p>
          <a:p>
            <a:pPr marL="714376" lvl="1" indent="-268288" eaLnBrk="1" hangingPunct="1">
              <a:spcBef>
                <a:spcPct val="0"/>
              </a:spcBef>
              <a:spcAft>
                <a:spcPct val="15000"/>
              </a:spcAft>
            </a:pPr>
            <a:r>
              <a:rPr lang="hr-HR" altLang="en-US" dirty="0">
                <a:latin typeface="Arial Narrow" panose="020B0606020202030204" pitchFamily="34" charset="0"/>
              </a:rPr>
              <a:t>rekapitulacija postupka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B2F0DF-112A-F088-3FB8-47552CBAF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5977-DA00-4C83-8F91-4DF7D941D271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14381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3">
            <a:extLst>
              <a:ext uri="{FF2B5EF4-FFF2-40B4-BE49-F238E27FC236}">
                <a16:creationId xmlns:a16="http://schemas.microsoft.com/office/drawing/2014/main" id="{A409A727-D699-4FC4-B93E-33A5003E959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Narrow" panose="020B0606020202030204" pitchFamily="34" charset="0"/>
              </a:rPr>
              <a:t>Oblikovanje interakcije 2023/2024</a:t>
            </a:r>
          </a:p>
        </p:txBody>
      </p:sp>
      <p:sp>
        <p:nvSpPr>
          <p:cNvPr id="53251" name="Footer Placeholder 4">
            <a:extLst>
              <a:ext uri="{FF2B5EF4-FFF2-40B4-BE49-F238E27FC236}">
                <a16:creationId xmlns:a16="http://schemas.microsoft.com/office/drawing/2014/main" id="{CF7CB658-D94D-401E-B5B5-689D33E3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53253" name="Rectangle 2">
            <a:extLst>
              <a:ext uri="{FF2B5EF4-FFF2-40B4-BE49-F238E27FC236}">
                <a16:creationId xmlns:a16="http://schemas.microsoft.com/office/drawing/2014/main" id="{BFC514C2-1580-4642-AF22-9CEB5C932D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/>
              <a:t>Utjecaj grupe i asimetrični prijenos vještina</a:t>
            </a:r>
          </a:p>
        </p:txBody>
      </p:sp>
      <p:sp>
        <p:nvSpPr>
          <p:cNvPr id="53254" name="Rectangle 3">
            <a:extLst>
              <a:ext uri="{FF2B5EF4-FFF2-40B4-BE49-F238E27FC236}">
                <a16:creationId xmlns:a16="http://schemas.microsoft.com/office/drawing/2014/main" id="{55180A15-4307-422B-B88D-A0831DB211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ct val="15000"/>
              </a:spcAft>
              <a:tabLst>
                <a:tab pos="354013" algn="l"/>
                <a:tab pos="717550" algn="l"/>
                <a:tab pos="1165225" algn="l"/>
              </a:tabLst>
            </a:pPr>
            <a:r>
              <a:rPr lang="hr-HR" altLang="en-US" dirty="0"/>
              <a:t>izjednačavanje efekta učenja u planu unutar subjekata: </a:t>
            </a:r>
          </a:p>
          <a:p>
            <a:pPr lvl="1" eaLnBrk="1" hangingPunct="1">
              <a:spcAft>
                <a:spcPct val="15000"/>
              </a:spcAft>
              <a:tabLst>
                <a:tab pos="354013" algn="l"/>
                <a:tab pos="717550" algn="l"/>
                <a:tab pos="1165225" algn="l"/>
              </a:tabLst>
            </a:pPr>
            <a:r>
              <a:rPr lang="hr-HR" altLang="en-US" dirty="0"/>
              <a:t>uspješno, ako su srednje vrijednosti zavisne varijable </a:t>
            </a:r>
            <a:r>
              <a:rPr lang="hr-HR" altLang="en-US" i="1" dirty="0"/>
              <a:t>približno iste </a:t>
            </a:r>
            <a:r>
              <a:rPr lang="hr-HR" altLang="en-US" dirty="0"/>
              <a:t>po svim grupama </a:t>
            </a:r>
          </a:p>
          <a:p>
            <a:pPr lvl="1" eaLnBrk="1" hangingPunct="1">
              <a:spcAft>
                <a:spcPct val="15000"/>
              </a:spcAft>
              <a:tabLst>
                <a:tab pos="354013" algn="l"/>
                <a:tab pos="717550" algn="l"/>
                <a:tab pos="1165225" algn="l"/>
              </a:tabLst>
            </a:pPr>
            <a:r>
              <a:rPr lang="hr-HR" altLang="en-US" i="1" dirty="0"/>
              <a:t>neuspješno</a:t>
            </a:r>
            <a:r>
              <a:rPr lang="hr-HR" altLang="en-US" dirty="0"/>
              <a:t>, ako postoje </a:t>
            </a:r>
            <a:r>
              <a:rPr lang="hr-HR" altLang="en-US" i="1" dirty="0"/>
              <a:t>razlike </a:t>
            </a:r>
            <a:r>
              <a:rPr lang="hr-HR" altLang="en-US" dirty="0"/>
              <a:t>u srednjim vrijednostima zavisne varijable</a:t>
            </a:r>
            <a:r>
              <a:rPr lang="hr-HR" altLang="en-US" i="1" dirty="0"/>
              <a:t> </a:t>
            </a:r>
            <a:r>
              <a:rPr lang="hr-HR" altLang="en-US" dirty="0"/>
              <a:t>između grupa: </a:t>
            </a:r>
          </a:p>
          <a:p>
            <a:pPr lvl="2" eaLnBrk="1" hangingPunct="1">
              <a:spcAft>
                <a:spcPct val="15000"/>
              </a:spcAft>
              <a:tabLst>
                <a:tab pos="354013" algn="l"/>
                <a:tab pos="717550" algn="l"/>
                <a:tab pos="1165225" algn="l"/>
              </a:tabLst>
            </a:pPr>
            <a:r>
              <a:rPr lang="hr-HR" altLang="en-US" dirty="0"/>
              <a:t>izjednačavanje </a:t>
            </a:r>
            <a:r>
              <a:rPr lang="hr-HR" altLang="en-US" i="1" dirty="0"/>
              <a:t>nije </a:t>
            </a:r>
            <a:r>
              <a:rPr lang="hr-HR" altLang="en-US" dirty="0"/>
              <a:t>funkcioniralo </a:t>
            </a:r>
            <a:br>
              <a:rPr lang="hr-HR" altLang="en-US" dirty="0"/>
            </a:br>
            <a:r>
              <a:rPr lang="hr-HR" altLang="en-US" dirty="0"/>
              <a:t>~	postoji </a:t>
            </a:r>
            <a:r>
              <a:rPr lang="hr-HR" altLang="en-US" i="1" dirty="0"/>
              <a:t>efekt</a:t>
            </a:r>
            <a:r>
              <a:rPr lang="hr-HR" altLang="en-US" dirty="0"/>
              <a:t> </a:t>
            </a:r>
            <a:r>
              <a:rPr lang="hr-HR" altLang="en-US" i="1" dirty="0"/>
              <a:t>grupe </a:t>
            </a:r>
            <a:r>
              <a:rPr lang="hr-HR" altLang="en-US" dirty="0"/>
              <a:t>[group effect] </a:t>
            </a:r>
          </a:p>
          <a:p>
            <a:pPr lvl="2" eaLnBrk="1" hangingPunct="1">
              <a:spcAft>
                <a:spcPct val="15000"/>
              </a:spcAft>
              <a:tabLst>
                <a:tab pos="354013" algn="l"/>
                <a:tab pos="717550" algn="l"/>
                <a:tab pos="1165225" algn="l"/>
              </a:tabLst>
            </a:pPr>
            <a:r>
              <a:rPr lang="hr-HR" altLang="en-US" dirty="0"/>
              <a:t>tipično rezultat </a:t>
            </a:r>
            <a:r>
              <a:rPr lang="hr-HR" altLang="en-US" i="1" dirty="0"/>
              <a:t>asimetričnog prijenosa vještina</a:t>
            </a:r>
            <a:r>
              <a:rPr lang="hr-HR" altLang="en-US" dirty="0"/>
              <a:t> [asymmetric skill transfer] </a:t>
            </a:r>
            <a:br>
              <a:rPr lang="hr-HR" altLang="en-US" dirty="0"/>
            </a:br>
            <a:r>
              <a:rPr lang="hr-HR" altLang="en-US" dirty="0"/>
              <a:t>~	razlike u iznosu poboljšanja u ovisnosti o poretku 	testiranja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3DA0A3-F605-842F-8BBA-5649BD65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5977-DA00-4C83-8F91-4DF7D941D271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>
            <a:extLst>
              <a:ext uri="{FF2B5EF4-FFF2-40B4-BE49-F238E27FC236}">
                <a16:creationId xmlns:a16="http://schemas.microsoft.com/office/drawing/2014/main" id="{B49ADAFB-0B21-4B55-BD57-C45BB853AE3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Narrow" panose="020B0606020202030204" pitchFamily="34" charset="0"/>
              </a:rPr>
              <a:t>Oblikovanje interakcije 2023/2024</a:t>
            </a:r>
          </a:p>
        </p:txBody>
      </p:sp>
      <p:sp>
        <p:nvSpPr>
          <p:cNvPr id="54275" name="Footer Placeholder 4">
            <a:extLst>
              <a:ext uri="{FF2B5EF4-FFF2-40B4-BE49-F238E27FC236}">
                <a16:creationId xmlns:a16="http://schemas.microsoft.com/office/drawing/2014/main" id="{CC0470E0-FC40-4394-80A5-4D19004F2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54277" name="Rectangle 2">
            <a:extLst>
              <a:ext uri="{FF2B5EF4-FFF2-40B4-BE49-F238E27FC236}">
                <a16:creationId xmlns:a16="http://schemas.microsoft.com/office/drawing/2014/main" id="{963BB4D1-1BE9-48ED-A1B8-F5E5819E15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/>
              <a:t>Utjecaj grupe i asimetrični prijenos vještina</a:t>
            </a:r>
          </a:p>
        </p:txBody>
      </p:sp>
      <p:sp>
        <p:nvSpPr>
          <p:cNvPr id="54278" name="Rectangle 3">
            <a:extLst>
              <a:ext uri="{FF2B5EF4-FFF2-40B4-BE49-F238E27FC236}">
                <a16:creationId xmlns:a16="http://schemas.microsoft.com/office/drawing/2014/main" id="{F74310F8-9BD2-4E47-927A-8B01BCCD7A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9100" y="981075"/>
            <a:ext cx="8724900" cy="5616575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spcAft>
                <a:spcPct val="15000"/>
              </a:spcAft>
              <a:tabLst>
                <a:tab pos="354013" algn="l"/>
                <a:tab pos="717550" algn="l"/>
                <a:tab pos="1169988" algn="l"/>
                <a:tab pos="1524000" algn="l"/>
              </a:tabLst>
            </a:pPr>
            <a:r>
              <a:rPr lang="hr-HR" altLang="en-US" dirty="0"/>
              <a:t>izbjegavanje asimetričnog prijenosa vještina: 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spcAft>
                <a:spcPct val="15000"/>
              </a:spcAft>
              <a:tabLst>
                <a:tab pos="354013" algn="l"/>
                <a:tab pos="717550" algn="l"/>
                <a:tab pos="1169988" algn="l"/>
                <a:tab pos="1524000" algn="l"/>
              </a:tabLst>
            </a:pPr>
            <a:r>
              <a:rPr lang="hr-HR" altLang="en-US" dirty="0"/>
              <a:t>umjesto plana unutar subjekata primijeniti plan </a:t>
            </a:r>
            <a:br>
              <a:rPr lang="hr-HR" altLang="en-US" dirty="0"/>
            </a:br>
            <a:r>
              <a:rPr lang="hr-HR" altLang="en-US" i="1" dirty="0"/>
              <a:t>između </a:t>
            </a:r>
            <a:r>
              <a:rPr lang="hr-HR" altLang="en-US" dirty="0"/>
              <a:t>subjekata </a:t>
            </a:r>
            <a:br>
              <a:rPr lang="hr-HR" altLang="en-US" dirty="0"/>
            </a:br>
            <a:r>
              <a:rPr lang="hr-HR" altLang="en-US" dirty="0"/>
              <a:t>~	sudionici izloženi </a:t>
            </a:r>
            <a:r>
              <a:rPr lang="hr-HR" altLang="en-US" i="1" dirty="0"/>
              <a:t>samo jednom </a:t>
            </a:r>
            <a:r>
              <a:rPr lang="hr-HR" altLang="en-US" dirty="0"/>
              <a:t>ispitnom uvjetu, </a:t>
            </a:r>
            <a:br>
              <a:rPr lang="hr-HR" altLang="en-US" dirty="0"/>
            </a:br>
            <a:r>
              <a:rPr lang="hr-HR" altLang="en-US" dirty="0"/>
              <a:t>	ne mogu iskusiti prijenos vještina od nekog drugog 	ispitnog uvjeta 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spcAft>
                <a:spcPct val="15000"/>
              </a:spcAft>
              <a:tabLst>
                <a:tab pos="354013" algn="l"/>
                <a:tab pos="717550" algn="l"/>
                <a:tab pos="1169988" algn="l"/>
                <a:tab pos="1524000" algn="l"/>
              </a:tabLst>
            </a:pPr>
            <a:r>
              <a:rPr lang="hr-HR" altLang="en-US" i="1" dirty="0"/>
              <a:t>prije </a:t>
            </a:r>
            <a:r>
              <a:rPr lang="hr-HR" altLang="en-US" dirty="0"/>
              <a:t>prikupljanja podataka uvježbati sudionike </a:t>
            </a:r>
            <a:br>
              <a:rPr lang="hr-HR" altLang="en-US" dirty="0"/>
            </a:br>
            <a:r>
              <a:rPr lang="hr-HR" altLang="en-US" dirty="0"/>
              <a:t>na pojedinom uvjetu: </a:t>
            </a:r>
          </a:p>
          <a:p>
            <a:pPr lvl="2" eaLnBrk="1" hangingPunct="1">
              <a:lnSpc>
                <a:spcPct val="85000"/>
              </a:lnSpc>
              <a:spcBef>
                <a:spcPct val="0"/>
              </a:spcBef>
              <a:spcAft>
                <a:spcPct val="15000"/>
              </a:spcAft>
              <a:tabLst>
                <a:tab pos="354013" algn="l"/>
                <a:tab pos="717550" algn="l"/>
                <a:tab pos="1169988" algn="l"/>
                <a:tab pos="1524000" algn="l"/>
              </a:tabLst>
            </a:pPr>
            <a:r>
              <a:rPr lang="hr-HR" altLang="en-US" dirty="0"/>
              <a:t>dobici zbog iskustva s prethodnim uvjetom </a:t>
            </a:r>
            <a:r>
              <a:rPr lang="hr-HR" altLang="en-US" i="1" dirty="0"/>
              <a:t>premošteni </a:t>
            </a:r>
            <a:br>
              <a:rPr lang="hr-HR" altLang="en-US" dirty="0"/>
            </a:br>
            <a:r>
              <a:rPr lang="hr-HR" altLang="en-US" dirty="0"/>
              <a:t>~	mjerena performansa točno reflektira inherentna 	svojstva ispitnog uvjeta </a:t>
            </a:r>
          </a:p>
          <a:p>
            <a:pPr lvl="2" eaLnBrk="1" hangingPunct="1">
              <a:lnSpc>
                <a:spcPct val="85000"/>
              </a:lnSpc>
              <a:spcBef>
                <a:spcPct val="0"/>
              </a:spcBef>
              <a:spcAft>
                <a:spcPct val="15000"/>
              </a:spcAft>
              <a:tabLst>
                <a:tab pos="354013" algn="l"/>
                <a:tab pos="717550" algn="l"/>
                <a:tab pos="1169988" algn="l"/>
                <a:tab pos="1524000" algn="l"/>
              </a:tabLst>
            </a:pPr>
            <a:r>
              <a:rPr lang="hr-HR" altLang="en-US" dirty="0"/>
              <a:t>nije sigurno da pristup funkcionira ako se sudionici ne mogu "odučiti" [unlearn] od već stečenog znanja; </a:t>
            </a:r>
            <a:br>
              <a:rPr lang="hr-HR" altLang="en-US" dirty="0"/>
            </a:br>
            <a:r>
              <a:rPr lang="hr-HR" altLang="en-US" dirty="0"/>
              <a:t>npr.	usporedba s unosa teksta nove i QWERTY 			tastature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98D147-4F76-8D96-C4C3-93B12497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5977-DA00-4C83-8F91-4DF7D941D271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>
            <a:extLst>
              <a:ext uri="{FF2B5EF4-FFF2-40B4-BE49-F238E27FC236}">
                <a16:creationId xmlns:a16="http://schemas.microsoft.com/office/drawing/2014/main" id="{A6B0D1D3-1D98-495B-A2EA-F548B097FEC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Oblikovanje interakcije 2023/2024</a:t>
            </a:r>
            <a:endParaRPr lang="en-US" altLang="en-US" dirty="0"/>
          </a:p>
        </p:txBody>
      </p:sp>
      <p:sp>
        <p:nvSpPr>
          <p:cNvPr id="8195" name="Footer Placeholder 4">
            <a:extLst>
              <a:ext uri="{FF2B5EF4-FFF2-40B4-BE49-F238E27FC236}">
                <a16:creationId xmlns:a16="http://schemas.microsoft.com/office/drawing/2014/main" id="{457F3744-191E-4B8B-9E93-EDFEDDF6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en-US"/>
              <a:t>10. Eksperimentalno vrednovanje</a:t>
            </a:r>
            <a:endParaRPr lang="en-US" altLang="en-US" dirty="0"/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1650B3A5-7A62-4CBE-9746-EB2DBB55E6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/>
              <a:t>Sadržaj</a:t>
            </a:r>
            <a:endParaRPr lang="hr-HR" altLang="en-US" noProof="1"/>
          </a:p>
        </p:txBody>
      </p:sp>
      <p:sp>
        <p:nvSpPr>
          <p:cNvPr id="8198" name="Rectangle 3">
            <a:extLst>
              <a:ext uri="{FF2B5EF4-FFF2-40B4-BE49-F238E27FC236}">
                <a16:creationId xmlns:a16="http://schemas.microsoft.com/office/drawing/2014/main" id="{CB4EEC8D-154A-4724-9FEB-980ED7E37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675687" cy="5256213"/>
          </a:xfrm>
        </p:spPr>
        <p:txBody>
          <a:bodyPr/>
          <a:lstStyle/>
          <a:p>
            <a:pPr marL="268288" indent="-268288" eaLnBrk="1" hangingPunct="1"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§"/>
            </a:pPr>
            <a:r>
              <a:rPr lang="hr-HR" altLang="en-US" dirty="0">
                <a:latin typeface="Arial Narrow" panose="020B0606020202030204" pitchFamily="34" charset="0"/>
              </a:rPr>
              <a:t>eksperimentalna metoda u HCI</a:t>
            </a:r>
          </a:p>
          <a:p>
            <a:pPr marL="268288" indent="-268288" eaLnBrk="1" hangingPunct="1"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§"/>
            </a:pPr>
            <a:r>
              <a:rPr lang="hr-HR" altLang="en-US" dirty="0">
                <a:latin typeface="Arial Narrow" panose="020B0606020202030204" pitchFamily="34" charset="0"/>
              </a:rPr>
              <a:t>izvođenje eksperimenta </a:t>
            </a:r>
          </a:p>
          <a:p>
            <a:pPr marL="714376" lvl="1" indent="-268288" eaLnBrk="1" hangingPunct="1">
              <a:spcBef>
                <a:spcPct val="0"/>
              </a:spcBef>
              <a:spcAft>
                <a:spcPct val="15000"/>
              </a:spcAft>
            </a:pPr>
            <a:r>
              <a:rPr lang="hr-HR" altLang="en-US" dirty="0">
                <a:latin typeface="Arial Narrow" panose="020B0606020202030204" pitchFamily="34" charset="0"/>
              </a:rPr>
              <a:t>dodjela ispitnih uvjeta </a:t>
            </a:r>
          </a:p>
          <a:p>
            <a:pPr marL="714376" lvl="1" indent="-268288" eaLnBrk="1" hangingPunct="1">
              <a:spcBef>
                <a:spcPct val="0"/>
              </a:spcBef>
              <a:spcAft>
                <a:spcPct val="15000"/>
              </a:spcAft>
            </a:pPr>
            <a:r>
              <a:rPr lang="hr-HR" altLang="en-US" dirty="0">
                <a:latin typeface="Arial Narrow" panose="020B0606020202030204" pitchFamily="34" charset="0"/>
              </a:rPr>
              <a:t>utjecaj poretka </a:t>
            </a:r>
          </a:p>
          <a:p>
            <a:pPr marL="714376" lvl="1" indent="-268288" eaLnBrk="1" hangingPunct="1">
              <a:spcBef>
                <a:spcPct val="0"/>
              </a:spcBef>
              <a:spcAft>
                <a:spcPct val="15000"/>
              </a:spcAft>
            </a:pPr>
            <a:r>
              <a:rPr lang="hr-HR" altLang="en-US" dirty="0">
                <a:latin typeface="Arial Narrow" panose="020B0606020202030204" pitchFamily="34" charset="0"/>
              </a:rPr>
              <a:t>utjecaj grupe i asimetrični prijenos vještina</a:t>
            </a:r>
          </a:p>
          <a:p>
            <a:pPr marL="714376" lvl="1" indent="-268288" eaLnBrk="1" hangingPunct="1">
              <a:spcBef>
                <a:spcPct val="0"/>
              </a:spcBef>
              <a:spcAft>
                <a:spcPct val="15000"/>
              </a:spcAft>
            </a:pPr>
            <a:r>
              <a:rPr lang="hr-HR" altLang="en-US" b="1" dirty="0">
                <a:latin typeface="Arial Narrow" panose="020B0606020202030204" pitchFamily="34" charset="0"/>
              </a:rPr>
              <a:t>longitudinalne studije </a:t>
            </a:r>
          </a:p>
          <a:p>
            <a:pPr marL="714376" lvl="1" indent="-268288" eaLnBrk="1" hangingPunct="1">
              <a:spcBef>
                <a:spcPct val="0"/>
              </a:spcBef>
              <a:spcAft>
                <a:spcPct val="15000"/>
              </a:spcAft>
            </a:pPr>
            <a:r>
              <a:rPr lang="hr-HR" altLang="en-US" dirty="0">
                <a:latin typeface="Arial Narrow" panose="020B0606020202030204" pitchFamily="34" charset="0"/>
              </a:rPr>
              <a:t>rekapitulacija postupka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6B6BF4-64D8-1FFF-59FA-B5BDE9C7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5977-DA00-4C83-8F91-4DF7D941D271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91054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3">
            <a:extLst>
              <a:ext uri="{FF2B5EF4-FFF2-40B4-BE49-F238E27FC236}">
                <a16:creationId xmlns:a16="http://schemas.microsoft.com/office/drawing/2014/main" id="{B3F1805A-788A-4219-934C-F33C3A2A4B0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Narrow" panose="020B0606020202030204" pitchFamily="34" charset="0"/>
              </a:rPr>
              <a:t>Oblikovanje interakcije 2023/2024</a:t>
            </a:r>
          </a:p>
        </p:txBody>
      </p:sp>
      <p:sp>
        <p:nvSpPr>
          <p:cNvPr id="56323" name="Footer Placeholder 4">
            <a:extLst>
              <a:ext uri="{FF2B5EF4-FFF2-40B4-BE49-F238E27FC236}">
                <a16:creationId xmlns:a16="http://schemas.microsoft.com/office/drawing/2014/main" id="{56AD4E63-C86A-491B-AE98-3500852D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56325" name="Rectangle 2">
            <a:extLst>
              <a:ext uri="{FF2B5EF4-FFF2-40B4-BE49-F238E27FC236}">
                <a16:creationId xmlns:a16="http://schemas.microsoft.com/office/drawing/2014/main" id="{F3D3D63D-21B3-4BC7-8D4E-340A147B4F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/>
              <a:t>Longitudinalne studije</a:t>
            </a:r>
          </a:p>
        </p:txBody>
      </p:sp>
      <p:sp>
        <p:nvSpPr>
          <p:cNvPr id="56326" name="Rectangle 3">
            <a:extLst>
              <a:ext uri="{FF2B5EF4-FFF2-40B4-BE49-F238E27FC236}">
                <a16:creationId xmlns:a16="http://schemas.microsoft.com/office/drawing/2014/main" id="{FA172437-5FE5-47C2-A69E-21F2EB5A46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357188" algn="l"/>
                <a:tab pos="803275" algn="l"/>
              </a:tabLst>
            </a:pPr>
            <a:r>
              <a:rPr lang="hr-HR" altLang="en-US" i="1" dirty="0"/>
              <a:t>longitudinalna studija</a:t>
            </a:r>
            <a:r>
              <a:rPr lang="hr-HR" altLang="en-US" dirty="0"/>
              <a:t> [longitudinal study] </a:t>
            </a:r>
            <a:br>
              <a:rPr lang="hr-HR" altLang="en-US" dirty="0"/>
            </a:br>
            <a:r>
              <a:rPr lang="hr-HR" altLang="en-US" dirty="0"/>
              <a:t>~	eksperimentalno vrednovanje u kojem se sudionici 	uvježbavaju kroz dulje vrijeme: </a:t>
            </a:r>
          </a:p>
          <a:p>
            <a:pPr lvl="1" eaLnBrk="1" hangingPunct="1">
              <a:tabLst>
                <a:tab pos="357188" algn="l"/>
                <a:tab pos="803275" algn="l"/>
              </a:tabLst>
            </a:pPr>
            <a:r>
              <a:rPr lang="hr-HR" altLang="en-US" sz="2400" dirty="0"/>
              <a:t>jedna od nezavisnih varijabli je "količina prakse" </a:t>
            </a:r>
            <a:br>
              <a:rPr lang="hr-HR" altLang="en-US" sz="2400" dirty="0"/>
            </a:br>
            <a:r>
              <a:rPr lang="hr-HR" altLang="en-US" sz="2400" dirty="0"/>
              <a:t>[amount of practice] (oznakom: </a:t>
            </a:r>
            <a:r>
              <a:rPr lang="hr-HR" altLang="en-US" sz="2400" i="1" dirty="0"/>
              <a:t>Sjednica</a:t>
            </a:r>
            <a:r>
              <a:rPr lang="hr-HR" altLang="en-US" sz="2400" dirty="0"/>
              <a:t>) </a:t>
            </a:r>
          </a:p>
          <a:p>
            <a:pPr lvl="1" eaLnBrk="1" hangingPunct="1">
              <a:tabLst>
                <a:tab pos="357188" algn="l"/>
                <a:tab pos="803275" algn="l"/>
              </a:tabLst>
            </a:pPr>
            <a:r>
              <a:rPr lang="hr-HR" altLang="en-US" sz="2400" dirty="0"/>
              <a:t>sudionici obavljaju zadatak na </a:t>
            </a:r>
            <a:r>
              <a:rPr lang="hr-HR" altLang="en-US" sz="2400" i="1" dirty="0"/>
              <a:t>više</a:t>
            </a:r>
            <a:r>
              <a:rPr lang="hr-HR" altLang="en-US" sz="2400" dirty="0"/>
              <a:t> jedinica testiranja, promatra se i mjeri njihov napredak s praksom </a:t>
            </a:r>
          </a:p>
          <a:p>
            <a:pPr lvl="1" eaLnBrk="1" hangingPunct="1">
              <a:tabLst>
                <a:tab pos="357188" algn="l"/>
                <a:tab pos="803275" algn="l"/>
              </a:tabLst>
            </a:pPr>
            <a:r>
              <a:rPr lang="hr-HR" altLang="en-US" sz="2400" dirty="0"/>
              <a:t>svaka jedinica testiranja je jedan ispitni uvjet nezavisne varijable (oznakom: </a:t>
            </a:r>
            <a:r>
              <a:rPr lang="hr-HR" altLang="en-US" sz="2400" i="1" dirty="0"/>
              <a:t>Sjednica_1</a:t>
            </a:r>
            <a:r>
              <a:rPr lang="hr-HR" altLang="en-US" sz="2400" dirty="0"/>
              <a:t>, </a:t>
            </a:r>
            <a:r>
              <a:rPr lang="hr-HR" altLang="en-US" sz="2400" i="1" dirty="0"/>
              <a:t>Sjednica_2</a:t>
            </a:r>
            <a:r>
              <a:rPr lang="hr-HR" altLang="en-US" sz="2400" dirty="0"/>
              <a:t>, itd.)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CE6A03-4E4F-569B-D1F3-B09483FDE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5977-DA00-4C83-8F91-4DF7D941D271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>
            <a:extLst>
              <a:ext uri="{FF2B5EF4-FFF2-40B4-BE49-F238E27FC236}">
                <a16:creationId xmlns:a16="http://schemas.microsoft.com/office/drawing/2014/main" id="{A6B0D1D3-1D98-495B-A2EA-F548B097FEC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Oblikovanje interakcije 2023/2024</a:t>
            </a:r>
            <a:endParaRPr lang="en-US" altLang="en-US" dirty="0"/>
          </a:p>
        </p:txBody>
      </p:sp>
      <p:sp>
        <p:nvSpPr>
          <p:cNvPr id="8195" name="Footer Placeholder 4">
            <a:extLst>
              <a:ext uri="{FF2B5EF4-FFF2-40B4-BE49-F238E27FC236}">
                <a16:creationId xmlns:a16="http://schemas.microsoft.com/office/drawing/2014/main" id="{457F3744-191E-4B8B-9E93-EDFEDDF6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en-US"/>
              <a:t>10. Eksperimentalno vrednovanje</a:t>
            </a:r>
            <a:endParaRPr lang="en-US" altLang="en-US" dirty="0"/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1650B3A5-7A62-4CBE-9746-EB2DBB55E6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/>
              <a:t>Sadržaj</a:t>
            </a:r>
            <a:endParaRPr lang="hr-HR" altLang="en-US" noProof="1"/>
          </a:p>
        </p:txBody>
      </p:sp>
      <p:sp>
        <p:nvSpPr>
          <p:cNvPr id="8198" name="Rectangle 3">
            <a:extLst>
              <a:ext uri="{FF2B5EF4-FFF2-40B4-BE49-F238E27FC236}">
                <a16:creationId xmlns:a16="http://schemas.microsoft.com/office/drawing/2014/main" id="{CB4EEC8D-154A-4724-9FEB-980ED7E37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675687" cy="5256213"/>
          </a:xfrm>
        </p:spPr>
        <p:txBody>
          <a:bodyPr/>
          <a:lstStyle/>
          <a:p>
            <a:pPr marL="268288" indent="-268288" eaLnBrk="1" hangingPunct="1"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§"/>
            </a:pPr>
            <a:r>
              <a:rPr lang="hr-HR" altLang="en-US" dirty="0">
                <a:latin typeface="Arial Narrow" panose="020B0606020202030204" pitchFamily="34" charset="0"/>
              </a:rPr>
              <a:t>eksperimentalna metoda u HCI</a:t>
            </a:r>
          </a:p>
          <a:p>
            <a:pPr marL="714376" lvl="1" indent="-268288" eaLnBrk="1" hangingPunct="1">
              <a:spcBef>
                <a:spcPct val="0"/>
              </a:spcBef>
              <a:spcAft>
                <a:spcPct val="15000"/>
              </a:spcAft>
            </a:pPr>
            <a:r>
              <a:rPr lang="hr-HR" altLang="en-US" b="1" dirty="0">
                <a:latin typeface="Arial Narrow" panose="020B0606020202030204" pitchFamily="34" charset="0"/>
              </a:rPr>
              <a:t>varijable eksperimenta </a:t>
            </a:r>
          </a:p>
          <a:p>
            <a:pPr marL="714376" lvl="1" indent="-268288" eaLnBrk="1" hangingPunct="1">
              <a:spcBef>
                <a:spcPct val="0"/>
              </a:spcBef>
              <a:spcAft>
                <a:spcPct val="15000"/>
              </a:spcAft>
            </a:pPr>
            <a:r>
              <a:rPr lang="hr-HR" altLang="en-US" dirty="0">
                <a:latin typeface="Arial Narrow" panose="020B0606020202030204" pitchFamily="34" charset="0"/>
              </a:rPr>
              <a:t>zadatak i procedura </a:t>
            </a:r>
          </a:p>
          <a:p>
            <a:pPr marL="714376" lvl="1" indent="-268288" eaLnBrk="1" hangingPunct="1">
              <a:spcBef>
                <a:spcPct val="0"/>
              </a:spcBef>
              <a:spcAft>
                <a:spcPct val="15000"/>
              </a:spcAft>
            </a:pPr>
            <a:r>
              <a:rPr lang="hr-HR" altLang="en-US" dirty="0">
                <a:latin typeface="Arial Narrow" panose="020B0606020202030204" pitchFamily="34" charset="0"/>
              </a:rPr>
              <a:t>sudionici eksperimenta </a:t>
            </a:r>
          </a:p>
          <a:p>
            <a:pPr marL="268288" indent="-268288" eaLnBrk="1" hangingPunct="1"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§"/>
            </a:pPr>
            <a:r>
              <a:rPr lang="hr-HR" altLang="en-US" dirty="0">
                <a:latin typeface="Arial Narrow" panose="020B0606020202030204" pitchFamily="34" charset="0"/>
              </a:rPr>
              <a:t>izvođenje eksperimenta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C08219-EAFD-F028-5EAB-27FD3C1D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5977-DA00-4C83-8F91-4DF7D941D271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16544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>
            <a:extLst>
              <a:ext uri="{FF2B5EF4-FFF2-40B4-BE49-F238E27FC236}">
                <a16:creationId xmlns:a16="http://schemas.microsoft.com/office/drawing/2014/main" id="{3DC5818E-4F18-4DC2-9EED-CD876CE8FC4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Narrow" panose="020B0606020202030204" pitchFamily="34" charset="0"/>
              </a:rPr>
              <a:t>Oblikovanje interakcije 2023/2024</a:t>
            </a:r>
          </a:p>
        </p:txBody>
      </p:sp>
      <p:sp>
        <p:nvSpPr>
          <p:cNvPr id="57347" name="Footer Placeholder 4">
            <a:extLst>
              <a:ext uri="{FF2B5EF4-FFF2-40B4-BE49-F238E27FC236}">
                <a16:creationId xmlns:a16="http://schemas.microsoft.com/office/drawing/2014/main" id="{E3065F5E-FE49-4860-880C-8E3ED30F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1B52BB8A-9E73-4DAF-82B2-4A9FDF6014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1260475" algn="l"/>
              </a:tabLst>
            </a:pPr>
            <a:r>
              <a:rPr lang="hr-HR" altLang="en-US" i="1" dirty="0"/>
              <a:t>Primjer</a:t>
            </a:r>
            <a:r>
              <a:rPr lang="hr-HR" altLang="en-US" sz="1200" dirty="0"/>
              <a:t> </a:t>
            </a:r>
            <a:r>
              <a:rPr lang="hr-HR" altLang="en-US" dirty="0"/>
              <a:t>:	dvije metode unosa (engleskog) teksta za 	mobilne telefone </a:t>
            </a:r>
            <a:r>
              <a:rPr lang="hr-HR" altLang="en-US" dirty="0">
                <a:latin typeface="Arial Narrow" panose="020B0606020202030204" pitchFamily="34" charset="0"/>
              </a:rPr>
              <a:t>[MacKenzie 2013]</a:t>
            </a:r>
            <a:r>
              <a:rPr lang="hr-HR" altLang="en-US" dirty="0"/>
              <a:t>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1260475" algn="l"/>
              </a:tabLst>
            </a:pPr>
            <a:r>
              <a:rPr lang="hr-HR" altLang="en-US" dirty="0"/>
              <a:t>višestruko tapkanje [multi-tap]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1260475" algn="l"/>
              </a:tabLst>
            </a:pPr>
            <a:r>
              <a:rPr lang="hr-HR" altLang="en-US" i="1" dirty="0"/>
              <a:t>LetterWise</a:t>
            </a:r>
            <a:r>
              <a:rPr lang="hr-HR" altLang="en-US" dirty="0"/>
              <a:t>: pogađanje željene riječi prema </a:t>
            </a:r>
            <a:br>
              <a:rPr lang="hr-HR" altLang="en-US" dirty="0"/>
            </a:br>
            <a:r>
              <a:rPr lang="hr-HR" altLang="en-US" dirty="0"/>
              <a:t>vjerojatnosti slijeda znakova ("prefiksa"), </a:t>
            </a:r>
            <a:br>
              <a:rPr lang="hr-HR" altLang="en-US" dirty="0"/>
            </a:br>
            <a:r>
              <a:rPr lang="hr-HR" altLang="en-US" dirty="0"/>
              <a:t>umjesto rječnika pohranjenih riječi (kao npr. </a:t>
            </a:r>
            <a:r>
              <a:rPr lang="hr-HR" altLang="en-US" dirty="0">
                <a:latin typeface="Arial Narrow" panose="020B0606020202030204" pitchFamily="34" charset="0"/>
              </a:rPr>
              <a:t>Tegic T9</a:t>
            </a:r>
            <a:r>
              <a:rPr lang="hr-HR" altLang="en-US" dirty="0"/>
              <a:t>) </a:t>
            </a:r>
          </a:p>
        </p:txBody>
      </p:sp>
      <p:sp>
        <p:nvSpPr>
          <p:cNvPr id="57350" name="Rectangle 2">
            <a:extLst>
              <a:ext uri="{FF2B5EF4-FFF2-40B4-BE49-F238E27FC236}">
                <a16:creationId xmlns:a16="http://schemas.microsoft.com/office/drawing/2014/main" id="{769501E3-B551-424F-9D2E-93E25E0F2F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/>
              <a:t>Longitudinalne studije</a:t>
            </a:r>
          </a:p>
        </p:txBody>
      </p:sp>
      <p:pic>
        <p:nvPicPr>
          <p:cNvPr id="57351" name="Picture 5">
            <a:extLst>
              <a:ext uri="{FF2B5EF4-FFF2-40B4-BE49-F238E27FC236}">
                <a16:creationId xmlns:a16="http://schemas.microsoft.com/office/drawing/2014/main" id="{930C709C-5811-429C-ABCD-F440C4868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1628775"/>
            <a:ext cx="1363663" cy="1208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352" name="Group 20">
            <a:extLst>
              <a:ext uri="{FF2B5EF4-FFF2-40B4-BE49-F238E27FC236}">
                <a16:creationId xmlns:a16="http://schemas.microsoft.com/office/drawing/2014/main" id="{3B4B363C-FB24-420A-AC59-2119170460BC}"/>
              </a:ext>
            </a:extLst>
          </p:cNvPr>
          <p:cNvGrpSpPr>
            <a:grpSpLocks/>
          </p:cNvGrpSpPr>
          <p:nvPr/>
        </p:nvGrpSpPr>
        <p:grpSpPr bwMode="auto">
          <a:xfrm>
            <a:off x="1409700" y="3429000"/>
            <a:ext cx="6696075" cy="2854325"/>
            <a:chOff x="888" y="2160"/>
            <a:chExt cx="4218" cy="1798"/>
          </a:xfrm>
        </p:grpSpPr>
        <p:sp>
          <p:nvSpPr>
            <p:cNvPr id="57353" name="Text Box 14">
              <a:extLst>
                <a:ext uri="{FF2B5EF4-FFF2-40B4-BE49-F238E27FC236}">
                  <a16:creationId xmlns:a16="http://schemas.microsoft.com/office/drawing/2014/main" id="{733B79B2-98A1-4566-89D4-E22BA15414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2622"/>
              <a:ext cx="54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hr-HR" altLang="en-US" sz="1200" b="1">
                  <a:solidFill>
                    <a:schemeClr val="bg2"/>
                  </a:solidFill>
                  <a:ea typeface="Arial Unicode MS" pitchFamily="34" charset="-128"/>
                </a:rPr>
                <a:t>21,0 wpm</a:t>
              </a:r>
            </a:p>
          </p:txBody>
        </p:sp>
        <p:sp>
          <p:nvSpPr>
            <p:cNvPr id="57354" name="Text Box 15">
              <a:extLst>
                <a:ext uri="{FF2B5EF4-FFF2-40B4-BE49-F238E27FC236}">
                  <a16:creationId xmlns:a16="http://schemas.microsoft.com/office/drawing/2014/main" id="{21EA01AB-B53A-4342-86B8-58F489B9C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9" y="2985"/>
              <a:ext cx="54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hr-HR" altLang="en-US" sz="1200" b="1">
                  <a:solidFill>
                    <a:schemeClr val="bg2"/>
                  </a:solidFill>
                  <a:ea typeface="Arial Unicode MS" pitchFamily="34" charset="-128"/>
                </a:rPr>
                <a:t>15,5 wpm</a:t>
              </a:r>
            </a:p>
          </p:txBody>
        </p:sp>
        <p:pic>
          <p:nvPicPr>
            <p:cNvPr id="57355" name="Picture 17">
              <a:extLst>
                <a:ext uri="{FF2B5EF4-FFF2-40B4-BE49-F238E27FC236}">
                  <a16:creationId xmlns:a16="http://schemas.microsoft.com/office/drawing/2014/main" id="{E55C46CA-2351-4EEA-858A-4628284EE2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3" y="2160"/>
              <a:ext cx="3240" cy="1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59112" name="Oval 8">
              <a:extLst>
                <a:ext uri="{FF2B5EF4-FFF2-40B4-BE49-F238E27FC236}">
                  <a16:creationId xmlns:a16="http://schemas.microsoft.com/office/drawing/2014/main" id="{C95CD983-C13D-45CD-BB69-09CF3DB52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" y="2654"/>
              <a:ext cx="227" cy="227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9113" name="Oval 9">
              <a:extLst>
                <a:ext uri="{FF2B5EF4-FFF2-40B4-BE49-F238E27FC236}">
                  <a16:creationId xmlns:a16="http://schemas.microsoft.com/office/drawing/2014/main" id="{88E34D38-522D-47B2-87A4-F0DDCD64E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6" y="2341"/>
              <a:ext cx="227" cy="227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9115" name="Line 11">
              <a:extLst>
                <a:ext uri="{FF2B5EF4-FFF2-40B4-BE49-F238E27FC236}">
                  <a16:creationId xmlns:a16="http://schemas.microsoft.com/office/drawing/2014/main" id="{7617729A-BC16-4589-B3F2-140E70829F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77" y="2840"/>
              <a:ext cx="408" cy="13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9116" name="Line 12">
              <a:extLst>
                <a:ext uri="{FF2B5EF4-FFF2-40B4-BE49-F238E27FC236}">
                  <a16:creationId xmlns:a16="http://schemas.microsoft.com/office/drawing/2014/main" id="{6A52A884-9BCE-452C-BB2F-E8B1D5FC2D2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936539" flipH="1" flipV="1">
              <a:off x="4488" y="2368"/>
              <a:ext cx="272" cy="31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9111" name="Oval 7">
              <a:extLst>
                <a:ext uri="{FF2B5EF4-FFF2-40B4-BE49-F238E27FC236}">
                  <a16:creationId xmlns:a16="http://schemas.microsoft.com/office/drawing/2014/main" id="{456F87E1-E9DE-4D33-AA4B-7EDF63BC9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5" y="3142"/>
              <a:ext cx="227" cy="227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9114" name="Line 10">
              <a:extLst>
                <a:ext uri="{FF2B5EF4-FFF2-40B4-BE49-F238E27FC236}">
                  <a16:creationId xmlns:a16="http://schemas.microsoft.com/office/drawing/2014/main" id="{8061E26F-1E0E-4560-BE10-56469274E5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6" y="3339"/>
              <a:ext cx="363" cy="22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362" name="Text Box 13">
              <a:extLst>
                <a:ext uri="{FF2B5EF4-FFF2-40B4-BE49-F238E27FC236}">
                  <a16:creationId xmlns:a16="http://schemas.microsoft.com/office/drawing/2014/main" id="{7A34876C-B2ED-49F2-A9AA-A5C954615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" y="3566"/>
              <a:ext cx="4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hr-HR" altLang="en-US" sz="1200" b="1">
                  <a:solidFill>
                    <a:schemeClr val="bg2"/>
                  </a:solidFill>
                  <a:ea typeface="Arial Unicode MS" pitchFamily="34" charset="-128"/>
                </a:rPr>
                <a:t>7,3 wpm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ED4003-F333-EB28-AB3B-C41BAA5FA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5977-DA00-4C83-8F91-4DF7D941D271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3">
            <a:extLst>
              <a:ext uri="{FF2B5EF4-FFF2-40B4-BE49-F238E27FC236}">
                <a16:creationId xmlns:a16="http://schemas.microsoft.com/office/drawing/2014/main" id="{6D2FC374-6428-491F-96D3-01B2D65B605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Narrow" panose="020B0606020202030204" pitchFamily="34" charset="0"/>
              </a:rPr>
              <a:t>Oblikovanje interakcije 2023/2024</a:t>
            </a:r>
          </a:p>
        </p:txBody>
      </p:sp>
      <p:sp>
        <p:nvSpPr>
          <p:cNvPr id="58371" name="Footer Placeholder 4">
            <a:extLst>
              <a:ext uri="{FF2B5EF4-FFF2-40B4-BE49-F238E27FC236}">
                <a16:creationId xmlns:a16="http://schemas.microsoft.com/office/drawing/2014/main" id="{C8FE5C39-6450-4C10-9D22-5582C2EA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58373" name="Rectangle 2">
            <a:extLst>
              <a:ext uri="{FF2B5EF4-FFF2-40B4-BE49-F238E27FC236}">
                <a16:creationId xmlns:a16="http://schemas.microsoft.com/office/drawing/2014/main" id="{3F8EF0C8-8B44-43BE-810E-4D9D14E519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/>
              <a:t>Longitudinalne studije</a:t>
            </a:r>
          </a:p>
        </p:txBody>
      </p:sp>
      <p:sp>
        <p:nvSpPr>
          <p:cNvPr id="58374" name="Rectangle 3">
            <a:extLst>
              <a:ext uri="{FF2B5EF4-FFF2-40B4-BE49-F238E27FC236}">
                <a16:creationId xmlns:a16="http://schemas.microsoft.com/office/drawing/2014/main" id="{95ABD152-71F8-4A52-9C07-C11A7A91B4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675687" cy="54006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spcAft>
                <a:spcPct val="15000"/>
              </a:spcAft>
              <a:tabLst>
                <a:tab pos="357188" algn="l"/>
              </a:tabLst>
            </a:pPr>
            <a:r>
              <a:rPr lang="hr-HR" altLang="en-US" dirty="0"/>
              <a:t>cilj longitudinalne studije </a:t>
            </a:r>
            <a:br>
              <a:rPr lang="hr-HR" altLang="en-US" dirty="0"/>
            </a:br>
            <a:r>
              <a:rPr lang="hr-HR" altLang="en-US" dirty="0"/>
              <a:t>~	</a:t>
            </a:r>
            <a:r>
              <a:rPr lang="hr-HR" altLang="en-US" i="1" dirty="0"/>
              <a:t>usporedba održivosti</a:t>
            </a:r>
            <a:r>
              <a:rPr lang="hr-HR" altLang="en-US" dirty="0"/>
              <a:t> [viability] neke nove tehnike u </a:t>
            </a:r>
            <a:br>
              <a:rPr lang="hr-HR" altLang="en-US" dirty="0"/>
            </a:br>
            <a:r>
              <a:rPr lang="hr-HR" altLang="en-US" dirty="0"/>
              <a:t>	odnosu na sadašnju praksu (koja se može kvantificirati 	korištenjem mjera performansi); primjeri: </a:t>
            </a:r>
          </a:p>
          <a:p>
            <a:pPr lvl="1" eaLnBrk="1" hangingPunct="1">
              <a:lnSpc>
                <a:spcPct val="75000"/>
              </a:lnSpc>
              <a:spcBef>
                <a:spcPct val="0"/>
              </a:spcBef>
              <a:spcAft>
                <a:spcPct val="15000"/>
              </a:spcAft>
              <a:tabLst>
                <a:tab pos="357188" algn="l"/>
              </a:tabLst>
            </a:pPr>
            <a:r>
              <a:rPr lang="hr-HR" altLang="en-US" dirty="0"/>
              <a:t>unos teksta </a:t>
            </a:r>
          </a:p>
          <a:p>
            <a:pPr lvl="1" eaLnBrk="1" hangingPunct="1">
              <a:lnSpc>
                <a:spcPct val="75000"/>
              </a:lnSpc>
              <a:spcBef>
                <a:spcPct val="0"/>
              </a:spcBef>
              <a:spcAft>
                <a:spcPct val="15000"/>
              </a:spcAft>
              <a:tabLst>
                <a:tab pos="357188" algn="l"/>
              </a:tabLst>
            </a:pPr>
            <a:r>
              <a:rPr lang="hr-HR" altLang="en-US" dirty="0"/>
              <a:t>uređivanje [editing] </a:t>
            </a:r>
          </a:p>
          <a:p>
            <a:pPr lvl="1" eaLnBrk="1" hangingPunct="1">
              <a:lnSpc>
                <a:spcPct val="75000"/>
              </a:lnSpc>
              <a:spcBef>
                <a:spcPct val="0"/>
              </a:spcBef>
              <a:spcAft>
                <a:spcPct val="15000"/>
              </a:spcAft>
              <a:tabLst>
                <a:tab pos="357188" algn="l"/>
              </a:tabLst>
            </a:pPr>
            <a:r>
              <a:rPr lang="hr-HR" altLang="en-US" dirty="0"/>
              <a:t>pokazivanje [pointing] </a:t>
            </a:r>
          </a:p>
          <a:p>
            <a:pPr lvl="1" eaLnBrk="1" hangingPunct="1">
              <a:lnSpc>
                <a:spcPct val="75000"/>
              </a:lnSpc>
              <a:spcBef>
                <a:spcPct val="0"/>
              </a:spcBef>
              <a:spcAft>
                <a:spcPct val="15000"/>
              </a:spcAft>
              <a:tabLst>
                <a:tab pos="357188" algn="l"/>
              </a:tabLst>
            </a:pPr>
            <a:r>
              <a:rPr lang="hr-HR" altLang="en-US" dirty="0"/>
              <a:t>odabir </a:t>
            </a:r>
          </a:p>
          <a:p>
            <a:pPr lvl="1" eaLnBrk="1" hangingPunct="1">
              <a:lnSpc>
                <a:spcPct val="75000"/>
              </a:lnSpc>
              <a:spcBef>
                <a:spcPct val="0"/>
              </a:spcBef>
              <a:spcAft>
                <a:spcPct val="15000"/>
              </a:spcAft>
              <a:tabLst>
                <a:tab pos="357188" algn="l"/>
              </a:tabLst>
            </a:pPr>
            <a:r>
              <a:rPr lang="hr-HR" altLang="en-US" dirty="0"/>
              <a:t>pretraživanje </a:t>
            </a:r>
          </a:p>
          <a:p>
            <a:pPr lvl="1" eaLnBrk="1" hangingPunct="1">
              <a:lnSpc>
                <a:spcPct val="75000"/>
              </a:lnSpc>
              <a:spcBef>
                <a:spcPct val="0"/>
              </a:spcBef>
              <a:spcAft>
                <a:spcPct val="15000"/>
              </a:spcAft>
              <a:tabLst>
                <a:tab pos="357188" algn="l"/>
              </a:tabLst>
            </a:pPr>
            <a:r>
              <a:rPr lang="hr-HR" altLang="en-US" dirty="0"/>
              <a:t>pomicanje [panning] </a:t>
            </a:r>
          </a:p>
          <a:p>
            <a:pPr lvl="1" eaLnBrk="1" hangingPunct="1">
              <a:lnSpc>
                <a:spcPct val="75000"/>
              </a:lnSpc>
              <a:spcBef>
                <a:spcPct val="0"/>
              </a:spcBef>
              <a:spcAft>
                <a:spcPct val="15000"/>
              </a:spcAft>
              <a:tabLst>
                <a:tab pos="357188" algn="l"/>
              </a:tabLst>
            </a:pPr>
            <a:r>
              <a:rPr lang="hr-HR" altLang="en-US" dirty="0"/>
              <a:t>zumiranje </a:t>
            </a:r>
          </a:p>
          <a:p>
            <a:pPr lvl="1" eaLnBrk="1" hangingPunct="1">
              <a:lnSpc>
                <a:spcPct val="75000"/>
              </a:lnSpc>
              <a:spcBef>
                <a:spcPct val="0"/>
              </a:spcBef>
              <a:spcAft>
                <a:spcPct val="15000"/>
              </a:spcAft>
              <a:tabLst>
                <a:tab pos="357188" algn="l"/>
              </a:tabLst>
            </a:pPr>
            <a:r>
              <a:rPr lang="hr-HR" altLang="en-US" dirty="0"/>
              <a:t>rotiranje </a:t>
            </a:r>
          </a:p>
          <a:p>
            <a:pPr lvl="1" eaLnBrk="1" hangingPunct="1">
              <a:lnSpc>
                <a:spcPct val="75000"/>
              </a:lnSpc>
              <a:spcBef>
                <a:spcPct val="0"/>
              </a:spcBef>
              <a:spcAft>
                <a:spcPct val="15000"/>
              </a:spcAft>
              <a:tabLst>
                <a:tab pos="357188" algn="l"/>
              </a:tabLst>
            </a:pPr>
            <a:r>
              <a:rPr lang="hr-HR" altLang="en-US" dirty="0"/>
              <a:t>crtanje </a:t>
            </a:r>
          </a:p>
          <a:p>
            <a:pPr lvl="1" eaLnBrk="1" hangingPunct="1">
              <a:lnSpc>
                <a:spcPct val="75000"/>
              </a:lnSpc>
              <a:spcBef>
                <a:spcPct val="0"/>
              </a:spcBef>
              <a:spcAft>
                <a:spcPct val="15000"/>
              </a:spcAft>
              <a:tabLst>
                <a:tab pos="357188" algn="l"/>
              </a:tabLst>
            </a:pPr>
            <a:r>
              <a:rPr lang="hr-HR" altLang="en-US" dirty="0"/>
              <a:t>premotavanje [scrolling] </a:t>
            </a:r>
          </a:p>
          <a:p>
            <a:pPr lvl="1" eaLnBrk="1" hangingPunct="1">
              <a:lnSpc>
                <a:spcPct val="75000"/>
              </a:lnSpc>
              <a:spcBef>
                <a:spcPct val="0"/>
              </a:spcBef>
              <a:spcAft>
                <a:spcPct val="15000"/>
              </a:spcAft>
              <a:tabLst>
                <a:tab pos="357188" algn="l"/>
              </a:tabLst>
            </a:pPr>
            <a:r>
              <a:rPr lang="hr-HR" altLang="en-US" dirty="0"/>
              <a:t>pristup izborniku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12C8EC-18AC-D2BD-50B6-7C5B5BE7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5977-DA00-4C83-8F91-4DF7D941D271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>
            <a:extLst>
              <a:ext uri="{FF2B5EF4-FFF2-40B4-BE49-F238E27FC236}">
                <a16:creationId xmlns:a16="http://schemas.microsoft.com/office/drawing/2014/main" id="{672AA156-773D-433B-B5A5-CD35ABC08D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908050"/>
            <a:ext cx="8675687" cy="532765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tabLst>
                <a:tab pos="269875" algn="l"/>
              </a:tabLst>
            </a:pPr>
            <a:r>
              <a:rPr lang="hr-HR" altLang="en-US" dirty="0"/>
              <a:t>trend poboljšanja performansi s vremenom; </a:t>
            </a:r>
            <a:br>
              <a:rPr lang="hr-HR" altLang="en-US" dirty="0"/>
            </a:br>
            <a:r>
              <a:rPr lang="hr-HR" altLang="en-US" dirty="0"/>
              <a:t>prikaz tipično: </a:t>
            </a:r>
          </a:p>
          <a:p>
            <a:pPr lvl="1" eaLnBrk="1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tabLst>
                <a:tab pos="269875" algn="l"/>
              </a:tabLst>
            </a:pPr>
            <a:r>
              <a:rPr lang="hr-HR" altLang="en-US" dirty="0"/>
              <a:t>primjerenom jednadžbom </a:t>
            </a:r>
          </a:p>
          <a:p>
            <a:pPr lvl="1" eaLnBrk="1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tabLst>
                <a:tab pos="269875" algn="l"/>
                <a:tab pos="715963" algn="l"/>
              </a:tabLst>
            </a:pPr>
            <a:r>
              <a:rPr lang="hr-HR" altLang="en-US" i="1" dirty="0"/>
              <a:t>krivuljom najboljeg poklapanja</a:t>
            </a:r>
            <a:r>
              <a:rPr lang="hr-HR" altLang="en-US" dirty="0"/>
              <a:t> [best-fitting curve] </a:t>
            </a:r>
            <a:br>
              <a:rPr lang="hr-HR" altLang="en-US" dirty="0"/>
            </a:br>
            <a:r>
              <a:rPr lang="hr-HR" altLang="en-US" dirty="0"/>
              <a:t>~	slijedi </a:t>
            </a:r>
            <a:r>
              <a:rPr lang="hr-HR" altLang="en-US" i="1" dirty="0"/>
              <a:t>polinomsku funkciju učenja </a:t>
            </a:r>
            <a:br>
              <a:rPr lang="hr-HR" altLang="en-US" i="1" dirty="0"/>
            </a:br>
            <a:r>
              <a:rPr lang="hr-HR" altLang="en-US" i="1" dirty="0"/>
              <a:t>	</a:t>
            </a:r>
            <a:r>
              <a:rPr lang="hr-HR" altLang="en-US" dirty="0"/>
              <a:t>[power law of learning] 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tabLst>
                <a:tab pos="269875" algn="l"/>
              </a:tabLst>
            </a:pPr>
            <a:r>
              <a:rPr lang="hr-HR" altLang="en-US" dirty="0"/>
              <a:t>"polinomski zakon" [power law] </a:t>
            </a:r>
            <a:br>
              <a:rPr lang="hr-HR" altLang="en-US" dirty="0"/>
            </a:br>
            <a:r>
              <a:rPr lang="hr-HR" altLang="en-US" dirty="0"/>
              <a:t>~	statistički pojam: relativna promjena u jednoj veličini 	rezultira </a:t>
            </a:r>
            <a:r>
              <a:rPr lang="hr-HR" altLang="en-US" i="1" dirty="0"/>
              <a:t>proporcionalno relativnoj </a:t>
            </a:r>
            <a:r>
              <a:rPr lang="hr-HR" altLang="en-US" dirty="0"/>
              <a:t>promjeni u nekoj 	drugoj: </a:t>
            </a:r>
          </a:p>
          <a:p>
            <a:pPr lvl="1" eaLnBrk="1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tabLst>
                <a:tab pos="269875" algn="l"/>
              </a:tabLst>
            </a:pPr>
            <a:r>
              <a:rPr lang="hr-HR" altLang="en-US" dirty="0"/>
              <a:t>neka se veličina mijenja kao </a:t>
            </a:r>
            <a:br>
              <a:rPr lang="hr-HR" altLang="en-US" dirty="0"/>
            </a:br>
            <a:r>
              <a:rPr lang="hr-HR" altLang="en-US" i="1" dirty="0"/>
              <a:t>potencija</a:t>
            </a:r>
            <a:r>
              <a:rPr lang="hr-HR" altLang="en-US" dirty="0"/>
              <a:t> neke druge </a:t>
            </a:r>
          </a:p>
          <a:p>
            <a:pPr lvl="1" eaLnBrk="1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tabLst>
                <a:tab pos="269875" algn="l"/>
              </a:tabLst>
            </a:pPr>
            <a:r>
              <a:rPr lang="hr-HR" altLang="en-US" dirty="0"/>
              <a:t>funkcija slična padajućoj </a:t>
            </a:r>
            <a:br>
              <a:rPr lang="hr-HR" altLang="en-US" dirty="0"/>
            </a:br>
            <a:r>
              <a:rPr lang="hr-HR" altLang="en-US" dirty="0"/>
              <a:t>eksponencijalnoj; u log-log </a:t>
            </a:r>
            <a:br>
              <a:rPr lang="hr-HR" altLang="en-US" dirty="0"/>
            </a:br>
            <a:r>
              <a:rPr lang="hr-HR" altLang="en-US" dirty="0"/>
              <a:t>mjerilu rezultira pravcem! </a:t>
            </a:r>
          </a:p>
        </p:txBody>
      </p:sp>
      <p:pic>
        <p:nvPicPr>
          <p:cNvPr id="59395" name="Picture 2">
            <a:extLst>
              <a:ext uri="{FF2B5EF4-FFF2-40B4-BE49-F238E27FC236}">
                <a16:creationId xmlns:a16="http://schemas.microsoft.com/office/drawing/2014/main" id="{0253F161-EBC2-42E7-BC30-59B5FCA16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4597400"/>
            <a:ext cx="30003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6" name="Date Placeholder 3">
            <a:extLst>
              <a:ext uri="{FF2B5EF4-FFF2-40B4-BE49-F238E27FC236}">
                <a16:creationId xmlns:a16="http://schemas.microsoft.com/office/drawing/2014/main" id="{324BD2E6-0DF8-4849-B63F-B4DB220807C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Narrow" panose="020B0606020202030204" pitchFamily="34" charset="0"/>
              </a:rPr>
              <a:t>Oblikovanje interakcije 2023/2024</a:t>
            </a:r>
          </a:p>
        </p:txBody>
      </p:sp>
      <p:sp>
        <p:nvSpPr>
          <p:cNvPr id="59397" name="Footer Placeholder 4">
            <a:extLst>
              <a:ext uri="{FF2B5EF4-FFF2-40B4-BE49-F238E27FC236}">
                <a16:creationId xmlns:a16="http://schemas.microsoft.com/office/drawing/2014/main" id="{FA93A132-C2A3-46C4-B068-3108B40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59399" name="Rectangle 2">
            <a:extLst>
              <a:ext uri="{FF2B5EF4-FFF2-40B4-BE49-F238E27FC236}">
                <a16:creationId xmlns:a16="http://schemas.microsoft.com/office/drawing/2014/main" id="{BF564856-A342-419B-B9B0-7B15F9B19E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/>
              <a:t>Longitudinalne studije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0954C-892B-4F58-86A3-0F9DB443FAA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452320" y="4535747"/>
            <a:ext cx="1563761" cy="281937"/>
          </a:xfrm>
          <a:prstGeom prst="rect">
            <a:avLst/>
          </a:prstGeom>
          <a:blipFill>
            <a:blip r:embed="rId3"/>
            <a:stretch>
              <a:fillRect l="-2724" t="-2174" r="-778" b="-10870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701AA7-62E3-D1D6-CA16-1D045D8D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5977-DA00-4C83-8F91-4DF7D941D271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3">
            <a:extLst>
              <a:ext uri="{FF2B5EF4-FFF2-40B4-BE49-F238E27FC236}">
                <a16:creationId xmlns:a16="http://schemas.microsoft.com/office/drawing/2014/main" id="{C59EEB63-0093-4669-B266-E5638CDAF6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Narrow" panose="020B0606020202030204" pitchFamily="34" charset="0"/>
              </a:rPr>
              <a:t>Oblikovanje interakcije 2023/2024</a:t>
            </a:r>
          </a:p>
        </p:txBody>
      </p:sp>
      <p:sp>
        <p:nvSpPr>
          <p:cNvPr id="60419" name="Footer Placeholder 4">
            <a:extLst>
              <a:ext uri="{FF2B5EF4-FFF2-40B4-BE49-F238E27FC236}">
                <a16:creationId xmlns:a16="http://schemas.microsoft.com/office/drawing/2014/main" id="{E09C7251-05CA-4D3A-9742-32DDFC64A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60421" name="Rectangle 2">
            <a:extLst>
              <a:ext uri="{FF2B5EF4-FFF2-40B4-BE49-F238E27FC236}">
                <a16:creationId xmlns:a16="http://schemas.microsoft.com/office/drawing/2014/main" id="{6B38F4AF-52B5-43ED-90B5-E9609DB3A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/>
              <a:t>Longitudinalne studije</a:t>
            </a:r>
          </a:p>
        </p:txBody>
      </p:sp>
      <p:sp>
        <p:nvSpPr>
          <p:cNvPr id="59398" name="Rectangle 3">
            <a:extLst>
              <a:ext uri="{FF2B5EF4-FFF2-40B4-BE49-F238E27FC236}">
                <a16:creationId xmlns:a16="http://schemas.microsoft.com/office/drawing/2014/main" id="{D8D1A934-7E60-465A-9631-4D6BF5AC7C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9388" lvl="1" indent="0" eaLnBrk="1" hangingPunct="1">
              <a:buFont typeface="Wingdings" panose="05000000000000000000" pitchFamily="2" charset="2"/>
              <a:buNone/>
              <a:tabLst>
                <a:tab pos="447675" algn="l"/>
                <a:tab pos="714375" algn="l"/>
              </a:tabLst>
              <a:defRPr/>
            </a:pPr>
            <a:r>
              <a:rPr lang="hr-HR" altLang="en-US" dirty="0"/>
              <a:t>komentar polinomske funkcije učenja </a:t>
            </a:r>
            <a:br>
              <a:rPr lang="hr-HR" altLang="en-US" dirty="0"/>
            </a:br>
            <a:r>
              <a:rPr lang="hr-HR" altLang="en-US" dirty="0"/>
              <a:t>~	porast performansi korisnika s vremenom </a:t>
            </a:r>
            <a:br>
              <a:rPr lang="hr-HR" altLang="en-US" dirty="0"/>
            </a:br>
            <a:r>
              <a:rPr lang="hr-HR" altLang="en-US" dirty="0"/>
              <a:t>	(brojem ponavljanja eksperimenta): </a:t>
            </a:r>
          </a:p>
          <a:p>
            <a:pPr lvl="1" eaLnBrk="1" hangingPunct="1">
              <a:tabLst>
                <a:tab pos="357188" algn="l"/>
                <a:tab pos="714375" algn="l"/>
              </a:tabLst>
              <a:defRPr/>
            </a:pPr>
            <a:r>
              <a:rPr lang="hr-HR" altLang="en-US" dirty="0"/>
              <a:t>korisnici iskusni u korištenju postojeće tehnike  interakcije imaju početno relativno slabije performanse s novom tehnikom </a:t>
            </a:r>
          </a:p>
          <a:p>
            <a:pPr lvl="1" eaLnBrk="1" hangingPunct="1">
              <a:tabLst>
                <a:tab pos="357188" algn="l"/>
                <a:tab pos="714375" algn="l"/>
              </a:tabLst>
              <a:defRPr/>
            </a:pPr>
            <a:r>
              <a:rPr lang="hr-HR" altLang="en-US" dirty="0"/>
              <a:t>s napretkom učenja </a:t>
            </a:r>
            <a:br>
              <a:rPr lang="hr-HR" altLang="en-US" dirty="0"/>
            </a:br>
            <a:r>
              <a:rPr lang="hr-HR" altLang="en-US" i="1" dirty="0"/>
              <a:t>izukrštanje</a:t>
            </a:r>
            <a:r>
              <a:rPr lang="hr-HR" altLang="en-US" dirty="0"/>
              <a:t> [crossover] </a:t>
            </a:r>
            <a:br>
              <a:rPr lang="hr-HR" altLang="en-US" dirty="0"/>
            </a:br>
            <a:r>
              <a:rPr lang="hr-HR" altLang="en-US" dirty="0"/>
              <a:t>trendova performansi </a:t>
            </a:r>
            <a:br>
              <a:rPr lang="hr-HR" altLang="en-US" dirty="0"/>
            </a:br>
            <a:r>
              <a:rPr lang="hr-HR" altLang="en-US" dirty="0"/>
              <a:t>~	performanse s novom </a:t>
            </a:r>
            <a:br>
              <a:rPr lang="hr-HR" altLang="en-US" dirty="0"/>
            </a:br>
            <a:r>
              <a:rPr lang="hr-HR" altLang="en-US" dirty="0"/>
              <a:t>	tehnikom premašuju </a:t>
            </a:r>
            <a:br>
              <a:rPr lang="hr-HR" altLang="en-US" dirty="0"/>
            </a:br>
            <a:r>
              <a:rPr lang="hr-HR" altLang="en-US" dirty="0"/>
              <a:t>	one s postojećom </a:t>
            </a:r>
          </a:p>
        </p:txBody>
      </p:sp>
      <p:pic>
        <p:nvPicPr>
          <p:cNvPr id="60423" name="Picture 5">
            <a:extLst>
              <a:ext uri="{FF2B5EF4-FFF2-40B4-BE49-F238E27FC236}">
                <a16:creationId xmlns:a16="http://schemas.microsoft.com/office/drawing/2014/main" id="{E3D6260B-DE64-475A-A268-C3DFF3440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13" y="3716338"/>
            <a:ext cx="4246562" cy="250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7B88C2-E108-F9B0-6A03-F01A28ED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5977-DA00-4C83-8F91-4DF7D941D271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ate Placeholder 3">
            <a:extLst>
              <a:ext uri="{FF2B5EF4-FFF2-40B4-BE49-F238E27FC236}">
                <a16:creationId xmlns:a16="http://schemas.microsoft.com/office/drawing/2014/main" id="{8BF84426-4BF0-40A8-B20C-0C52E5F6A5F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Narrow" panose="020B0606020202030204" pitchFamily="34" charset="0"/>
              </a:rPr>
              <a:t>Oblikovanje interakcije 2023/2024</a:t>
            </a:r>
          </a:p>
        </p:txBody>
      </p:sp>
      <p:sp>
        <p:nvSpPr>
          <p:cNvPr id="61443" name="Footer Placeholder 4">
            <a:extLst>
              <a:ext uri="{FF2B5EF4-FFF2-40B4-BE49-F238E27FC236}">
                <a16:creationId xmlns:a16="http://schemas.microsoft.com/office/drawing/2014/main" id="{16C03986-5CC4-48F3-90A1-E57E1B50B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61445" name="Rectangle 2">
            <a:extLst>
              <a:ext uri="{FF2B5EF4-FFF2-40B4-BE49-F238E27FC236}">
                <a16:creationId xmlns:a16="http://schemas.microsoft.com/office/drawing/2014/main" id="{71F5FFD4-84B6-428A-9685-4251E31A3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/>
              <a:t>Longitudinalne studije</a:t>
            </a:r>
          </a:p>
        </p:txBody>
      </p:sp>
      <p:sp>
        <p:nvSpPr>
          <p:cNvPr id="61446" name="Rectangle 3">
            <a:extLst>
              <a:ext uri="{FF2B5EF4-FFF2-40B4-BE49-F238E27FC236}">
                <a16:creationId xmlns:a16="http://schemas.microsoft.com/office/drawing/2014/main" id="{B6DD6367-336F-48C4-AF24-A8FF701946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803275" algn="l"/>
              </a:tabLst>
            </a:pPr>
            <a:r>
              <a:rPr lang="hr-HR" altLang="en-US" dirty="0"/>
              <a:t>pri korištenju postojeće tehnike </a:t>
            </a:r>
            <a:r>
              <a:rPr lang="hr-HR" altLang="en-US" i="1" dirty="0"/>
              <a:t>početno</a:t>
            </a:r>
            <a:r>
              <a:rPr lang="hr-HR" altLang="en-US" dirty="0"/>
              <a:t> superiorne performanse</a:t>
            </a:r>
            <a:br>
              <a:rPr lang="hr-HR" altLang="en-US" dirty="0"/>
            </a:br>
            <a:r>
              <a:rPr lang="hr-HR" altLang="en-US" dirty="0"/>
              <a:t>~	učenje nove tehnike znači </a:t>
            </a:r>
            <a:r>
              <a:rPr lang="hr-HR" altLang="en-US" i="1" dirty="0"/>
              <a:t>trošak</a:t>
            </a:r>
            <a:r>
              <a:rPr lang="hr-HR" altLang="en-US" dirty="0"/>
              <a:t>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803275" algn="l"/>
              </a:tabLst>
            </a:pPr>
            <a:r>
              <a:rPr lang="hr-HR" altLang="en-US" i="1" dirty="0"/>
              <a:t>nakon dostizanja</a:t>
            </a:r>
            <a:r>
              <a:rPr lang="hr-HR" altLang="en-US" dirty="0"/>
              <a:t> točke prijelaza ("izukrštanja")  performanse nove tehnike postaju superiorne </a:t>
            </a:r>
            <a:br>
              <a:rPr lang="hr-HR" altLang="en-US" dirty="0"/>
            </a:br>
            <a:r>
              <a:rPr lang="hr-HR" altLang="en-US" dirty="0"/>
              <a:t>~	naučena nova tehnika pruža </a:t>
            </a:r>
            <a:r>
              <a:rPr lang="hr-HR" altLang="en-US" i="1" dirty="0"/>
              <a:t>dobit</a:t>
            </a:r>
            <a:r>
              <a:rPr lang="hr-HR" altLang="en-US" dirty="0"/>
              <a:t>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803275" algn="l"/>
              </a:tabLst>
            </a:pPr>
            <a:r>
              <a:rPr lang="hr-HR" altLang="en-US" dirty="0"/>
              <a:t>korisnici često nerado odustaju </a:t>
            </a:r>
            <a:br>
              <a:rPr lang="hr-HR" altLang="en-US" dirty="0"/>
            </a:br>
            <a:r>
              <a:rPr lang="hr-HR" altLang="en-US" dirty="0"/>
              <a:t>od stečenih navika </a:t>
            </a:r>
            <a:br>
              <a:rPr lang="hr-HR" altLang="en-US" dirty="0"/>
            </a:br>
            <a:r>
              <a:rPr lang="hr-HR" altLang="en-US" dirty="0"/>
              <a:t>~	potrebno prevladati korisničke </a:t>
            </a:r>
            <a:br>
              <a:rPr lang="hr-HR" altLang="en-US" dirty="0"/>
            </a:br>
            <a:r>
              <a:rPr lang="hr-HR" altLang="en-US" dirty="0"/>
              <a:t>	percepcije i sklonosti </a:t>
            </a:r>
          </a:p>
        </p:txBody>
      </p:sp>
      <p:pic>
        <p:nvPicPr>
          <p:cNvPr id="61447" name="Picture 5">
            <a:extLst>
              <a:ext uri="{FF2B5EF4-FFF2-40B4-BE49-F238E27FC236}">
                <a16:creationId xmlns:a16="http://schemas.microsoft.com/office/drawing/2014/main" id="{37E60FCB-5F03-4847-BDD2-175CF5519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9" r="16237" b="20378"/>
          <a:stretch>
            <a:fillRect/>
          </a:stretch>
        </p:blipFill>
        <p:spPr bwMode="auto">
          <a:xfrm>
            <a:off x="6049963" y="3375025"/>
            <a:ext cx="3095625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B3C3A2-266B-DBA4-AED3-69670FDA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5977-DA00-4C83-8F91-4DF7D941D271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>
            <a:extLst>
              <a:ext uri="{FF2B5EF4-FFF2-40B4-BE49-F238E27FC236}">
                <a16:creationId xmlns:a16="http://schemas.microsoft.com/office/drawing/2014/main" id="{A6B0D1D3-1D98-495B-A2EA-F548B097FEC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Oblikovanje interakcije 2023/2024</a:t>
            </a:r>
            <a:endParaRPr lang="en-US" altLang="en-US" dirty="0"/>
          </a:p>
        </p:txBody>
      </p:sp>
      <p:sp>
        <p:nvSpPr>
          <p:cNvPr id="8195" name="Footer Placeholder 4">
            <a:extLst>
              <a:ext uri="{FF2B5EF4-FFF2-40B4-BE49-F238E27FC236}">
                <a16:creationId xmlns:a16="http://schemas.microsoft.com/office/drawing/2014/main" id="{457F3744-191E-4B8B-9E93-EDFEDDF6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en-US"/>
              <a:t>10. Eksperimentalno vrednovanje</a:t>
            </a:r>
            <a:endParaRPr lang="en-US" altLang="en-US" dirty="0"/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1650B3A5-7A62-4CBE-9746-EB2DBB55E6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/>
              <a:t>Sadržaj</a:t>
            </a:r>
            <a:endParaRPr lang="hr-HR" altLang="en-US" noProof="1"/>
          </a:p>
        </p:txBody>
      </p:sp>
      <p:sp>
        <p:nvSpPr>
          <p:cNvPr id="8198" name="Rectangle 3">
            <a:extLst>
              <a:ext uri="{FF2B5EF4-FFF2-40B4-BE49-F238E27FC236}">
                <a16:creationId xmlns:a16="http://schemas.microsoft.com/office/drawing/2014/main" id="{CB4EEC8D-154A-4724-9FEB-980ED7E37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675687" cy="5256213"/>
          </a:xfrm>
        </p:spPr>
        <p:txBody>
          <a:bodyPr/>
          <a:lstStyle/>
          <a:p>
            <a:pPr marL="268288" indent="-268288" eaLnBrk="1" hangingPunct="1"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§"/>
            </a:pPr>
            <a:r>
              <a:rPr lang="hr-HR" altLang="en-US" dirty="0">
                <a:latin typeface="Arial Narrow" panose="020B0606020202030204" pitchFamily="34" charset="0"/>
              </a:rPr>
              <a:t>eksperimentalna metoda u HCI</a:t>
            </a:r>
          </a:p>
          <a:p>
            <a:pPr marL="268288" indent="-268288" eaLnBrk="1" hangingPunct="1"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§"/>
            </a:pPr>
            <a:r>
              <a:rPr lang="hr-HR" altLang="en-US" dirty="0">
                <a:latin typeface="Arial Narrow" panose="020B0606020202030204" pitchFamily="34" charset="0"/>
              </a:rPr>
              <a:t>izvođenje eksperimenta </a:t>
            </a:r>
          </a:p>
          <a:p>
            <a:pPr marL="714376" lvl="1" indent="-268288" eaLnBrk="1" hangingPunct="1">
              <a:spcBef>
                <a:spcPct val="0"/>
              </a:spcBef>
              <a:spcAft>
                <a:spcPct val="15000"/>
              </a:spcAft>
            </a:pPr>
            <a:r>
              <a:rPr lang="hr-HR" altLang="en-US" dirty="0">
                <a:latin typeface="Arial Narrow" panose="020B0606020202030204" pitchFamily="34" charset="0"/>
              </a:rPr>
              <a:t>dodjela ispitnih uvjeta </a:t>
            </a:r>
          </a:p>
          <a:p>
            <a:pPr marL="714376" lvl="1" indent="-268288" eaLnBrk="1" hangingPunct="1">
              <a:spcBef>
                <a:spcPct val="0"/>
              </a:spcBef>
              <a:spcAft>
                <a:spcPct val="15000"/>
              </a:spcAft>
            </a:pPr>
            <a:r>
              <a:rPr lang="hr-HR" altLang="en-US" dirty="0">
                <a:latin typeface="Arial Narrow" panose="020B0606020202030204" pitchFamily="34" charset="0"/>
              </a:rPr>
              <a:t>utjecaj poretka </a:t>
            </a:r>
          </a:p>
          <a:p>
            <a:pPr marL="714376" lvl="1" indent="-268288" eaLnBrk="1" hangingPunct="1">
              <a:spcBef>
                <a:spcPct val="0"/>
              </a:spcBef>
              <a:spcAft>
                <a:spcPct val="15000"/>
              </a:spcAft>
            </a:pPr>
            <a:r>
              <a:rPr lang="hr-HR" altLang="en-US" dirty="0">
                <a:latin typeface="Arial Narrow" panose="020B0606020202030204" pitchFamily="34" charset="0"/>
              </a:rPr>
              <a:t>utjecaj grupe i asimetrični prijenos vještina</a:t>
            </a:r>
          </a:p>
          <a:p>
            <a:pPr marL="714376" lvl="1" indent="-268288" eaLnBrk="1" hangingPunct="1">
              <a:spcBef>
                <a:spcPct val="0"/>
              </a:spcBef>
              <a:spcAft>
                <a:spcPct val="15000"/>
              </a:spcAft>
            </a:pPr>
            <a:r>
              <a:rPr lang="hr-HR" altLang="en-US" dirty="0">
                <a:latin typeface="Arial Narrow" panose="020B0606020202030204" pitchFamily="34" charset="0"/>
              </a:rPr>
              <a:t>longitudinalne studije </a:t>
            </a:r>
          </a:p>
          <a:p>
            <a:pPr marL="714376" lvl="1" indent="-268288" eaLnBrk="1" hangingPunct="1">
              <a:spcBef>
                <a:spcPct val="0"/>
              </a:spcBef>
              <a:spcAft>
                <a:spcPct val="15000"/>
              </a:spcAft>
            </a:pPr>
            <a:r>
              <a:rPr lang="hr-HR" altLang="en-US" b="1" dirty="0">
                <a:latin typeface="Arial Narrow" panose="020B0606020202030204" pitchFamily="34" charset="0"/>
              </a:rPr>
              <a:t>rekapitulacija postupka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8F0B5F-B018-5414-932A-F71D42A8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5977-DA00-4C83-8F91-4DF7D941D271}" type="slidenum">
              <a:rPr lang="en-US" altLang="en-US" smtClean="0"/>
              <a:pPr>
                <a:defRPr/>
              </a:pPr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77218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3">
            <a:extLst>
              <a:ext uri="{FF2B5EF4-FFF2-40B4-BE49-F238E27FC236}">
                <a16:creationId xmlns:a16="http://schemas.microsoft.com/office/drawing/2014/main" id="{CA25DAB0-C62B-4935-A463-ABBE4A3C35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Narrow" panose="020B0606020202030204" pitchFamily="34" charset="0"/>
              </a:rPr>
              <a:t>Oblikovanje interakcije 2023/2024</a:t>
            </a:r>
          </a:p>
        </p:txBody>
      </p:sp>
      <p:sp>
        <p:nvSpPr>
          <p:cNvPr id="63491" name="Footer Placeholder 4">
            <a:extLst>
              <a:ext uri="{FF2B5EF4-FFF2-40B4-BE49-F238E27FC236}">
                <a16:creationId xmlns:a16="http://schemas.microsoft.com/office/drawing/2014/main" id="{338B2AC2-D3E0-4909-ADBB-7CF91E0E9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63493" name="Rectangle 2">
            <a:extLst>
              <a:ext uri="{FF2B5EF4-FFF2-40B4-BE49-F238E27FC236}">
                <a16:creationId xmlns:a16="http://schemas.microsoft.com/office/drawing/2014/main" id="{045D162E-1B3F-43BC-A93B-58AA230E92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 dirty="0"/>
              <a:t>Rekapitulacija postupka</a:t>
            </a:r>
          </a:p>
        </p:txBody>
      </p:sp>
      <p:sp>
        <p:nvSpPr>
          <p:cNvPr id="63494" name="Rectangle 3">
            <a:extLst>
              <a:ext uri="{FF2B5EF4-FFF2-40B4-BE49-F238E27FC236}">
                <a16:creationId xmlns:a16="http://schemas.microsoft.com/office/drawing/2014/main" id="{37CD3391-46EB-4EF2-82ED-0D10439F87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ct val="15000"/>
              </a:spcAft>
            </a:pPr>
            <a:r>
              <a:rPr lang="hr-HR" altLang="en-US" i="1" dirty="0"/>
              <a:t>priprema</a:t>
            </a:r>
            <a:r>
              <a:rPr lang="hr-HR" altLang="en-US" dirty="0"/>
              <a:t> eksperimenta: </a:t>
            </a:r>
          </a:p>
          <a:p>
            <a:pPr marL="538163" lvl="1" indent="-358775" eaLnBrk="1" hangingPunct="1">
              <a:spcAft>
                <a:spcPct val="15000"/>
              </a:spcAft>
              <a:buFont typeface="Wingdings" panose="05000000000000000000" pitchFamily="2" charset="2"/>
              <a:buAutoNum type="arabicPeriod"/>
            </a:pPr>
            <a:r>
              <a:rPr lang="hr-HR" altLang="en-US" dirty="0"/>
              <a:t>oblikovanje </a:t>
            </a:r>
          </a:p>
          <a:p>
            <a:pPr marL="538163" lvl="1" indent="-358775" eaLnBrk="1" hangingPunct="1">
              <a:spcAft>
                <a:spcPct val="15000"/>
              </a:spcAft>
              <a:buFont typeface="Wingdings" panose="05000000000000000000" pitchFamily="2" charset="2"/>
              <a:buAutoNum type="arabicPeriod"/>
            </a:pPr>
            <a:r>
              <a:rPr lang="hr-HR" altLang="en-US" dirty="0"/>
              <a:t>izgradnja i provjera (ispitnog) aparata </a:t>
            </a:r>
          </a:p>
          <a:p>
            <a:pPr marL="538163" lvl="1" indent="-358775" eaLnBrk="1" hangingPunct="1">
              <a:spcAft>
                <a:spcPct val="15000"/>
              </a:spcAft>
              <a:buFont typeface="Wingdings" panose="05000000000000000000" pitchFamily="2" charset="2"/>
              <a:buAutoNum type="arabicPeriod"/>
            </a:pPr>
            <a:r>
              <a:rPr lang="hr-HR" altLang="en-US" dirty="0"/>
              <a:t>novačenje i odabir sudionika i njihovo raspoređivanje </a:t>
            </a:r>
          </a:p>
          <a:p>
            <a:pPr marL="538163" lvl="1" indent="-358775" eaLnBrk="1" hangingPunct="1">
              <a:spcAft>
                <a:spcPct val="15000"/>
              </a:spcAft>
              <a:buFont typeface="Wingdings" panose="05000000000000000000" pitchFamily="2" charset="2"/>
              <a:buAutoNum type="arabicPeriod"/>
            </a:pPr>
            <a:r>
              <a:rPr lang="hr-HR" altLang="en-US" dirty="0"/>
              <a:t>(preporučeno) </a:t>
            </a:r>
            <a:r>
              <a:rPr lang="hr-HR" altLang="en-US" i="1" dirty="0"/>
              <a:t>pilotsko</a:t>
            </a:r>
            <a:r>
              <a:rPr lang="hr-HR" altLang="en-US" dirty="0"/>
              <a:t> vrednovanje (1-2 sudionika): </a:t>
            </a:r>
          </a:p>
          <a:p>
            <a:pPr marL="985838" lvl="2" indent="-268288" eaLnBrk="1" hangingPunct="1">
              <a:spcAft>
                <a:spcPct val="15000"/>
              </a:spcAft>
            </a:pPr>
            <a:r>
              <a:rPr lang="hr-HR" altLang="en-US" dirty="0"/>
              <a:t>"izglađivanje" protokola informiranja/pripreme sudionika </a:t>
            </a:r>
          </a:p>
          <a:p>
            <a:pPr marL="985838" lvl="2" indent="-268288" eaLnBrk="1" hangingPunct="1">
              <a:spcAft>
                <a:spcPct val="15000"/>
              </a:spcAft>
            </a:pPr>
            <a:r>
              <a:rPr lang="hr-HR" altLang="en-US" dirty="0"/>
              <a:t>provjera vremena potrebnog </a:t>
            </a:r>
            <a:r>
              <a:rPr lang="hr-HR" altLang="en-US" i="1" dirty="0"/>
              <a:t>svakom pojedinom </a:t>
            </a:r>
            <a:r>
              <a:rPr lang="hr-HR" altLang="en-US" dirty="0"/>
              <a:t>sudioniku: </a:t>
            </a:r>
          </a:p>
          <a:p>
            <a:pPr marL="1431925" lvl="3" indent="-266700" eaLnBrk="1" hangingPunct="1">
              <a:spcAft>
                <a:spcPct val="15000"/>
              </a:spcAft>
            </a:pPr>
            <a:r>
              <a:rPr lang="hr-HR" altLang="en-US" i="1" dirty="0"/>
              <a:t>cjelokupno</a:t>
            </a:r>
            <a:r>
              <a:rPr lang="hr-HR" altLang="en-US" dirty="0"/>
              <a:t> ispitivanje, zajedno s informiranjem i uvježbavanjem treba </a:t>
            </a:r>
            <a:r>
              <a:rPr lang="hr-HR" altLang="en-US" i="1" dirty="0"/>
              <a:t>komotno </a:t>
            </a:r>
            <a:r>
              <a:rPr lang="hr-HR" altLang="en-US" dirty="0"/>
              <a:t>stati u planirano vrijeme </a:t>
            </a:r>
          </a:p>
          <a:p>
            <a:pPr marL="1431925" lvl="3" indent="-266700" eaLnBrk="1" hangingPunct="1">
              <a:spcAft>
                <a:spcPct val="15000"/>
              </a:spcAft>
            </a:pPr>
            <a:r>
              <a:rPr lang="hr-HR" altLang="en-US" dirty="0"/>
              <a:t>eventualno provesti konačno </a:t>
            </a:r>
            <a:r>
              <a:rPr lang="hr-HR" altLang="en-US" i="1" dirty="0"/>
              <a:t>poboljšanje </a:t>
            </a:r>
            <a:r>
              <a:rPr lang="hr-HR" altLang="en-US" dirty="0"/>
              <a:t>protokola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31F4FF-EAF3-6EB2-8B00-DDA64B52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5977-DA00-4C83-8F91-4DF7D941D271}" type="slidenum">
              <a:rPr lang="en-US" altLang="en-US" smtClean="0"/>
              <a:pPr>
                <a:defRPr/>
              </a:pPr>
              <a:t>55</a:t>
            </a:fld>
            <a:endParaRPr lang="en-US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3">
            <a:extLst>
              <a:ext uri="{FF2B5EF4-FFF2-40B4-BE49-F238E27FC236}">
                <a16:creationId xmlns:a16="http://schemas.microsoft.com/office/drawing/2014/main" id="{20CAA2AF-3212-4FBE-9135-9775A478569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Narrow" panose="020B0606020202030204" pitchFamily="34" charset="0"/>
              </a:rPr>
              <a:t>Oblikovanje interakcije 2023/2024</a:t>
            </a:r>
          </a:p>
        </p:txBody>
      </p:sp>
      <p:sp>
        <p:nvSpPr>
          <p:cNvPr id="64515" name="Footer Placeholder 4">
            <a:extLst>
              <a:ext uri="{FF2B5EF4-FFF2-40B4-BE49-F238E27FC236}">
                <a16:creationId xmlns:a16="http://schemas.microsoft.com/office/drawing/2014/main" id="{B1521C5B-3479-4DDF-82DE-65EC22DC4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64517" name="Rectangle 2">
            <a:extLst>
              <a:ext uri="{FF2B5EF4-FFF2-40B4-BE49-F238E27FC236}">
                <a16:creationId xmlns:a16="http://schemas.microsoft.com/office/drawing/2014/main" id="{C127020D-B6BF-4E39-A6ED-DCDAEA52EA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 dirty="0"/>
              <a:t>Rekapitulacija postupka</a:t>
            </a:r>
          </a:p>
        </p:txBody>
      </p:sp>
      <p:sp>
        <p:nvSpPr>
          <p:cNvPr id="64518" name="Rectangle 3">
            <a:extLst>
              <a:ext uri="{FF2B5EF4-FFF2-40B4-BE49-F238E27FC236}">
                <a16:creationId xmlns:a16="http://schemas.microsoft.com/office/drawing/2014/main" id="{92B1AE5D-98B4-41E1-8E59-3DBB5B64A8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675687" cy="5472113"/>
          </a:xfrm>
        </p:spPr>
        <p:txBody>
          <a:bodyPr/>
          <a:lstStyle/>
          <a:p>
            <a:pPr eaLnBrk="1" hangingPunct="1">
              <a:spcAft>
                <a:spcPct val="10000"/>
              </a:spcAft>
              <a:tabLst>
                <a:tab pos="1168400" algn="l"/>
              </a:tabLst>
            </a:pPr>
            <a:r>
              <a:rPr lang="hr-HR" altLang="en-US" sz="2400" i="1" dirty="0"/>
              <a:t>provođenje</a:t>
            </a:r>
            <a:r>
              <a:rPr lang="hr-HR" altLang="en-US" sz="2400" dirty="0"/>
              <a:t> eksperimenta</a:t>
            </a:r>
            <a:r>
              <a:rPr lang="hr-HR" altLang="en-US" sz="2200" dirty="0"/>
              <a:t>: </a:t>
            </a:r>
          </a:p>
          <a:p>
            <a:pPr marL="541338" lvl="1" indent="-361950" eaLnBrk="1" hangingPunct="1">
              <a:spcAft>
                <a:spcPct val="10000"/>
              </a:spcAft>
              <a:buFont typeface="Wingdings" panose="05000000000000000000" pitchFamily="2" charset="2"/>
              <a:buAutoNum type="arabicPeriod"/>
              <a:tabLst>
                <a:tab pos="1168400" algn="l"/>
              </a:tabLst>
            </a:pPr>
            <a:r>
              <a:rPr lang="hr-HR" altLang="en-US" sz="2200" dirty="0"/>
              <a:t>pozdravljanje </a:t>
            </a:r>
            <a:r>
              <a:rPr lang="hr-HR" altLang="en-US" sz="2200" i="1" dirty="0"/>
              <a:t>svakog </a:t>
            </a:r>
            <a:r>
              <a:rPr lang="hr-HR" altLang="en-US" sz="2200" dirty="0"/>
              <a:t>sudionika, uvođenje eksperimenta, potpisivanje obrasca suglasnosti </a:t>
            </a:r>
          </a:p>
          <a:p>
            <a:pPr marL="541338" lvl="1" indent="-361950" eaLnBrk="1" hangingPunct="1">
              <a:spcAft>
                <a:spcPct val="10000"/>
              </a:spcAft>
              <a:buFont typeface="Wingdings" panose="05000000000000000000" pitchFamily="2" charset="2"/>
              <a:buAutoNum type="arabicPeriod"/>
              <a:tabLst>
                <a:tab pos="1168400" algn="l"/>
              </a:tabLst>
            </a:pPr>
            <a:r>
              <a:rPr lang="hr-HR" altLang="en-US" sz="2200" i="1" dirty="0"/>
              <a:t>kratko</a:t>
            </a:r>
            <a:r>
              <a:rPr lang="hr-HR" altLang="en-US" sz="2200" dirty="0"/>
              <a:t> prikupljanje demografskih podataka i informacija o iskustvu sudionika o temi eksperimenta (anketiranje upitnikom); cca nekoliko minuta </a:t>
            </a:r>
          </a:p>
          <a:p>
            <a:pPr marL="541338" lvl="1" indent="-361950" eaLnBrk="1" hangingPunct="1">
              <a:spcAft>
                <a:spcPct val="10000"/>
              </a:spcAft>
              <a:buFont typeface="Wingdings" panose="05000000000000000000" pitchFamily="2" charset="2"/>
              <a:buAutoNum type="arabicPeriod"/>
              <a:tabLst>
                <a:tab pos="1168400" algn="l"/>
              </a:tabLst>
            </a:pPr>
            <a:r>
              <a:rPr lang="hr-HR" altLang="en-US" sz="2200" dirty="0"/>
              <a:t>objavljivanje (ispitnog) aparata, objašnjavanje zadatka koji treba obaviti, eventualno probe radi uvježbavanja </a:t>
            </a:r>
          </a:p>
          <a:p>
            <a:pPr marL="541338" lvl="1" indent="-361950" eaLnBrk="1" hangingPunct="1">
              <a:spcAft>
                <a:spcPct val="10000"/>
              </a:spcAft>
              <a:buFont typeface="Wingdings" panose="05000000000000000000" pitchFamily="2" charset="2"/>
              <a:buAutoNum type="arabicPeriod"/>
              <a:tabLst>
                <a:tab pos="1168400" algn="l"/>
              </a:tabLst>
            </a:pPr>
            <a:r>
              <a:rPr lang="hr-HR" altLang="en-US" sz="2200" dirty="0"/>
              <a:t>eventualne upute sudionicima: </a:t>
            </a:r>
          </a:p>
          <a:p>
            <a:pPr marL="898525" lvl="2" indent="-177800" eaLnBrk="1" hangingPunct="1">
              <a:spcAft>
                <a:spcPct val="10000"/>
              </a:spcAft>
              <a:tabLst>
                <a:tab pos="1168400" algn="l"/>
              </a:tabLst>
            </a:pPr>
            <a:r>
              <a:rPr lang="hr-HR" altLang="en-US" sz="2000" dirty="0"/>
              <a:t>ovise o prirodi eksperimenta i zadatku </a:t>
            </a:r>
          </a:p>
          <a:p>
            <a:pPr marL="898525" lvl="2" indent="-177800" eaLnBrk="1" hangingPunct="1">
              <a:spcAft>
                <a:spcPct val="10000"/>
              </a:spcAft>
              <a:tabLst>
                <a:tab pos="1168400" algn="l"/>
              </a:tabLst>
            </a:pPr>
            <a:r>
              <a:rPr lang="hr-HR" altLang="en-US" sz="2000" dirty="0"/>
              <a:t>prethodno </a:t>
            </a:r>
            <a:r>
              <a:rPr lang="hr-HR" altLang="en-US" sz="2000" i="1" dirty="0"/>
              <a:t>pažljivo </a:t>
            </a:r>
            <a:r>
              <a:rPr lang="hr-HR" altLang="en-US" sz="2000" dirty="0"/>
              <a:t>razmotrene </a:t>
            </a:r>
          </a:p>
          <a:p>
            <a:pPr marL="898525" lvl="2" indent="-177800" eaLnBrk="1" hangingPunct="1">
              <a:spcAft>
                <a:spcPct val="10000"/>
              </a:spcAft>
              <a:tabLst>
                <a:tab pos="1168400" algn="l"/>
              </a:tabLst>
            </a:pPr>
            <a:r>
              <a:rPr lang="hr-HR" altLang="en-US" sz="2000" dirty="0"/>
              <a:t>svakom sudioniku dane </a:t>
            </a:r>
            <a:r>
              <a:rPr lang="hr-HR" altLang="en-US" sz="2000" i="1" dirty="0"/>
              <a:t>na isti način</a:t>
            </a:r>
            <a:r>
              <a:rPr lang="hr-HR" altLang="en-US" sz="2000" dirty="0"/>
              <a:t> </a:t>
            </a:r>
          </a:p>
          <a:p>
            <a:pPr marL="898525" lvl="2" indent="-177800" eaLnBrk="1" hangingPunct="1">
              <a:spcAft>
                <a:spcPct val="10000"/>
              </a:spcAft>
              <a:tabLst>
                <a:tab pos="1168400" algn="l"/>
              </a:tabLst>
            </a:pPr>
            <a:r>
              <a:rPr lang="hr-HR" altLang="en-US" sz="2000" dirty="0"/>
              <a:t>dodatna objašnjenja sudioniku: oprezno! </a:t>
            </a:r>
            <a:br>
              <a:rPr lang="hr-HR" altLang="en-US" sz="2000" dirty="0"/>
            </a:br>
            <a:r>
              <a:rPr lang="hr-HR" altLang="en-US" sz="2000" dirty="0"/>
              <a:t>~	izbjeći takva objašnjenja koja bi mogla motivirati sudionika </a:t>
            </a:r>
            <a:br>
              <a:rPr lang="hr-HR" altLang="en-US" sz="2000" dirty="0"/>
            </a:br>
            <a:r>
              <a:rPr lang="hr-HR" altLang="en-US" sz="2000" dirty="0"/>
              <a:t>	da djeluje različito od drugih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FDCAE5-DECB-539F-5074-BCDB102D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5977-DA00-4C83-8F91-4DF7D941D271}" type="slidenum">
              <a:rPr lang="en-US" altLang="en-US" smtClean="0"/>
              <a:pPr>
                <a:defRPr/>
              </a:pPr>
              <a:t>56</a:t>
            </a:fld>
            <a:endParaRPr lang="en-US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3">
            <a:extLst>
              <a:ext uri="{FF2B5EF4-FFF2-40B4-BE49-F238E27FC236}">
                <a16:creationId xmlns:a16="http://schemas.microsoft.com/office/drawing/2014/main" id="{D5D93538-3CC6-447E-AB0E-6903E155554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Narrow" panose="020B0606020202030204" pitchFamily="34" charset="0"/>
              </a:rPr>
              <a:t>Oblikovanje interakcije 2023/2024</a:t>
            </a:r>
          </a:p>
        </p:txBody>
      </p:sp>
      <p:sp>
        <p:nvSpPr>
          <p:cNvPr id="65539" name="Footer Placeholder 4">
            <a:extLst>
              <a:ext uri="{FF2B5EF4-FFF2-40B4-BE49-F238E27FC236}">
                <a16:creationId xmlns:a16="http://schemas.microsoft.com/office/drawing/2014/main" id="{28D6CF25-E68E-4E33-AB9D-6D200F9E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65541" name="Rectangle 2">
            <a:extLst>
              <a:ext uri="{FF2B5EF4-FFF2-40B4-BE49-F238E27FC236}">
                <a16:creationId xmlns:a16="http://schemas.microsoft.com/office/drawing/2014/main" id="{9621DF90-C95E-4A94-9591-C6A65FA223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 dirty="0"/>
              <a:t>Rekapitulacija postupka</a:t>
            </a:r>
          </a:p>
        </p:txBody>
      </p:sp>
      <p:sp>
        <p:nvSpPr>
          <p:cNvPr id="65542" name="Rectangle 3">
            <a:extLst>
              <a:ext uri="{FF2B5EF4-FFF2-40B4-BE49-F238E27FC236}">
                <a16:creationId xmlns:a16="http://schemas.microsoft.com/office/drawing/2014/main" id="{EB40CFF7-13AE-4AAD-81C9-A186A43F1F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ct val="15000"/>
              </a:spcAft>
              <a:tabLst>
                <a:tab pos="715963" algn="l"/>
                <a:tab pos="1168400" algn="l"/>
              </a:tabLst>
            </a:pPr>
            <a:r>
              <a:rPr lang="hr-HR" altLang="en-US" i="1" dirty="0"/>
              <a:t>uvjeti provođenja</a:t>
            </a:r>
            <a:r>
              <a:rPr lang="hr-HR" altLang="en-US" dirty="0"/>
              <a:t> eksperimenta: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715963" algn="l"/>
                <a:tab pos="1168400" algn="l"/>
              </a:tabLst>
            </a:pPr>
            <a:r>
              <a:rPr lang="hr-HR" altLang="en-US" dirty="0"/>
              <a:t>posebna uloga </a:t>
            </a:r>
            <a:r>
              <a:rPr lang="hr-HR" altLang="en-US" i="1" dirty="0"/>
              <a:t>ispitivača</a:t>
            </a:r>
            <a:r>
              <a:rPr lang="hr-HR" altLang="en-US" dirty="0"/>
              <a:t> kao </a:t>
            </a:r>
            <a:r>
              <a:rPr lang="hr-HR" altLang="en-US" i="1" dirty="0"/>
              <a:t>javnog lica </a:t>
            </a:r>
            <a:r>
              <a:rPr lang="hr-HR" altLang="en-US" dirty="0"/>
              <a:t>eksperimenta </a:t>
            </a:r>
            <a:br>
              <a:rPr lang="hr-HR" altLang="en-US" dirty="0"/>
            </a:br>
            <a:r>
              <a:rPr lang="hr-HR" altLang="en-US" dirty="0"/>
              <a:t>~	treba se prikazati kao </a:t>
            </a:r>
            <a:r>
              <a:rPr lang="hr-HR" altLang="en-US" i="1" dirty="0"/>
              <a:t>neutralna osoba</a:t>
            </a:r>
            <a:r>
              <a:rPr lang="hr-HR" altLang="en-US" dirty="0"/>
              <a:t>; </a:t>
            </a:r>
            <a:br>
              <a:rPr lang="hr-HR" altLang="en-US" dirty="0"/>
            </a:br>
            <a:r>
              <a:rPr lang="hr-HR" altLang="en-US" dirty="0"/>
              <a:t>	sudionici ne smiju osjećati neko posebno držanje 	ispitivača: </a:t>
            </a:r>
          </a:p>
          <a:p>
            <a:pPr lvl="2" eaLnBrk="1" hangingPunct="1">
              <a:spcBef>
                <a:spcPct val="0"/>
              </a:spcBef>
              <a:spcAft>
                <a:spcPct val="15000"/>
              </a:spcAft>
              <a:tabLst>
                <a:tab pos="715963" algn="l"/>
                <a:tab pos="1168400" algn="l"/>
              </a:tabLst>
            </a:pPr>
            <a:r>
              <a:rPr lang="hr-HR" altLang="en-US" dirty="0"/>
              <a:t>pretjerano pažljivi ispitivač </a:t>
            </a:r>
            <a:br>
              <a:rPr lang="hr-HR" altLang="en-US" dirty="0"/>
            </a:br>
            <a:r>
              <a:rPr lang="hr-HR" altLang="en-US" dirty="0"/>
              <a:t>~	sudionici postaju nervozni </a:t>
            </a:r>
          </a:p>
          <a:p>
            <a:pPr lvl="2" eaLnBrk="1" hangingPunct="1">
              <a:spcBef>
                <a:spcPct val="0"/>
              </a:spcBef>
              <a:spcAft>
                <a:spcPct val="15000"/>
              </a:spcAft>
              <a:tabLst>
                <a:tab pos="715963" algn="l"/>
                <a:tab pos="1168400" algn="l"/>
              </a:tabLst>
            </a:pPr>
            <a:r>
              <a:rPr lang="hr-HR" altLang="en-US" dirty="0"/>
              <a:t>indiferentni ispitivač </a:t>
            </a:r>
            <a:br>
              <a:rPr lang="hr-HR" altLang="en-US" dirty="0"/>
            </a:br>
            <a:r>
              <a:rPr lang="hr-HR" altLang="en-US" dirty="0"/>
              <a:t>~	sudionici mogu djelovati s premalo obzira prema 	svojim performansama </a:t>
            </a:r>
          </a:p>
          <a:p>
            <a:pPr lvl="2" eaLnBrk="1" hangingPunct="1">
              <a:spcBef>
                <a:spcPct val="0"/>
              </a:spcBef>
              <a:spcAft>
                <a:spcPct val="15000"/>
              </a:spcAft>
              <a:tabLst>
                <a:tab pos="715963" algn="l"/>
                <a:tab pos="1168400" algn="l"/>
              </a:tabLst>
            </a:pPr>
            <a:r>
              <a:rPr lang="hr-HR" altLang="en-US" i="1" dirty="0"/>
              <a:t>sudionici</a:t>
            </a:r>
            <a:r>
              <a:rPr lang="hr-HR" altLang="en-US" dirty="0"/>
              <a:t> se ne smiju osjećati pod pritiskom da proizvedu neki specifični rezultat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715963" algn="l"/>
                <a:tab pos="1168400" algn="l"/>
              </a:tabLst>
            </a:pPr>
            <a:r>
              <a:rPr lang="hr-HR" altLang="en-US" dirty="0"/>
              <a:t>izbjegavati namjerne pokušaje boljeg rada pod jednim ispitnim uvjetima u odnosu na druge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E47AD0-10CC-89A6-40C6-563B6090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5977-DA00-4C83-8F91-4DF7D941D271}" type="slidenum">
              <a:rPr lang="en-US" altLang="en-US" smtClean="0"/>
              <a:pPr>
                <a:defRPr/>
              </a:pPr>
              <a:t>57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>
            <a:extLst>
              <a:ext uri="{FF2B5EF4-FFF2-40B4-BE49-F238E27FC236}">
                <a16:creationId xmlns:a16="http://schemas.microsoft.com/office/drawing/2014/main" id="{15271946-87C5-4893-BFB4-24E139C3A5E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Narrow" panose="020B0606020202030204" pitchFamily="34" charset="0"/>
              </a:rPr>
              <a:t>Oblikovanje interakcije 2023/2024</a:t>
            </a:r>
          </a:p>
        </p:txBody>
      </p:sp>
      <p:sp>
        <p:nvSpPr>
          <p:cNvPr id="12291" name="Footer Placeholder 4">
            <a:extLst>
              <a:ext uri="{FF2B5EF4-FFF2-40B4-BE49-F238E27FC236}">
                <a16:creationId xmlns:a16="http://schemas.microsoft.com/office/drawing/2014/main" id="{1DC281C1-0B1E-4660-9F8E-86D534DB3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0E554A3B-126E-484B-8B49-8CF00AE909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/>
              <a:t>Varijable eksperimenta </a:t>
            </a:r>
          </a:p>
        </p:txBody>
      </p:sp>
      <p:sp>
        <p:nvSpPr>
          <p:cNvPr id="12294" name="Rectangle 3">
            <a:extLst>
              <a:ext uri="{FF2B5EF4-FFF2-40B4-BE49-F238E27FC236}">
                <a16:creationId xmlns:a16="http://schemas.microsoft.com/office/drawing/2014/main" id="{8BDCC569-4563-4F57-B30A-BE3D985D6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hr-HR" altLang="en-US" i="1" dirty="0"/>
              <a:t>varijable eksperimenta</a:t>
            </a:r>
            <a:r>
              <a:rPr lang="hr-HR" altLang="en-US" dirty="0"/>
              <a:t> [experimental variables]: </a:t>
            </a:r>
          </a:p>
          <a:p>
            <a:pPr lvl="1" eaLnBrk="1" hangingPunct="1">
              <a:spcBef>
                <a:spcPct val="0"/>
              </a:spcBef>
            </a:pPr>
            <a:r>
              <a:rPr lang="hr-HR" altLang="en-US" dirty="0"/>
              <a:t>nezavisne varijable  </a:t>
            </a:r>
          </a:p>
          <a:p>
            <a:pPr lvl="1" eaLnBrk="1" hangingPunct="1">
              <a:spcBef>
                <a:spcPct val="0"/>
              </a:spcBef>
            </a:pPr>
            <a:r>
              <a:rPr lang="hr-HR" altLang="en-US" dirty="0"/>
              <a:t>zavisne varijable  </a:t>
            </a:r>
          </a:p>
          <a:p>
            <a:pPr lvl="1" eaLnBrk="1" hangingPunct="1">
              <a:spcBef>
                <a:spcPct val="0"/>
              </a:spcBef>
            </a:pPr>
            <a:r>
              <a:rPr lang="hr-HR" altLang="en-US" dirty="0"/>
              <a:t>druge varijable:  </a:t>
            </a:r>
          </a:p>
          <a:p>
            <a:pPr lvl="2" eaLnBrk="1" hangingPunct="1">
              <a:spcBef>
                <a:spcPct val="0"/>
              </a:spcBef>
            </a:pPr>
            <a:r>
              <a:rPr lang="hr-HR" altLang="en-US" dirty="0"/>
              <a:t>nadzorne varijable </a:t>
            </a:r>
          </a:p>
          <a:p>
            <a:pPr lvl="2" eaLnBrk="1" hangingPunct="1">
              <a:spcBef>
                <a:spcPct val="0"/>
              </a:spcBef>
            </a:pPr>
            <a:r>
              <a:rPr lang="hr-HR" altLang="en-US" dirty="0"/>
              <a:t>slučajne varijable  </a:t>
            </a:r>
          </a:p>
          <a:p>
            <a:pPr lvl="2" eaLnBrk="1" hangingPunct="1">
              <a:spcBef>
                <a:spcPct val="0"/>
              </a:spcBef>
            </a:pPr>
            <a:r>
              <a:rPr lang="hr-HR" altLang="en-US" dirty="0"/>
              <a:t>zbunjujuće varijable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4B15CE-8C5C-4CBC-B88F-37D788AC8536}"/>
              </a:ext>
            </a:extLst>
          </p:cNvPr>
          <p:cNvGrpSpPr/>
          <p:nvPr/>
        </p:nvGrpSpPr>
        <p:grpSpPr>
          <a:xfrm>
            <a:off x="4153992" y="1580968"/>
            <a:ext cx="4424282" cy="2622702"/>
            <a:chOff x="4153992" y="1580968"/>
            <a:chExt cx="4424282" cy="262270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0CFF012-0814-4D48-B931-53CF0A4E7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79035" y="2348880"/>
              <a:ext cx="3454776" cy="988608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9402A32-32DC-4BE3-A3F3-80AF6E98FDAB}"/>
                </a:ext>
              </a:extLst>
            </p:cNvPr>
            <p:cNvGrpSpPr/>
            <p:nvPr/>
          </p:nvGrpSpPr>
          <p:grpSpPr>
            <a:xfrm>
              <a:off x="4153992" y="2805104"/>
              <a:ext cx="4416436" cy="1398566"/>
              <a:chOff x="4153992" y="2805104"/>
              <a:chExt cx="4416436" cy="1398566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0BC7DA4E-3854-4FCE-B3D0-5461E7283FB8}"/>
                  </a:ext>
                </a:extLst>
              </p:cNvPr>
              <p:cNvSpPr/>
              <p:nvPr/>
            </p:nvSpPr>
            <p:spPr bwMode="auto">
              <a:xfrm>
                <a:off x="6844595" y="2805104"/>
                <a:ext cx="1725833" cy="556560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49D9595F-115A-4CAB-B056-27076FB74A52}"/>
                  </a:ext>
                </a:extLst>
              </p:cNvPr>
              <p:cNvSpPr/>
              <p:nvPr/>
            </p:nvSpPr>
            <p:spPr bwMode="auto">
              <a:xfrm>
                <a:off x="4667416" y="3276673"/>
                <a:ext cx="2083263" cy="296343"/>
              </a:xfrm>
              <a:custGeom>
                <a:avLst/>
                <a:gdLst>
                  <a:gd name="connsiteX0" fmla="*/ 0 w 1724297"/>
                  <a:gd name="connsiteY0" fmla="*/ 287383 h 287383"/>
                  <a:gd name="connsiteX1" fmla="*/ 104503 w 1724297"/>
                  <a:gd name="connsiteY1" fmla="*/ 278674 h 287383"/>
                  <a:gd name="connsiteX2" fmla="*/ 287383 w 1724297"/>
                  <a:gd name="connsiteY2" fmla="*/ 261257 h 287383"/>
                  <a:gd name="connsiteX3" fmla="*/ 714103 w 1724297"/>
                  <a:gd name="connsiteY3" fmla="*/ 217714 h 287383"/>
                  <a:gd name="connsiteX4" fmla="*/ 1018903 w 1724297"/>
                  <a:gd name="connsiteY4" fmla="*/ 165463 h 287383"/>
                  <a:gd name="connsiteX5" fmla="*/ 1262743 w 1724297"/>
                  <a:gd name="connsiteY5" fmla="*/ 113211 h 287383"/>
                  <a:gd name="connsiteX6" fmla="*/ 1471748 w 1724297"/>
                  <a:gd name="connsiteY6" fmla="*/ 78377 h 287383"/>
                  <a:gd name="connsiteX7" fmla="*/ 1637211 w 1724297"/>
                  <a:gd name="connsiteY7" fmla="*/ 34834 h 287383"/>
                  <a:gd name="connsiteX8" fmla="*/ 1724297 w 1724297"/>
                  <a:gd name="connsiteY8" fmla="*/ 0 h 287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24297" h="287383">
                    <a:moveTo>
                      <a:pt x="0" y="287383"/>
                    </a:moveTo>
                    <a:lnTo>
                      <a:pt x="104503" y="278674"/>
                    </a:lnTo>
                    <a:lnTo>
                      <a:pt x="287383" y="261257"/>
                    </a:lnTo>
                    <a:cubicBezTo>
                      <a:pt x="388983" y="251097"/>
                      <a:pt x="592183" y="233680"/>
                      <a:pt x="714103" y="217714"/>
                    </a:cubicBezTo>
                    <a:cubicBezTo>
                      <a:pt x="836023" y="201748"/>
                      <a:pt x="927463" y="182880"/>
                      <a:pt x="1018903" y="165463"/>
                    </a:cubicBezTo>
                    <a:cubicBezTo>
                      <a:pt x="1110343" y="148046"/>
                      <a:pt x="1187269" y="127725"/>
                      <a:pt x="1262743" y="113211"/>
                    </a:cubicBezTo>
                    <a:cubicBezTo>
                      <a:pt x="1338217" y="98697"/>
                      <a:pt x="1409337" y="91440"/>
                      <a:pt x="1471748" y="78377"/>
                    </a:cubicBezTo>
                    <a:cubicBezTo>
                      <a:pt x="1534159" y="65314"/>
                      <a:pt x="1595120" y="47897"/>
                      <a:pt x="1637211" y="34834"/>
                    </a:cubicBezTo>
                    <a:cubicBezTo>
                      <a:pt x="1679302" y="21771"/>
                      <a:pt x="1709783" y="17417"/>
                      <a:pt x="1724297" y="0"/>
                    </a:cubicBezTo>
                  </a:path>
                </a:pathLst>
              </a:cu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Right Brace 6">
                <a:extLst>
                  <a:ext uri="{FF2B5EF4-FFF2-40B4-BE49-F238E27FC236}">
                    <a16:creationId xmlns:a16="http://schemas.microsoft.com/office/drawing/2014/main" id="{2C6AEEC3-A113-4DCC-9762-44D4445D82E6}"/>
                  </a:ext>
                </a:extLst>
              </p:cNvPr>
              <p:cNvSpPr/>
              <p:nvPr/>
            </p:nvSpPr>
            <p:spPr bwMode="auto">
              <a:xfrm>
                <a:off x="4153992" y="2979534"/>
                <a:ext cx="322594" cy="1224136"/>
              </a:xfrm>
              <a:prstGeom prst="rightBrace">
                <a:avLst>
                  <a:gd name="adj1" fmla="val 8333"/>
                  <a:gd name="adj2" fmla="val 49288"/>
                </a:avLst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02B2D8C-E7FF-47F2-85B0-36E27A639892}"/>
                </a:ext>
              </a:extLst>
            </p:cNvPr>
            <p:cNvGrpSpPr/>
            <p:nvPr/>
          </p:nvGrpSpPr>
          <p:grpSpPr>
            <a:xfrm>
              <a:off x="4153992" y="1580968"/>
              <a:ext cx="4424282" cy="1136824"/>
              <a:chOff x="4153992" y="1580968"/>
              <a:chExt cx="4424282" cy="1136824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F775FE42-D035-4EFA-9845-E1738E0DBB0B}"/>
                  </a:ext>
                </a:extLst>
              </p:cNvPr>
              <p:cNvSpPr/>
              <p:nvPr/>
            </p:nvSpPr>
            <p:spPr bwMode="auto">
              <a:xfrm>
                <a:off x="6852441" y="2161232"/>
                <a:ext cx="1725833" cy="556560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ight Brace 13">
                <a:extLst>
                  <a:ext uri="{FF2B5EF4-FFF2-40B4-BE49-F238E27FC236}">
                    <a16:creationId xmlns:a16="http://schemas.microsoft.com/office/drawing/2014/main" id="{3D7CAEC2-BE7C-4F8A-AC11-03F106F835CA}"/>
                  </a:ext>
                </a:extLst>
              </p:cNvPr>
              <p:cNvSpPr/>
              <p:nvPr/>
            </p:nvSpPr>
            <p:spPr bwMode="auto">
              <a:xfrm>
                <a:off x="4153992" y="1580968"/>
                <a:ext cx="322594" cy="767912"/>
              </a:xfrm>
              <a:prstGeom prst="rightBrace">
                <a:avLst>
                  <a:gd name="adj1" fmla="val 8333"/>
                  <a:gd name="adj2" fmla="val 49288"/>
                </a:avLst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F30122D-E89D-46D0-9CAF-829E3BE1D3D6}"/>
                  </a:ext>
                </a:extLst>
              </p:cNvPr>
              <p:cNvSpPr/>
              <p:nvPr/>
            </p:nvSpPr>
            <p:spPr bwMode="auto">
              <a:xfrm flipV="1">
                <a:off x="4570175" y="1946795"/>
                <a:ext cx="2083263" cy="296343"/>
              </a:xfrm>
              <a:custGeom>
                <a:avLst/>
                <a:gdLst>
                  <a:gd name="connsiteX0" fmla="*/ 0 w 1724297"/>
                  <a:gd name="connsiteY0" fmla="*/ 287383 h 287383"/>
                  <a:gd name="connsiteX1" fmla="*/ 104503 w 1724297"/>
                  <a:gd name="connsiteY1" fmla="*/ 278674 h 287383"/>
                  <a:gd name="connsiteX2" fmla="*/ 287383 w 1724297"/>
                  <a:gd name="connsiteY2" fmla="*/ 261257 h 287383"/>
                  <a:gd name="connsiteX3" fmla="*/ 714103 w 1724297"/>
                  <a:gd name="connsiteY3" fmla="*/ 217714 h 287383"/>
                  <a:gd name="connsiteX4" fmla="*/ 1018903 w 1724297"/>
                  <a:gd name="connsiteY4" fmla="*/ 165463 h 287383"/>
                  <a:gd name="connsiteX5" fmla="*/ 1262743 w 1724297"/>
                  <a:gd name="connsiteY5" fmla="*/ 113211 h 287383"/>
                  <a:gd name="connsiteX6" fmla="*/ 1471748 w 1724297"/>
                  <a:gd name="connsiteY6" fmla="*/ 78377 h 287383"/>
                  <a:gd name="connsiteX7" fmla="*/ 1637211 w 1724297"/>
                  <a:gd name="connsiteY7" fmla="*/ 34834 h 287383"/>
                  <a:gd name="connsiteX8" fmla="*/ 1724297 w 1724297"/>
                  <a:gd name="connsiteY8" fmla="*/ 0 h 287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24297" h="287383">
                    <a:moveTo>
                      <a:pt x="0" y="287383"/>
                    </a:moveTo>
                    <a:lnTo>
                      <a:pt x="104503" y="278674"/>
                    </a:lnTo>
                    <a:lnTo>
                      <a:pt x="287383" y="261257"/>
                    </a:lnTo>
                    <a:cubicBezTo>
                      <a:pt x="388983" y="251097"/>
                      <a:pt x="592183" y="233680"/>
                      <a:pt x="714103" y="217714"/>
                    </a:cubicBezTo>
                    <a:cubicBezTo>
                      <a:pt x="836023" y="201748"/>
                      <a:pt x="927463" y="182880"/>
                      <a:pt x="1018903" y="165463"/>
                    </a:cubicBezTo>
                    <a:cubicBezTo>
                      <a:pt x="1110343" y="148046"/>
                      <a:pt x="1187269" y="127725"/>
                      <a:pt x="1262743" y="113211"/>
                    </a:cubicBezTo>
                    <a:cubicBezTo>
                      <a:pt x="1338217" y="98697"/>
                      <a:pt x="1409337" y="91440"/>
                      <a:pt x="1471748" y="78377"/>
                    </a:cubicBezTo>
                    <a:cubicBezTo>
                      <a:pt x="1534159" y="65314"/>
                      <a:pt x="1595120" y="47897"/>
                      <a:pt x="1637211" y="34834"/>
                    </a:cubicBezTo>
                    <a:cubicBezTo>
                      <a:pt x="1679302" y="21771"/>
                      <a:pt x="1709783" y="17417"/>
                      <a:pt x="1724297" y="0"/>
                    </a:cubicBezTo>
                  </a:path>
                </a:pathLst>
              </a:cu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CDC0A-5CCB-C35C-E8DC-F9266726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5977-DA00-4C83-8F91-4DF7D941D271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>
            <a:extLst>
              <a:ext uri="{FF2B5EF4-FFF2-40B4-BE49-F238E27FC236}">
                <a16:creationId xmlns:a16="http://schemas.microsoft.com/office/drawing/2014/main" id="{B5C3474D-B72A-4352-B3E8-16B16390100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Narrow" panose="020B0606020202030204" pitchFamily="34" charset="0"/>
              </a:rPr>
              <a:t>Oblikovanje interakcije 2023/2024</a:t>
            </a:r>
          </a:p>
        </p:txBody>
      </p:sp>
      <p:sp>
        <p:nvSpPr>
          <p:cNvPr id="13315" name="Footer Placeholder 4">
            <a:extLst>
              <a:ext uri="{FF2B5EF4-FFF2-40B4-BE49-F238E27FC236}">
                <a16:creationId xmlns:a16="http://schemas.microsoft.com/office/drawing/2014/main" id="{2081C924-8F82-483F-8074-F2A9B4943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FC79B92A-0079-476B-A640-6A0C69EFD4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/>
              <a:t>Varijable eksperimenta</a:t>
            </a:r>
          </a:p>
        </p:txBody>
      </p:sp>
      <p:sp>
        <p:nvSpPr>
          <p:cNvPr id="13318" name="Rectangle 3">
            <a:extLst>
              <a:ext uri="{FF2B5EF4-FFF2-40B4-BE49-F238E27FC236}">
                <a16:creationId xmlns:a16="http://schemas.microsoft.com/office/drawing/2014/main" id="{5D416F86-3646-4DC7-A86B-270506F082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675687" cy="568801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15000"/>
              </a:spcAft>
              <a:tabLst>
                <a:tab pos="357188" algn="l"/>
                <a:tab pos="803275" algn="l"/>
              </a:tabLst>
            </a:pPr>
            <a:r>
              <a:rPr lang="hr-HR" altLang="en-US" i="1" dirty="0"/>
              <a:t>nezavisna varijabla</a:t>
            </a:r>
            <a:r>
              <a:rPr lang="hr-HR" altLang="en-US" dirty="0"/>
              <a:t> [independent variable], </a:t>
            </a:r>
            <a:r>
              <a:rPr lang="hr-HR" altLang="en-US" i="1" dirty="0"/>
              <a:t>faktor</a:t>
            </a:r>
            <a:r>
              <a:rPr lang="hr-HR" altLang="en-US" dirty="0"/>
              <a:t> </a:t>
            </a:r>
            <a:br>
              <a:rPr lang="hr-HR" altLang="en-US" dirty="0"/>
            </a:br>
            <a:r>
              <a:rPr lang="hr-HR" altLang="en-US" dirty="0"/>
              <a:t>~	okolnost ili karakteristika kojom se manipulira ili 	sustavno upravlja radi promjene ljudskog ponašanja za 	vrijeme interakcije korisnika s računalom: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357188" algn="l"/>
                <a:tab pos="803275" algn="l"/>
              </a:tabLst>
            </a:pPr>
            <a:r>
              <a:rPr lang="hr-HR" altLang="en-US" dirty="0"/>
              <a:t>eksperimenti oblikovani s nezavisnim varijablama </a:t>
            </a:r>
            <a:br>
              <a:rPr lang="hr-HR" altLang="en-US" dirty="0"/>
            </a:br>
            <a:r>
              <a:rPr lang="hr-HR" altLang="en-US" dirty="0"/>
              <a:t>~	</a:t>
            </a:r>
            <a:r>
              <a:rPr lang="hr-HR" altLang="en-US" i="1" dirty="0"/>
              <a:t>faktorski eksperimenti</a:t>
            </a:r>
            <a:r>
              <a:rPr lang="hr-HR" altLang="en-US" dirty="0"/>
              <a:t> [factorial experiments]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357188" algn="l"/>
                <a:tab pos="803275" algn="l"/>
              </a:tabLst>
            </a:pPr>
            <a:r>
              <a:rPr lang="hr-HR" altLang="en-US" dirty="0"/>
              <a:t>promjene kroz više (</a:t>
            </a:r>
            <a:r>
              <a:rPr lang="hr-HR" altLang="en-US" dirty="0">
                <a:sym typeface="Symbol" panose="05050102010706020507" pitchFamily="18" charset="2"/>
              </a:rPr>
              <a:t></a:t>
            </a:r>
            <a:r>
              <a:rPr lang="hr-HR" altLang="en-US" dirty="0"/>
              <a:t> 2) </a:t>
            </a:r>
            <a:r>
              <a:rPr lang="hr-HR" altLang="en-US" i="1" dirty="0"/>
              <a:t>razina</a:t>
            </a:r>
            <a:r>
              <a:rPr lang="hr-HR" altLang="en-US" dirty="0"/>
              <a:t> okolnosti (karakteristika), </a:t>
            </a:r>
            <a:r>
              <a:rPr lang="hr-HR" altLang="en-US" i="1" dirty="0"/>
              <a:t>uvjeta</a:t>
            </a:r>
            <a:r>
              <a:rPr lang="hr-HR" altLang="en-US" dirty="0"/>
              <a:t> </a:t>
            </a:r>
            <a:r>
              <a:rPr lang="hr-HR" altLang="en-US" i="1" dirty="0"/>
              <a:t>ispitivanja</a:t>
            </a:r>
            <a:r>
              <a:rPr lang="hr-HR" altLang="en-US" dirty="0"/>
              <a:t> (testiranja)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357188" algn="l"/>
                <a:tab pos="803275" algn="l"/>
              </a:tabLst>
            </a:pPr>
            <a:r>
              <a:rPr lang="hr-HR" altLang="en-US" i="1" dirty="0"/>
              <a:t>ne</a:t>
            </a:r>
            <a:r>
              <a:rPr lang="hr-HR" altLang="en-US" dirty="0"/>
              <a:t> zavisi o ponašanju sudionika </a:t>
            </a:r>
            <a:br>
              <a:rPr lang="hr-HR" altLang="en-US" dirty="0"/>
            </a:br>
            <a:r>
              <a:rPr lang="hr-HR" altLang="en-US" dirty="0"/>
              <a:t>~	korisnik ničim ne može utjecati na nezavisnu 	varijablu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357188" algn="l"/>
                <a:tab pos="803275" algn="l"/>
              </a:tabLst>
            </a:pPr>
            <a:r>
              <a:rPr lang="hr-HR" altLang="en-US" dirty="0"/>
              <a:t>tipično atribut </a:t>
            </a:r>
            <a:r>
              <a:rPr lang="hr-HR" altLang="en-US" i="1" dirty="0"/>
              <a:t>nominalne</a:t>
            </a:r>
            <a:r>
              <a:rPr lang="hr-HR" altLang="en-US" dirty="0"/>
              <a:t> mjerne skale </a:t>
            </a:r>
            <a:br>
              <a:rPr lang="hr-HR" altLang="en-US" dirty="0"/>
            </a:br>
            <a:r>
              <a:rPr lang="hr-HR" altLang="en-US" dirty="0"/>
              <a:t>~	često povezan s izvjesnim svojstvom nekog sučelja, 	a može utjecati na vještinu u korištenju sustava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F404AD-BDA5-F7D1-8ACD-0CBB3401B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5977-DA00-4C83-8F91-4DF7D941D271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>
            <a:extLst>
              <a:ext uri="{FF2B5EF4-FFF2-40B4-BE49-F238E27FC236}">
                <a16:creationId xmlns:a16="http://schemas.microsoft.com/office/drawing/2014/main" id="{351DD3D5-73C3-4FE2-86AF-818E6FB2CF2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Narrow" panose="020B0606020202030204" pitchFamily="34" charset="0"/>
              </a:rPr>
              <a:t>Oblikovanje interakcije 2023/2024</a:t>
            </a:r>
          </a:p>
        </p:txBody>
      </p:sp>
      <p:sp>
        <p:nvSpPr>
          <p:cNvPr id="14339" name="Footer Placeholder 4">
            <a:extLst>
              <a:ext uri="{FF2B5EF4-FFF2-40B4-BE49-F238E27FC236}">
                <a16:creationId xmlns:a16="http://schemas.microsoft.com/office/drawing/2014/main" id="{519AE5D8-FC6C-412A-89E5-DE980BD39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79A58C03-52C0-4B9B-8716-AADE43D439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/>
              <a:t>Varijable eksperimenta</a:t>
            </a:r>
          </a:p>
        </p:txBody>
      </p:sp>
      <p:sp>
        <p:nvSpPr>
          <p:cNvPr id="14342" name="Rectangle 3">
            <a:extLst>
              <a:ext uri="{FF2B5EF4-FFF2-40B4-BE49-F238E27FC236}">
                <a16:creationId xmlns:a16="http://schemas.microsoft.com/office/drawing/2014/main" id="{32C28A46-D454-496D-BF30-0EB34B0BDA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675687" cy="547211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15000"/>
              </a:spcAft>
              <a:tabLst>
                <a:tab pos="357188" algn="l"/>
                <a:tab pos="714375" algn="l"/>
              </a:tabLst>
            </a:pPr>
            <a:r>
              <a:rPr lang="hr-HR" altLang="en-US" dirty="0"/>
              <a:t>nezavisne varijable koje su svojstva sučelja </a:t>
            </a:r>
            <a:br>
              <a:rPr lang="hr-HR" altLang="en-US" dirty="0"/>
            </a:br>
            <a:r>
              <a:rPr lang="hr-HR" altLang="en-US" dirty="0"/>
              <a:t>(zajedno s pripadnim razinama/karakteristikama)</a:t>
            </a:r>
            <a:br>
              <a:rPr lang="hr-HR" altLang="en-US" dirty="0"/>
            </a:br>
            <a:r>
              <a:rPr lang="hr-HR" altLang="en-US" dirty="0"/>
              <a:t>~	mogu utjecati na vještinu korisnika: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357188" algn="l"/>
                <a:tab pos="714375" algn="l"/>
              </a:tabLst>
            </a:pPr>
            <a:r>
              <a:rPr lang="hr-HR" altLang="en-US" dirty="0"/>
              <a:t>ulazna naprava (miš, </a:t>
            </a:r>
            <a:r>
              <a:rPr lang="hr-HR" altLang="en-US" i="1" dirty="0"/>
              <a:t>trackball</a:t>
            </a:r>
            <a:r>
              <a:rPr lang="hr-HR" altLang="en-US" dirty="0"/>
              <a:t>, stilus) </a:t>
            </a:r>
            <a:endParaRPr lang="en-US" altLang="en-US" dirty="0"/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357188" algn="l"/>
                <a:tab pos="714375" algn="l"/>
              </a:tabLst>
            </a:pPr>
            <a:r>
              <a:rPr lang="hr-HR" altLang="en-US" dirty="0"/>
              <a:t>modalitet povratne veze (slušni/audio, vizualni, taktilni)</a:t>
            </a:r>
            <a:endParaRPr lang="en-US" altLang="en-US" dirty="0"/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357188" algn="l"/>
                <a:tab pos="714375" algn="l"/>
              </a:tabLst>
            </a:pPr>
            <a:r>
              <a:rPr lang="hr-HR" altLang="en-US" dirty="0"/>
              <a:t>veličina zaslona (veliki, mali) </a:t>
            </a:r>
            <a:endParaRPr lang="en-US" altLang="en-US" dirty="0"/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357188" algn="l"/>
                <a:tab pos="714375" algn="l"/>
              </a:tabLst>
            </a:pPr>
            <a:r>
              <a:rPr lang="hr-HR" altLang="en-US" dirty="0"/>
              <a:t>tip zaslona (CRT, LCD) </a:t>
            </a:r>
            <a:endParaRPr lang="en-US" altLang="en-US" dirty="0"/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357188" algn="l"/>
                <a:tab pos="714375" algn="l"/>
              </a:tabLst>
            </a:pPr>
            <a:r>
              <a:rPr lang="hr-HR" altLang="en-US" dirty="0"/>
              <a:t>prijenosna funkcija </a:t>
            </a:r>
            <a:br>
              <a:rPr lang="hr-HR" altLang="en-US" dirty="0"/>
            </a:br>
            <a:r>
              <a:rPr lang="hr-HR" altLang="en-US" dirty="0"/>
              <a:t>(konstantno pojačanje, ubrzanje pokazivača) </a:t>
            </a:r>
            <a:endParaRPr lang="en-US" altLang="en-US" dirty="0"/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357188" algn="l"/>
                <a:tab pos="714375" algn="l"/>
              </a:tabLst>
            </a:pPr>
            <a:r>
              <a:rPr lang="hr-HR" altLang="en-US" dirty="0"/>
              <a:t>vizualizacija stabla </a:t>
            </a:r>
            <a:br>
              <a:rPr lang="hr-HR" altLang="en-US" dirty="0"/>
            </a:br>
            <a:r>
              <a:rPr lang="hr-HR" altLang="en-US" dirty="0"/>
              <a:t>(tradicionalna, listom, višestrukim stupcima)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357188" algn="l"/>
                <a:tab pos="714375" algn="l"/>
              </a:tabLst>
            </a:pPr>
            <a:r>
              <a:rPr lang="hr-HR" altLang="en-US" dirty="0"/>
              <a:t>držanje naprave (vertikalno, horizontalno) 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tabLst>
                <a:tab pos="357188" algn="l"/>
                <a:tab pos="714375" algn="l"/>
              </a:tabLst>
            </a:pPr>
            <a:r>
              <a:rPr lang="hr-HR" altLang="en-US" dirty="0"/>
              <a:t>način unosa teksta (dva palca, jedan palac, kažiprst)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2F9C9A-9F07-F367-D66B-BA7A98E7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5977-DA00-4C83-8F91-4DF7D941D271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>
            <a:extLst>
              <a:ext uri="{FF2B5EF4-FFF2-40B4-BE49-F238E27FC236}">
                <a16:creationId xmlns:a16="http://schemas.microsoft.com/office/drawing/2014/main" id="{7AD4C197-9551-4E4B-A968-8CC78BECD2B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Narrow" panose="020B0606020202030204" pitchFamily="34" charset="0"/>
              </a:rPr>
              <a:t>Oblikovanje interakcije 2023/2024</a:t>
            </a:r>
          </a:p>
        </p:txBody>
      </p:sp>
      <p:sp>
        <p:nvSpPr>
          <p:cNvPr id="15363" name="Footer Placeholder 4">
            <a:extLst>
              <a:ext uri="{FF2B5EF4-FFF2-40B4-BE49-F238E27FC236}">
                <a16:creationId xmlns:a16="http://schemas.microsoft.com/office/drawing/2014/main" id="{7B6A6528-94AD-4EC3-AA65-F68566A6E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en-US"/>
              <a:t>10. Eksperimentalno vrednovanje</a:t>
            </a:r>
            <a:endParaRPr lang="en-US" altLang="en-US"/>
          </a:p>
        </p:txBody>
      </p:sp>
      <p:sp>
        <p:nvSpPr>
          <p:cNvPr id="15365" name="Rectangle 2">
            <a:extLst>
              <a:ext uri="{FF2B5EF4-FFF2-40B4-BE49-F238E27FC236}">
                <a16:creationId xmlns:a16="http://schemas.microsoft.com/office/drawing/2014/main" id="{D7C097E9-535C-4F38-9B33-A2ACB7069E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/>
              <a:t>Varijable eksperimenta</a:t>
            </a:r>
          </a:p>
        </p:txBody>
      </p:sp>
      <p:sp>
        <p:nvSpPr>
          <p:cNvPr id="15366" name="Rectangle 3">
            <a:extLst>
              <a:ext uri="{FF2B5EF4-FFF2-40B4-BE49-F238E27FC236}">
                <a16:creationId xmlns:a16="http://schemas.microsoft.com/office/drawing/2014/main" id="{CEC5DABC-7F52-48EA-947D-ABC0FC4D57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354013" algn="l"/>
              </a:tabLst>
            </a:pPr>
            <a:r>
              <a:rPr lang="hr-HR" altLang="en-US" dirty="0"/>
              <a:t>nezavisne varijable koje </a:t>
            </a:r>
            <a:r>
              <a:rPr lang="hr-HR" altLang="en-US" i="1" dirty="0"/>
              <a:t>nisu</a:t>
            </a:r>
            <a:r>
              <a:rPr lang="hr-HR" altLang="en-US" dirty="0"/>
              <a:t> svojstva sučelja </a:t>
            </a:r>
            <a:br>
              <a:rPr lang="hr-HR" altLang="en-US" dirty="0"/>
            </a:br>
            <a:r>
              <a:rPr lang="hr-HR" altLang="en-US" dirty="0"/>
              <a:t>~	također mogu utjecati na vještinu korisnika: </a:t>
            </a:r>
          </a:p>
          <a:p>
            <a:pPr lvl="1" eaLnBrk="1" hangingPunct="1">
              <a:tabLst>
                <a:tab pos="354013" algn="l"/>
              </a:tabLst>
            </a:pPr>
            <a:r>
              <a:rPr lang="hr-HR" altLang="en-US" dirty="0"/>
              <a:t>ljudske karakteristike: dob, spol, dominantna ruka, položaj tijela (stajanje, sjedenje, šetanje), preferirani OS, prvi jezik, politički stav, religijski stav, najviši stupanj obrazovanja, itd. </a:t>
            </a:r>
          </a:p>
          <a:p>
            <a:pPr lvl="1" eaLnBrk="1" hangingPunct="1">
              <a:tabLst>
                <a:tab pos="354013" algn="l"/>
              </a:tabLst>
            </a:pPr>
            <a:r>
              <a:rPr lang="hr-HR" altLang="en-US" dirty="0"/>
              <a:t>karakteristike okoline: šum pozadine (tiho, bučno), osvjetljenje prostorije (sunce, žarulje, fluorescentne lampe), razina vibracija (mirno, u autu, u vlaku), itd.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C1C64A-351D-30D3-4641-E5799BE8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5977-DA00-4C83-8F91-4DF7D941D271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009999"/>
      </a:dk1>
      <a:lt1>
        <a:srgbClr val="FFFFFF"/>
      </a:lt1>
      <a:dk2>
        <a:srgbClr val="006699"/>
      </a:dk2>
      <a:lt2>
        <a:srgbClr val="000000"/>
      </a:lt2>
      <a:accent1>
        <a:srgbClr val="CCECFF"/>
      </a:accent1>
      <a:accent2>
        <a:srgbClr val="FFFFCC"/>
      </a:accent2>
      <a:accent3>
        <a:srgbClr val="FFFFFF"/>
      </a:accent3>
      <a:accent4>
        <a:srgbClr val="008282"/>
      </a:accent4>
      <a:accent5>
        <a:srgbClr val="E2F4FF"/>
      </a:accent5>
      <a:accent6>
        <a:srgbClr val="E7E7B9"/>
      </a:accent6>
      <a:hlink>
        <a:srgbClr val="FF9966"/>
      </a:hlink>
      <a:folHlink>
        <a:srgbClr val="FFFFCC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9999"/>
        </a:dk1>
        <a:lt1>
          <a:srgbClr val="FFFFFF"/>
        </a:lt1>
        <a:dk2>
          <a:srgbClr val="0000FF"/>
        </a:dk2>
        <a:lt2>
          <a:srgbClr val="008080"/>
        </a:lt2>
        <a:accent1>
          <a:srgbClr val="BBE0E3"/>
        </a:accent1>
        <a:accent2>
          <a:srgbClr val="FFFF99"/>
        </a:accent2>
        <a:accent3>
          <a:srgbClr val="FFFFFF"/>
        </a:accent3>
        <a:accent4>
          <a:srgbClr val="008282"/>
        </a:accent4>
        <a:accent5>
          <a:srgbClr val="DAEDEF"/>
        </a:accent5>
        <a:accent6>
          <a:srgbClr val="E7E78A"/>
        </a:accent6>
        <a:hlink>
          <a:srgbClr val="FF6600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9999"/>
        </a:dk1>
        <a:lt1>
          <a:srgbClr val="FFFFFF"/>
        </a:lt1>
        <a:dk2>
          <a:srgbClr val="006699"/>
        </a:dk2>
        <a:lt2>
          <a:srgbClr val="00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7478</TotalTime>
  <Words>4491</Words>
  <Application>Microsoft Office PowerPoint</Application>
  <PresentationFormat>On-screen Show (4:3)</PresentationFormat>
  <Paragraphs>587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GungsuhChe</vt:lpstr>
      <vt:lpstr>Arial</vt:lpstr>
      <vt:lpstr>Arial Narrow</vt:lpstr>
      <vt:lpstr>Arial Unicode MS</vt:lpstr>
      <vt:lpstr>Courier New</vt:lpstr>
      <vt:lpstr>Symbol</vt:lpstr>
      <vt:lpstr>Times New Roman</vt:lpstr>
      <vt:lpstr>Wingdings</vt:lpstr>
      <vt:lpstr>Default Design</vt:lpstr>
      <vt:lpstr>10. Eksperimentalno vrednovanje</vt:lpstr>
      <vt:lpstr>Sadržaj</vt:lpstr>
      <vt:lpstr>Eksperimentalna metoda u HCI</vt:lpstr>
      <vt:lpstr>Eksperimentalna metoda u HCI</vt:lpstr>
      <vt:lpstr>Sadržaj</vt:lpstr>
      <vt:lpstr>Varijable eksperimenta </vt:lpstr>
      <vt:lpstr>Varijable eksperimenta</vt:lpstr>
      <vt:lpstr>Varijable eksperimenta</vt:lpstr>
      <vt:lpstr>Varijable eksperimenta</vt:lpstr>
      <vt:lpstr>Varijable eksperimenta</vt:lpstr>
      <vt:lpstr>Varijable eksperimenta</vt:lpstr>
      <vt:lpstr>Varijable eksperimenta</vt:lpstr>
      <vt:lpstr>Varijable eksperimenta</vt:lpstr>
      <vt:lpstr>Varijable eksperimenta</vt:lpstr>
      <vt:lpstr>Varijable eksperimenta</vt:lpstr>
      <vt:lpstr>Varijable eksperimenta</vt:lpstr>
      <vt:lpstr>Varijable eksperimenta</vt:lpstr>
      <vt:lpstr>Varijable eksperimenta</vt:lpstr>
      <vt:lpstr>Varijable eksperimenta</vt:lpstr>
      <vt:lpstr>Varijable eksperimenta</vt:lpstr>
      <vt:lpstr>Varijable eksperimenta</vt:lpstr>
      <vt:lpstr>Sadržaj</vt:lpstr>
      <vt:lpstr>Zadatak i procedura</vt:lpstr>
      <vt:lpstr>Zadatak i procedura</vt:lpstr>
      <vt:lpstr>Sadržaj</vt:lpstr>
      <vt:lpstr>Sudionici eksperimenta</vt:lpstr>
      <vt:lpstr>Sudionici eksperimenta</vt:lpstr>
      <vt:lpstr>Sudionici eksperimenta</vt:lpstr>
      <vt:lpstr>Sudionici eksperimenta</vt:lpstr>
      <vt:lpstr>Sadržaj</vt:lpstr>
      <vt:lpstr>Dodjela ispitnih uvjeta</vt:lpstr>
      <vt:lpstr>Dodjela ispitnih uvjeta</vt:lpstr>
      <vt:lpstr>Dodjela ispitnih uvjeta</vt:lpstr>
      <vt:lpstr>Dodjela ispitnih uvjeta</vt:lpstr>
      <vt:lpstr>Sadržaj</vt:lpstr>
      <vt:lpstr>Utjecaj poretka</vt:lpstr>
      <vt:lpstr>Utjecaj poretka</vt:lpstr>
      <vt:lpstr>Utjecaj poretka</vt:lpstr>
      <vt:lpstr>Utjecaj poretka</vt:lpstr>
      <vt:lpstr>Utjecaj poretka</vt:lpstr>
      <vt:lpstr>Utjecaj poretka</vt:lpstr>
      <vt:lpstr>Utjecaj poretka</vt:lpstr>
      <vt:lpstr>Utjecaj poretka</vt:lpstr>
      <vt:lpstr>Utjecaj poretka</vt:lpstr>
      <vt:lpstr>Sadržaj</vt:lpstr>
      <vt:lpstr>Utjecaj grupe i asimetrični prijenos vještina</vt:lpstr>
      <vt:lpstr>Utjecaj grupe i asimetrični prijenos vještina</vt:lpstr>
      <vt:lpstr>Sadržaj</vt:lpstr>
      <vt:lpstr>Longitudinalne studije</vt:lpstr>
      <vt:lpstr>Longitudinalne studije</vt:lpstr>
      <vt:lpstr>Longitudinalne studije</vt:lpstr>
      <vt:lpstr>Longitudinalne studije</vt:lpstr>
      <vt:lpstr>Longitudinalne studije</vt:lpstr>
      <vt:lpstr>Longitudinalne studije</vt:lpstr>
      <vt:lpstr>Sadržaj</vt:lpstr>
      <vt:lpstr>Rekapitulacija postupka</vt:lpstr>
      <vt:lpstr>Rekapitulacija postupka</vt:lpstr>
      <vt:lpstr>Rekapitulacija postupka</vt:lpstr>
    </vt:vector>
  </TitlesOfParts>
  <Company>FER Zagreb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naziv predmeta</dc:title>
  <dc:creator>Vlado Glavinić</dc:creator>
  <cp:lastModifiedBy>Vlado Glavinic</cp:lastModifiedBy>
  <cp:revision>1210</cp:revision>
  <cp:lastPrinted>2023-01-11T13:00:28Z</cp:lastPrinted>
  <dcterms:created xsi:type="dcterms:W3CDTF">2009-02-25T11:25:11Z</dcterms:created>
  <dcterms:modified xsi:type="dcterms:W3CDTF">2024-06-06T11:10:49Z</dcterms:modified>
</cp:coreProperties>
</file>