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Hanken Grotesk"/>
      <p:regular r:id="rId31"/>
      <p:bold r:id="rId32"/>
      <p:italic r:id="rId33"/>
      <p:boldItalic r:id="rId34"/>
    </p:embeddedFont>
    <p:embeddedFont>
      <p:font typeface="Raleway ExtraBold"/>
      <p:bold r:id="rId35"/>
      <p:boldItalic r:id="rId36"/>
    </p:embeddedFont>
    <p:embeddedFont>
      <p:font typeface="Anaheim"/>
      <p:regular r:id="rId37"/>
    </p:embeddedFont>
    <p:embeddedFont>
      <p:font typeface="Raleway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ankenGrotesk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HankenGrotesk-italic.fntdata"/><Relationship Id="rId10" Type="http://schemas.openxmlformats.org/officeDocument/2006/relationships/slide" Target="slides/slide5.xml"/><Relationship Id="rId32" Type="http://schemas.openxmlformats.org/officeDocument/2006/relationships/font" Target="fonts/HankenGrotesk-bold.fntdata"/><Relationship Id="rId13" Type="http://schemas.openxmlformats.org/officeDocument/2006/relationships/slide" Target="slides/slide8.xml"/><Relationship Id="rId35" Type="http://schemas.openxmlformats.org/officeDocument/2006/relationships/font" Target="fonts/RalewayExtraBold-bold.fntdata"/><Relationship Id="rId12" Type="http://schemas.openxmlformats.org/officeDocument/2006/relationships/slide" Target="slides/slide7.xml"/><Relationship Id="rId34" Type="http://schemas.openxmlformats.org/officeDocument/2006/relationships/font" Target="fonts/HankenGrotesk-boldItalic.fntdata"/><Relationship Id="rId15" Type="http://schemas.openxmlformats.org/officeDocument/2006/relationships/slide" Target="slides/slide10.xml"/><Relationship Id="rId37" Type="http://schemas.openxmlformats.org/officeDocument/2006/relationships/font" Target="fonts/Anaheim-regular.fntdata"/><Relationship Id="rId14" Type="http://schemas.openxmlformats.org/officeDocument/2006/relationships/slide" Target="slides/slide9.xml"/><Relationship Id="rId36" Type="http://schemas.openxmlformats.org/officeDocument/2006/relationships/font" Target="fonts/RalewayExtra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RalewayBlack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Black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aarini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88e353661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88e353661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88e353661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88e353661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88e353661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88e353661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fenil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88e35366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88e35366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fenil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88e35366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88e35366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fenil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88e353661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88e353661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anishka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8e353661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8e353661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anishka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88e353661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88e353661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aarini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899d4812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899d4812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aarini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88e353661f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88e353661f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aarini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aarini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88e353661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88e353661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88e353661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88e353661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aarini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88e35366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88e35366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aarini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88e353661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88e35366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88e35366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88e35366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88e353661f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88e353661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8910306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8910306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279375" y="2089700"/>
            <a:ext cx="6285300" cy="12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JPMC Data for Good Hackathon</a:t>
            </a:r>
            <a:endParaRPr sz="3700"/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291875" y="3418988"/>
            <a:ext cx="62853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3 - Keya Panchal, Aarini Panzade, Anishka Bompelli,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Fenil Gala, Om Badhe, Harriet Vumiliya</a:t>
            </a:r>
            <a:endParaRPr sz="1600"/>
          </a:p>
        </p:txBody>
      </p:sp>
      <p:grpSp>
        <p:nvGrpSpPr>
          <p:cNvPr id="658" name="Google Shape;658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59" name="Google Shape;659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0" name="Google Shape;660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2" name="Google Shape;662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3" name="Google Shape;663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7" name="Google Shape;667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2" name="Google Shape;672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4" name="Google Shape;674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6" name="Google Shape;676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7" name="Google Shape;677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7" name="Google Shape;687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88" name="Google Shape;688;p25"/>
          <p:cNvSpPr/>
          <p:nvPr/>
        </p:nvSpPr>
        <p:spPr>
          <a:xfrm>
            <a:off x="5523675" y="541700"/>
            <a:ext cx="2877300" cy="28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689" name="Google Shape;6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750" y="908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651" y="0"/>
            <a:ext cx="71127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48" y="0"/>
            <a:ext cx="6943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6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835" name="Google Shape;835;p36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6" name="Google Shape;836;p36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38" name="Google Shape;838;p36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839" name="Google Shape;839;p3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3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1" name="Google Shape;841;p3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36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843" name="Google Shape;843;p3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3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5" name="Google Shape;845;p3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36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47" name="Google Shape;847;p36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848" name="Google Shape;848;p36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(by city)</a:t>
            </a:r>
            <a:endParaRPr/>
          </a:p>
        </p:txBody>
      </p:sp>
      <p:cxnSp>
        <p:nvCxnSpPr>
          <p:cNvPr id="856" name="Google Shape;856;p37"/>
          <p:cNvCxnSpPr>
            <a:stCxn id="857" idx="0"/>
            <a:endCxn id="858" idx="2"/>
          </p:cNvCxnSpPr>
          <p:nvPr/>
        </p:nvCxnSpPr>
        <p:spPr>
          <a:xfrm rot="-5400000">
            <a:off x="3065400" y="2545558"/>
            <a:ext cx="2217300" cy="458400"/>
          </a:xfrm>
          <a:prstGeom prst="bentConnector3">
            <a:avLst>
              <a:gd fmla="val 23353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diamond"/>
            <a:tailEnd len="sm" w="sm" type="none"/>
          </a:ln>
        </p:spPr>
      </p:cxnSp>
      <p:cxnSp>
        <p:nvCxnSpPr>
          <p:cNvPr id="859" name="Google Shape;859;p37"/>
          <p:cNvCxnSpPr>
            <a:stCxn id="860" idx="0"/>
            <a:endCxn id="858" idx="2"/>
          </p:cNvCxnSpPr>
          <p:nvPr/>
        </p:nvCxnSpPr>
        <p:spPr>
          <a:xfrm flipH="1" rot="5400000">
            <a:off x="3728006" y="2341408"/>
            <a:ext cx="2217300" cy="86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diamond"/>
            <a:tailEnd len="sm" w="sm" type="none"/>
          </a:ln>
        </p:spPr>
      </p:cxnSp>
      <p:cxnSp>
        <p:nvCxnSpPr>
          <p:cNvPr id="861" name="Google Shape;861;p37"/>
          <p:cNvCxnSpPr>
            <a:stCxn id="862" idx="0"/>
            <a:endCxn id="863" idx="2"/>
          </p:cNvCxnSpPr>
          <p:nvPr/>
        </p:nvCxnSpPr>
        <p:spPr>
          <a:xfrm rot="-5400000">
            <a:off x="5351037" y="1526208"/>
            <a:ext cx="528000" cy="807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diamond"/>
            <a:tailEnd len="sm" w="sm" type="none"/>
          </a:ln>
        </p:spPr>
      </p:cxnSp>
      <p:cxnSp>
        <p:nvCxnSpPr>
          <p:cNvPr id="864" name="Google Shape;864;p37"/>
          <p:cNvCxnSpPr>
            <a:stCxn id="865" idx="0"/>
            <a:endCxn id="863" idx="2"/>
          </p:cNvCxnSpPr>
          <p:nvPr/>
        </p:nvCxnSpPr>
        <p:spPr>
          <a:xfrm flipH="1" rot="5400000">
            <a:off x="5451744" y="2233408"/>
            <a:ext cx="1215900" cy="81300"/>
          </a:xfrm>
          <a:prstGeom prst="bentConnector3">
            <a:avLst>
              <a:gd fmla="val 518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diamond"/>
            <a:tailEnd len="sm" w="sm" type="none"/>
          </a:ln>
        </p:spPr>
      </p:cxnSp>
      <p:cxnSp>
        <p:nvCxnSpPr>
          <p:cNvPr id="866" name="Google Shape;866;p37"/>
          <p:cNvCxnSpPr>
            <a:stCxn id="867" idx="0"/>
            <a:endCxn id="863" idx="2"/>
          </p:cNvCxnSpPr>
          <p:nvPr/>
        </p:nvCxnSpPr>
        <p:spPr>
          <a:xfrm flipH="1" rot="5400000">
            <a:off x="6145575" y="1539783"/>
            <a:ext cx="636300" cy="8892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diamond"/>
            <a:tailEnd len="sm" w="sm" type="none"/>
          </a:ln>
        </p:spPr>
      </p:cxnSp>
      <p:sp>
        <p:nvSpPr>
          <p:cNvPr id="868" name="Google Shape;868;p37"/>
          <p:cNvSpPr txBox="1"/>
          <p:nvPr/>
        </p:nvSpPr>
        <p:spPr>
          <a:xfrm>
            <a:off x="6907071" y="1295325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Hospital </a:t>
            </a: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Count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3" name="Google Shape;863;p37"/>
          <p:cNvSpPr txBox="1"/>
          <p:nvPr/>
        </p:nvSpPr>
        <p:spPr>
          <a:xfrm>
            <a:off x="5430677" y="1295325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Crime Rates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8" name="Google Shape;858;p37"/>
          <p:cNvSpPr txBox="1"/>
          <p:nvPr/>
        </p:nvSpPr>
        <p:spPr>
          <a:xfrm>
            <a:off x="3814898" y="1295325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Education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9" name="Google Shape;869;p37"/>
          <p:cNvSpPr txBox="1"/>
          <p:nvPr/>
        </p:nvSpPr>
        <p:spPr>
          <a:xfrm>
            <a:off x="2338504" y="1295325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AMI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5512044" y="288200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Robbery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2" name="Google Shape;862;p37"/>
          <p:cNvSpPr txBox="1"/>
          <p:nvPr/>
        </p:nvSpPr>
        <p:spPr>
          <a:xfrm>
            <a:off x="4622787" y="219415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Violent Crime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0" name="Google Shape;860;p37"/>
          <p:cNvSpPr txBox="1"/>
          <p:nvPr/>
        </p:nvSpPr>
        <p:spPr>
          <a:xfrm>
            <a:off x="4681706" y="388340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DIFFBuildPI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7" name="Google Shape;857;p37"/>
          <p:cNvSpPr txBox="1"/>
          <p:nvPr/>
        </p:nvSpPr>
        <p:spPr>
          <a:xfrm>
            <a:off x="3356550" y="388340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DIFFSklPI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7" name="Google Shape;867;p37"/>
          <p:cNvSpPr txBox="1"/>
          <p:nvPr/>
        </p:nvSpPr>
        <p:spPr>
          <a:xfrm>
            <a:off x="6320025" y="230253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ETC.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870" name="Google Shape;870;p37"/>
          <p:cNvCxnSpPr>
            <a:stCxn id="869" idx="2"/>
            <a:endCxn id="871" idx="0"/>
          </p:cNvCxnSpPr>
          <p:nvPr/>
        </p:nvCxnSpPr>
        <p:spPr>
          <a:xfrm flipH="1" rot="-5400000">
            <a:off x="2679004" y="1913925"/>
            <a:ext cx="1141800" cy="646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72" name="Google Shape;872;p37"/>
          <p:cNvCxnSpPr>
            <a:stCxn id="869" idx="2"/>
            <a:endCxn id="873" idx="0"/>
          </p:cNvCxnSpPr>
          <p:nvPr/>
        </p:nvCxnSpPr>
        <p:spPr>
          <a:xfrm rot="5400000">
            <a:off x="1809604" y="2435025"/>
            <a:ext cx="1886100" cy="348300"/>
          </a:xfrm>
          <a:prstGeom prst="bentConnector3">
            <a:avLst>
              <a:gd fmla="val 5667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74" name="Google Shape;874;p37"/>
          <p:cNvCxnSpPr>
            <a:stCxn id="869" idx="2"/>
            <a:endCxn id="875" idx="0"/>
          </p:cNvCxnSpPr>
          <p:nvPr/>
        </p:nvCxnSpPr>
        <p:spPr>
          <a:xfrm rot="5400000">
            <a:off x="1778554" y="1779375"/>
            <a:ext cx="1261500" cy="1035000"/>
          </a:xfrm>
          <a:prstGeom prst="bentConnector3">
            <a:avLst>
              <a:gd fmla="val 8394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76" name="Google Shape;876;p37"/>
          <p:cNvCxnSpPr>
            <a:stCxn id="869" idx="2"/>
            <a:endCxn id="877" idx="0"/>
          </p:cNvCxnSpPr>
          <p:nvPr/>
        </p:nvCxnSpPr>
        <p:spPr>
          <a:xfrm rot="5400000">
            <a:off x="2023654" y="1290975"/>
            <a:ext cx="528000" cy="1278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77" name="Google Shape;877;p37"/>
          <p:cNvSpPr txBox="1"/>
          <p:nvPr/>
        </p:nvSpPr>
        <p:spPr>
          <a:xfrm>
            <a:off x="1060325" y="219415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1P Household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5" name="Google Shape;875;p37"/>
          <p:cNvSpPr txBox="1"/>
          <p:nvPr/>
        </p:nvSpPr>
        <p:spPr>
          <a:xfrm>
            <a:off x="1303625" y="292760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 Household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3" name="Google Shape;873;p37"/>
          <p:cNvSpPr txBox="1"/>
          <p:nvPr/>
        </p:nvSpPr>
        <p:spPr>
          <a:xfrm>
            <a:off x="1990100" y="355220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 Household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1" name="Google Shape;871;p37"/>
          <p:cNvSpPr txBox="1"/>
          <p:nvPr/>
        </p:nvSpPr>
        <p:spPr>
          <a:xfrm>
            <a:off x="2984650" y="2807958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r>
              <a:rPr b="1"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 Household</a:t>
            </a:r>
            <a:endParaRPr b="1"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Aggregate Data</a:t>
            </a:r>
            <a:endParaRPr/>
          </a:p>
        </p:txBody>
      </p:sp>
      <p:sp>
        <p:nvSpPr>
          <p:cNvPr id="883" name="Google Shape;883;p38"/>
          <p:cNvSpPr txBox="1"/>
          <p:nvPr>
            <p:ph idx="1" type="body"/>
          </p:nvPr>
        </p:nvSpPr>
        <p:spPr>
          <a:xfrm>
            <a:off x="720000" y="9805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Merged data sets regarding mentioned factors into one large dataframe</a:t>
            </a:r>
            <a:endParaRPr sz="1300"/>
          </a:p>
        </p:txBody>
      </p:sp>
      <p:pic>
        <p:nvPicPr>
          <p:cNvPr id="884" name="Google Shape;8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32225"/>
            <a:ext cx="7704000" cy="266194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8"/>
          <p:cNvSpPr txBox="1"/>
          <p:nvPr/>
        </p:nvSpPr>
        <p:spPr>
          <a:xfrm>
            <a:off x="1875000" y="4281975"/>
            <a:ext cx="635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Some cities did not have data, only their county had data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Applied county data to the cities causing some generality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86" name="Google Shape;8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00" y="1326025"/>
            <a:ext cx="8179002" cy="28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 2: Euclidean Distance Data Analysis</a:t>
            </a:r>
            <a:endParaRPr/>
          </a:p>
        </p:txBody>
      </p:sp>
      <p:sp>
        <p:nvSpPr>
          <p:cNvPr id="892" name="Google Shape;892;p39"/>
          <p:cNvSpPr txBox="1"/>
          <p:nvPr/>
        </p:nvSpPr>
        <p:spPr>
          <a:xfrm>
            <a:off x="776350" y="1153875"/>
            <a:ext cx="7000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anken Grotesk"/>
              <a:buChar char="●"/>
            </a:pP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Output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 3 cities most similar to the cities MTP has moved families into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anken Grotesk"/>
              <a:buChar char="●"/>
            </a:pP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Assumption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 These cities were considered ideal by MTP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Used Euclidean Distance to determine</a:t>
            </a: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top 3 high-opportunity cities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Applied weights (i.e. income levels, school performance index) to emphasize certain factors over others (i.e. crime rate)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Found the 3 cities with the </a:t>
            </a: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smallest</a:t>
            </a:r>
            <a:r>
              <a:rPr b="1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istance between themselves and the cities MTP have moved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families to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/>
          <p:nvPr>
            <p:ph type="title"/>
          </p:nvPr>
        </p:nvSpPr>
        <p:spPr>
          <a:xfrm>
            <a:off x="720000" y="445025"/>
            <a:ext cx="93285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 Criteria for Finding Surrounding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Low-Opportunity Cities</a:t>
            </a:r>
            <a:endParaRPr/>
          </a:p>
        </p:txBody>
      </p:sp>
      <p:sp>
        <p:nvSpPr>
          <p:cNvPr id="898" name="Google Shape;898;p40"/>
          <p:cNvSpPr txBox="1"/>
          <p:nvPr/>
        </p:nvSpPr>
        <p:spPr>
          <a:xfrm>
            <a:off x="776350" y="1497625"/>
            <a:ext cx="7000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○"/>
            </a:pPr>
            <a:r>
              <a:rPr b="1"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Proximity</a:t>
            </a:r>
            <a:endParaRPr b="1"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■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Keep pre-existing relationships and connections that families have to local people and places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■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Job security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b="1"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Disparity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resources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from high to low-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opportunity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cities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■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 want to ensure that the households that need help the most will receive that help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Char char="○"/>
            </a:pPr>
            <a:r>
              <a:rPr b="1"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Eligibility</a:t>
            </a:r>
            <a:endParaRPr b="1"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■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Median income of the city &lt;= 55% AMI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1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04" name="Google Shape;904;p41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5" name="Google Shape;905;p41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07" name="Google Shape;907;p41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908" name="Google Shape;908;p41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41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0" name="Google Shape;910;p41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1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912" name="Google Shape;912;p41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41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4" name="Google Shape;914;p41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41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16" name="Google Shape;916;p41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917" name="Google Shape;917;p41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2"/>
          <p:cNvSpPr txBox="1"/>
          <p:nvPr>
            <p:ph type="title"/>
          </p:nvPr>
        </p:nvSpPr>
        <p:spPr>
          <a:xfrm>
            <a:off x="720000" y="445025"/>
            <a:ext cx="93285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25" name="Google Shape;925;p42"/>
          <p:cNvSpPr txBox="1"/>
          <p:nvPr/>
        </p:nvSpPr>
        <p:spPr>
          <a:xfrm>
            <a:off x="523600" y="1648775"/>
            <a:ext cx="2005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Lockbourne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Baltimore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Martinsburg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6" name="Google Shape;926;p42"/>
          <p:cNvSpPr txBox="1"/>
          <p:nvPr/>
        </p:nvSpPr>
        <p:spPr>
          <a:xfrm>
            <a:off x="3456325" y="1719425"/>
            <a:ext cx="2005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Groveport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Pickerington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Utica</a:t>
            </a:r>
            <a:endParaRPr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7" name="Google Shape;927;p42"/>
          <p:cNvSpPr/>
          <p:nvPr/>
        </p:nvSpPr>
        <p:spPr>
          <a:xfrm>
            <a:off x="2161225" y="2571750"/>
            <a:ext cx="11196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8" name="Google Shape;928;p42"/>
          <p:cNvSpPr/>
          <p:nvPr/>
        </p:nvSpPr>
        <p:spPr>
          <a:xfrm>
            <a:off x="5637025" y="1477175"/>
            <a:ext cx="3225000" cy="269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anken Grotesk"/>
              <a:buChar char="●"/>
            </a:pPr>
            <a:r>
              <a:rPr lang="en" sz="1900">
                <a:latin typeface="Hanken Grotesk"/>
                <a:ea typeface="Hanken Grotesk"/>
                <a:cs typeface="Hanken Grotesk"/>
                <a:sym typeface="Hanken Grotesk"/>
              </a:rPr>
              <a:t>Prioritize families future growth and quality of life</a:t>
            </a:r>
            <a:endParaRPr sz="19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anken Grotesk"/>
              <a:buChar char="●"/>
            </a:pPr>
            <a:r>
              <a:rPr lang="en" sz="1900">
                <a:latin typeface="Hanken Grotesk"/>
                <a:ea typeface="Hanken Grotesk"/>
                <a:cs typeface="Hanken Grotesk"/>
                <a:sym typeface="Hanken Grotesk"/>
              </a:rPr>
              <a:t>Move people to surrounding counties/cities with greater proximity</a:t>
            </a:r>
            <a:endParaRPr sz="19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3"/>
          <p:cNvSpPr txBox="1"/>
          <p:nvPr>
            <p:ph type="title"/>
          </p:nvPr>
        </p:nvSpPr>
        <p:spPr>
          <a:xfrm>
            <a:off x="857800" y="1264425"/>
            <a:ext cx="7536600" cy="22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5" name="Google Shape;695;p26"/>
          <p:cNvSpPr txBox="1"/>
          <p:nvPr>
            <p:ph idx="2" type="title"/>
          </p:nvPr>
        </p:nvSpPr>
        <p:spPr>
          <a:xfrm>
            <a:off x="2726150" y="1250975"/>
            <a:ext cx="10005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6" name="Google Shape;696;p26"/>
          <p:cNvSpPr txBox="1"/>
          <p:nvPr>
            <p:ph idx="3" type="title"/>
          </p:nvPr>
        </p:nvSpPr>
        <p:spPr>
          <a:xfrm>
            <a:off x="2726150" y="3580243"/>
            <a:ext cx="10005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7" name="Google Shape;697;p26"/>
          <p:cNvSpPr txBox="1"/>
          <p:nvPr>
            <p:ph idx="4" type="title"/>
          </p:nvPr>
        </p:nvSpPr>
        <p:spPr>
          <a:xfrm>
            <a:off x="2726150" y="2027397"/>
            <a:ext cx="10005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26"/>
          <p:cNvSpPr txBox="1"/>
          <p:nvPr>
            <p:ph idx="6" type="title"/>
          </p:nvPr>
        </p:nvSpPr>
        <p:spPr>
          <a:xfrm>
            <a:off x="2726150" y="2803820"/>
            <a:ext cx="10005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9" name="Google Shape;699;p26"/>
          <p:cNvSpPr txBox="1"/>
          <p:nvPr>
            <p:ph idx="1" type="subTitle"/>
          </p:nvPr>
        </p:nvSpPr>
        <p:spPr>
          <a:xfrm>
            <a:off x="3861216" y="1253437"/>
            <a:ext cx="37005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0" name="Google Shape;700;p26"/>
          <p:cNvSpPr txBox="1"/>
          <p:nvPr>
            <p:ph idx="9" type="subTitle"/>
          </p:nvPr>
        </p:nvSpPr>
        <p:spPr>
          <a:xfrm>
            <a:off x="3861216" y="2806287"/>
            <a:ext cx="37005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701" name="Google Shape;701;p26"/>
          <p:cNvSpPr txBox="1"/>
          <p:nvPr>
            <p:ph idx="13" type="subTitle"/>
          </p:nvPr>
        </p:nvSpPr>
        <p:spPr>
          <a:xfrm>
            <a:off x="3861212" y="3582712"/>
            <a:ext cx="37005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03" name="Google Shape;703;p26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04" name="Google Shape;704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6" name="Google Shape;706;p26"/>
            <p:cNvSpPr/>
            <p:nvPr/>
          </p:nvSpPr>
          <p:spPr>
            <a:xfrm>
              <a:off x="472500" y="176200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07" name="Google Shape;707;p26"/>
          <p:cNvSpPr txBox="1"/>
          <p:nvPr>
            <p:ph idx="9" type="subTitle"/>
          </p:nvPr>
        </p:nvSpPr>
        <p:spPr>
          <a:xfrm>
            <a:off x="3861216" y="2029861"/>
            <a:ext cx="37005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939" name="Google Shape;939;p44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4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41" name="Google Shape;941;p44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942" name="Google Shape;942;p4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4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4" name="Google Shape;944;p4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4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946" name="Google Shape;946;p4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4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4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4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50" name="Google Shape;950;p44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951" name="Google Shape;951;p44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Euclidean Distance Data Analysis: Cont.</a:t>
            </a:r>
            <a:endParaRPr/>
          </a:p>
        </p:txBody>
      </p:sp>
      <p:sp>
        <p:nvSpPr>
          <p:cNvPr id="959" name="Google Shape;959;p45"/>
          <p:cNvSpPr txBox="1"/>
          <p:nvPr/>
        </p:nvSpPr>
        <p:spPr>
          <a:xfrm>
            <a:off x="776350" y="1153875"/>
            <a:ext cx="7000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anken Grotesk"/>
              <a:buChar char="●"/>
            </a:pP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Output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 3 cities most similar to the cities MTP has moved families into (‘served’ cities)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anken Grotesk"/>
              <a:buChar char="●"/>
            </a:pP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Assumption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 the “served” cities were considered ideal by MTP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Used Euclidean Distance to determine</a:t>
            </a: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top 3 high-opportunity cities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Normalized the data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Applied weights (i.e. income levels, school performance index) to emphasize certain factors over others (i.e. crime rate)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Want to find the </a:t>
            </a: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difference (Euclidean Distance)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between each of the ‘served’ cities and not ‘served’ cities, using these factors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■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= (β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1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)(x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- y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) + (β 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)(x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- y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) + … + (β 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)(x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- y</a:t>
            </a:r>
            <a:r>
              <a:rPr baseline="-25000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)</a:t>
            </a:r>
            <a:endParaRPr i="1"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○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Found the 3 cities with the </a:t>
            </a: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smallest</a:t>
            </a:r>
            <a:r>
              <a:rPr b="1" i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Euclidean Distance between themselves and the ‘served’ cities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/>
          <p:nvPr>
            <p:ph type="title"/>
          </p:nvPr>
        </p:nvSpPr>
        <p:spPr>
          <a:xfrm>
            <a:off x="772225" y="1943400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13" name="Google Shape;713;p27"/>
          <p:cNvSpPr txBox="1"/>
          <p:nvPr>
            <p:ph idx="2" type="title"/>
          </p:nvPr>
        </p:nvSpPr>
        <p:spPr>
          <a:xfrm>
            <a:off x="4382250" y="207705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 rot="-5400000">
            <a:off x="324500" y="230179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16" name="Google Shape;716;p27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17" name="Google Shape;717;p2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2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9" name="Google Shape;719;p2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7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21" name="Google Shape;721;p2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2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27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25" name="Google Shape;725;p27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26" name="Google Shape;726;p27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4" name="Google Shape;734;p28"/>
          <p:cNvSpPr txBox="1"/>
          <p:nvPr>
            <p:ph idx="1" type="subTitle"/>
          </p:nvPr>
        </p:nvSpPr>
        <p:spPr>
          <a:xfrm>
            <a:off x="719974" y="1764792"/>
            <a:ext cx="24582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Help us identify the top 3 Ohio cities primed for our program.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5" name="Google Shape;735;p28"/>
          <p:cNvSpPr txBox="1"/>
          <p:nvPr>
            <p:ph idx="2" type="subTitle"/>
          </p:nvPr>
        </p:nvSpPr>
        <p:spPr>
          <a:xfrm>
            <a:off x="3342895" y="1764792"/>
            <a:ext cx="24582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Unique program </a:t>
            </a:r>
            <a:r>
              <a:rPr lang="en" sz="1800"/>
              <a:t>that needs cities with </a:t>
            </a:r>
            <a:r>
              <a:rPr b="1" lang="en" sz="1800"/>
              <a:t>both </a:t>
            </a:r>
            <a:r>
              <a:rPr lang="en" sz="1800"/>
              <a:t>low &amp; high opportunity communities</a:t>
            </a:r>
            <a:endParaRPr sz="1800"/>
          </a:p>
        </p:txBody>
      </p:sp>
      <p:sp>
        <p:nvSpPr>
          <p:cNvPr id="736" name="Google Shape;736;p28"/>
          <p:cNvSpPr txBox="1"/>
          <p:nvPr>
            <p:ph idx="3" type="subTitle"/>
          </p:nvPr>
        </p:nvSpPr>
        <p:spPr>
          <a:xfrm>
            <a:off x="5965822" y="1764792"/>
            <a:ext cx="24582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Household income less than 55% AMI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or joint parents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must have 1-3 medicaid eligible children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Willing to move to a higher resourced community</a:t>
            </a:r>
            <a:endParaRPr sz="1600"/>
          </a:p>
        </p:txBody>
      </p:sp>
      <p:sp>
        <p:nvSpPr>
          <p:cNvPr id="737" name="Google Shape;737;p28"/>
          <p:cNvSpPr txBox="1"/>
          <p:nvPr>
            <p:ph idx="4" type="subTitle"/>
          </p:nvPr>
        </p:nvSpPr>
        <p:spPr>
          <a:xfrm>
            <a:off x="719974" y="1320679"/>
            <a:ext cx="24582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Call to Action</a:t>
            </a:r>
            <a:endParaRPr sz="2000"/>
          </a:p>
        </p:txBody>
      </p:sp>
      <p:sp>
        <p:nvSpPr>
          <p:cNvPr id="738" name="Google Shape;738;p28"/>
          <p:cNvSpPr txBox="1"/>
          <p:nvPr>
            <p:ph idx="5" type="subTitle"/>
          </p:nvPr>
        </p:nvSpPr>
        <p:spPr>
          <a:xfrm>
            <a:off x="3342899" y="1320679"/>
            <a:ext cx="24582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Limitations</a:t>
            </a:r>
            <a:endParaRPr sz="2000"/>
          </a:p>
        </p:txBody>
      </p:sp>
      <p:sp>
        <p:nvSpPr>
          <p:cNvPr id="739" name="Google Shape;739;p28"/>
          <p:cNvSpPr txBox="1"/>
          <p:nvPr>
            <p:ph idx="6" type="subTitle"/>
          </p:nvPr>
        </p:nvSpPr>
        <p:spPr>
          <a:xfrm>
            <a:off x="5965823" y="1320679"/>
            <a:ext cx="24582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Eligibility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745" name="Google Shape;745;p29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48" name="Google Shape;748;p29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9" name="Google Shape;749;p2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2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1" name="Google Shape;751;p2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9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53" name="Google Shape;753;p2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5" name="Google Shape;755;p2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29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57" name="Google Shape;757;p29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8" name="Google Shape;758;p29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High-Opportunity Cities</a:t>
            </a:r>
            <a:endParaRPr/>
          </a:p>
        </p:txBody>
      </p:sp>
      <p:sp>
        <p:nvSpPr>
          <p:cNvPr id="766" name="Google Shape;766;p30"/>
          <p:cNvSpPr/>
          <p:nvPr/>
        </p:nvSpPr>
        <p:spPr>
          <a:xfrm rot="-5400000">
            <a:off x="2553495" y="1811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 rot="-5400000">
            <a:off x="2553488" y="2897209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 rot="-5400000">
            <a:off x="2553488" y="39091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 txBox="1"/>
          <p:nvPr/>
        </p:nvSpPr>
        <p:spPr>
          <a:xfrm>
            <a:off x="3003100" y="1598750"/>
            <a:ext cx="3325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Groveport</a:t>
            </a:r>
            <a:endParaRPr b="1" sz="31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Franklin County</a:t>
            </a:r>
            <a:endParaRPr b="1" sz="20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0" name="Google Shape;770;p30"/>
          <p:cNvSpPr txBox="1"/>
          <p:nvPr/>
        </p:nvSpPr>
        <p:spPr>
          <a:xfrm>
            <a:off x="3003100" y="2658650"/>
            <a:ext cx="321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Pickerington</a:t>
            </a:r>
            <a:endParaRPr b="1" sz="31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Franklin/</a:t>
            </a:r>
            <a:r>
              <a:rPr b="1" lang="en" sz="20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Fairfield County</a:t>
            </a:r>
            <a:endParaRPr b="1" sz="20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1" name="Google Shape;771;p30"/>
          <p:cNvSpPr txBox="1"/>
          <p:nvPr/>
        </p:nvSpPr>
        <p:spPr>
          <a:xfrm>
            <a:off x="3003100" y="3721200"/>
            <a:ext cx="3256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Utica</a:t>
            </a:r>
            <a:endParaRPr b="1" sz="31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Knox/Licking County</a:t>
            </a:r>
            <a:endParaRPr b="1" sz="20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2" name="Google Shape;772;p30"/>
          <p:cNvSpPr txBox="1"/>
          <p:nvPr/>
        </p:nvSpPr>
        <p:spPr>
          <a:xfrm>
            <a:off x="889675" y="1017725"/>
            <a:ext cx="53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that MTP can move people to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778" name="Google Shape;778;p31"/>
          <p:cNvSpPr txBox="1"/>
          <p:nvPr>
            <p:ph idx="1" type="subTitle"/>
          </p:nvPr>
        </p:nvSpPr>
        <p:spPr>
          <a:xfrm>
            <a:off x="4967425" y="1974050"/>
            <a:ext cx="28110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Due to our model design, r</a:t>
            </a:r>
            <a:r>
              <a:rPr lang="en" sz="1500"/>
              <a:t>esulting cities are near the greater Columbus area but differ in county, allowing </a:t>
            </a:r>
            <a:r>
              <a:rPr lang="en" sz="1500"/>
              <a:t>MTP to utilize existing infrastructure</a:t>
            </a:r>
            <a:r>
              <a:rPr lang="en" sz="1500"/>
              <a:t> but also expand their reach</a:t>
            </a:r>
            <a:endParaRPr sz="1500"/>
          </a:p>
        </p:txBody>
      </p:sp>
      <p:sp>
        <p:nvSpPr>
          <p:cNvPr id="779" name="Google Shape;779;p31"/>
          <p:cNvSpPr txBox="1"/>
          <p:nvPr>
            <p:ph idx="2" type="subTitle"/>
          </p:nvPr>
        </p:nvSpPr>
        <p:spPr>
          <a:xfrm>
            <a:off x="1171201" y="18883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first find high-opp. cities, we are able to </a:t>
            </a:r>
            <a:r>
              <a:rPr lang="en" sz="1500" u="sng"/>
              <a:t>prioritize the families future growth and quality of life</a:t>
            </a:r>
            <a:r>
              <a:rPr lang="en" sz="1500"/>
              <a:t> rather than single out cities based on lack of resources thereof</a:t>
            </a:r>
            <a:endParaRPr sz="1500"/>
          </a:p>
        </p:txBody>
      </p:sp>
      <p:sp>
        <p:nvSpPr>
          <p:cNvPr id="780" name="Google Shape;780;p31"/>
          <p:cNvSpPr txBox="1"/>
          <p:nvPr>
            <p:ph idx="5" type="subTitle"/>
          </p:nvPr>
        </p:nvSpPr>
        <p:spPr>
          <a:xfrm>
            <a:off x="4967425" y="152000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existing infrastructure</a:t>
            </a:r>
            <a:endParaRPr sz="1800"/>
          </a:p>
        </p:txBody>
      </p:sp>
      <p:sp>
        <p:nvSpPr>
          <p:cNvPr id="781" name="Google Shape;781;p31"/>
          <p:cNvSpPr txBox="1"/>
          <p:nvPr>
            <p:ph idx="7" type="subTitle"/>
          </p:nvPr>
        </p:nvSpPr>
        <p:spPr>
          <a:xfrm>
            <a:off x="1171175" y="143427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Working backwards</a:t>
            </a:r>
            <a:endParaRPr sz="1800"/>
          </a:p>
        </p:txBody>
      </p:sp>
      <p:grpSp>
        <p:nvGrpSpPr>
          <p:cNvPr id="782" name="Google Shape;782;p31"/>
          <p:cNvGrpSpPr/>
          <p:nvPr/>
        </p:nvGrpSpPr>
        <p:grpSpPr>
          <a:xfrm>
            <a:off x="720000" y="1520006"/>
            <a:ext cx="345125" cy="345150"/>
            <a:chOff x="997838" y="3797375"/>
            <a:chExt cx="345125" cy="345150"/>
          </a:xfrm>
        </p:grpSpPr>
        <p:sp>
          <p:nvSpPr>
            <p:cNvPr id="783" name="Google Shape;783;p31"/>
            <p:cNvSpPr/>
            <p:nvPr/>
          </p:nvSpPr>
          <p:spPr>
            <a:xfrm>
              <a:off x="997838" y="3797375"/>
              <a:ext cx="345125" cy="345150"/>
            </a:xfrm>
            <a:custGeom>
              <a:rect b="b" l="l" r="r" t="t"/>
              <a:pathLst>
                <a:path extrusionOk="0" h="13806" w="13805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259638" y="3810725"/>
              <a:ext cx="40700" cy="30375"/>
            </a:xfrm>
            <a:custGeom>
              <a:rect b="b" l="l" r="r" t="t"/>
              <a:pathLst>
                <a:path extrusionOk="0" h="1215" w="1628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259638" y="3908500"/>
              <a:ext cx="40700" cy="30325"/>
            </a:xfrm>
            <a:custGeom>
              <a:rect b="b" l="l" r="r" t="t"/>
              <a:pathLst>
                <a:path extrusionOk="0" h="1213" w="1628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39913" y="3810725"/>
              <a:ext cx="40625" cy="30375"/>
            </a:xfrm>
            <a:custGeom>
              <a:rect b="b" l="l" r="r" t="t"/>
              <a:pathLst>
                <a:path extrusionOk="0" h="1215" w="1625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39913" y="3908500"/>
              <a:ext cx="40625" cy="30325"/>
            </a:xfrm>
            <a:custGeom>
              <a:rect b="b" l="l" r="r" t="t"/>
              <a:pathLst>
                <a:path extrusionOk="0" h="1213" w="1625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8" name="Google Shape;788;p31"/>
          <p:cNvGrpSpPr/>
          <p:nvPr/>
        </p:nvGrpSpPr>
        <p:grpSpPr>
          <a:xfrm>
            <a:off x="4532563" y="1605594"/>
            <a:ext cx="345125" cy="345425"/>
            <a:chOff x="997838" y="2690475"/>
            <a:chExt cx="345125" cy="345425"/>
          </a:xfrm>
        </p:grpSpPr>
        <p:sp>
          <p:nvSpPr>
            <p:cNvPr id="789" name="Google Shape;789;p31"/>
            <p:cNvSpPr/>
            <p:nvPr/>
          </p:nvSpPr>
          <p:spPr>
            <a:xfrm>
              <a:off x="1267563" y="2758300"/>
              <a:ext cx="41550" cy="20150"/>
            </a:xfrm>
            <a:custGeom>
              <a:rect b="b" l="l" r="r" t="t"/>
              <a:pathLst>
                <a:path extrusionOk="0" h="806" w="1662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1259988" y="270440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259988" y="280215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031688" y="2758300"/>
              <a:ext cx="41550" cy="20150"/>
            </a:xfrm>
            <a:custGeom>
              <a:rect b="b" l="l" r="r" t="t"/>
              <a:pathLst>
                <a:path extrusionOk="0" h="806" w="1662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040188" y="270440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1040188" y="280215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997838" y="2690475"/>
              <a:ext cx="345125" cy="345425"/>
            </a:xfrm>
            <a:custGeom>
              <a:rect b="b" l="l" r="r" t="t"/>
              <a:pathLst>
                <a:path extrusionOk="0" h="13817" w="13805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2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01" name="Google Shape;801;p32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02" name="Google Shape;802;p32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32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4" name="Google Shape;804;p32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5" name="Google Shape;805;p32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rect b="b" l="l" r="r" t="t"/>
              <a:pathLst>
                <a:path extrusionOk="0" h="191668" w="62917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06" name="Google Shape;806;p32"/>
          <p:cNvSpPr/>
          <p:nvPr/>
        </p:nvSpPr>
        <p:spPr>
          <a:xfrm rot="-5400000">
            <a:off x="695870" y="15279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 rot="-5400000">
            <a:off x="695863" y="2806996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 rot="-5400000">
            <a:off x="695863" y="4034959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 txBox="1"/>
          <p:nvPr/>
        </p:nvSpPr>
        <p:spPr>
          <a:xfrm>
            <a:off x="1145475" y="1238750"/>
            <a:ext cx="6516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Lockbourne</a:t>
            </a:r>
            <a:endParaRPr b="1" sz="37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Pickaway County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0" name="Google Shape;810;p32"/>
          <p:cNvSpPr txBox="1"/>
          <p:nvPr/>
        </p:nvSpPr>
        <p:spPr>
          <a:xfrm>
            <a:off x="1145475" y="2568425"/>
            <a:ext cx="5628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Baltimore</a:t>
            </a:r>
            <a:endParaRPr b="1" sz="37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Fairfield County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1" name="Google Shape;811;p32"/>
          <p:cNvSpPr txBox="1"/>
          <p:nvPr/>
        </p:nvSpPr>
        <p:spPr>
          <a:xfrm>
            <a:off x="1145475" y="3847025"/>
            <a:ext cx="5628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Martinsburg</a:t>
            </a:r>
            <a:endParaRPr b="1" sz="37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Knox County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2" name="Google Shape;81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Top 3 Low-Opportunity Cities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3" name="Google Shape;813;p32"/>
          <p:cNvSpPr txBox="1"/>
          <p:nvPr/>
        </p:nvSpPr>
        <p:spPr>
          <a:xfrm>
            <a:off x="1993250" y="978300"/>
            <a:ext cx="533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MTP to target: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14" name="Google Shape;8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650" y="1305000"/>
            <a:ext cx="4752224" cy="34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00" y="0"/>
            <a:ext cx="6822025" cy="52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