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66" r:id="rId4"/>
    <p:sldId id="256" r:id="rId5"/>
    <p:sldId id="267" r:id="rId6"/>
    <p:sldId id="268" r:id="rId7"/>
    <p:sldId id="269" r:id="rId8"/>
    <p:sldId id="270" r:id="rId9"/>
    <p:sldId id="271" r:id="rId10"/>
    <p:sldId id="272" r:id="rId11"/>
    <p:sldId id="273" r:id="rId12"/>
    <p:sldId id="262" r:id="rId13"/>
    <p:sldId id="264" r:id="rId14"/>
    <p:sldId id="25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p:cViewPr varScale="1">
        <p:scale>
          <a:sx n="81" d="100"/>
          <a:sy n="81" d="100"/>
        </p:scale>
        <p:origin x="86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EC875-01A5-462C-B9A2-EE95C7419FC6}"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IN"/>
        </a:p>
      </dgm:t>
    </dgm:pt>
    <dgm:pt modelId="{F1E77999-296A-4306-A625-D9855BC9EF5D}">
      <dgm:prSet phldrT="[Text]" custT="1"/>
      <dgm:spPr/>
      <dgm:t>
        <a:bodyPr/>
        <a:lstStyle/>
        <a:p>
          <a:r>
            <a:rPr lang="en-US" sz="2000" b="1" i="0" u="none" strike="noStrike" dirty="0">
              <a:solidFill>
                <a:srgbClr val="FF0000"/>
              </a:solidFill>
              <a:effectLst/>
            </a:rPr>
            <a:t>Understanding Problem Statement</a:t>
          </a:r>
          <a:endParaRPr lang="en-IN" sz="2000" b="1" i="0" u="none" strike="noStrike" dirty="0">
            <a:solidFill>
              <a:srgbClr val="FF0000"/>
            </a:solidFill>
            <a:effectLst/>
          </a:endParaRPr>
        </a:p>
      </dgm:t>
    </dgm:pt>
    <dgm:pt modelId="{DC96FF19-34A0-40A6-823F-8C47C7AAD8E1}" type="parTrans" cxnId="{A215BCFA-E2A9-4BCA-BE55-715B6CF11FA9}">
      <dgm:prSet/>
      <dgm:spPr/>
      <dgm:t>
        <a:bodyPr/>
        <a:lstStyle/>
        <a:p>
          <a:endParaRPr lang="en-IN" sz="1800" b="0" i="0" u="none" strike="noStrike" dirty="0">
            <a:effectLst/>
          </a:endParaRPr>
        </a:p>
      </dgm:t>
    </dgm:pt>
    <dgm:pt modelId="{E735BEEC-98C5-4361-9317-CE6EF8B76DBF}" type="sibTrans" cxnId="{A215BCFA-E2A9-4BCA-BE55-715B6CF11FA9}">
      <dgm:prSet/>
      <dgm:spPr/>
      <dgm:t>
        <a:bodyPr/>
        <a:lstStyle/>
        <a:p>
          <a:endParaRPr lang="en-IN" sz="1800" b="0" i="0" u="none" strike="noStrike" dirty="0">
            <a:effectLst/>
          </a:endParaRPr>
        </a:p>
      </dgm:t>
    </dgm:pt>
    <dgm:pt modelId="{01D145E4-630C-4E57-869B-2FDCDEFFCEF4}">
      <dgm:prSet phldrT="[Text]" custT="1"/>
      <dgm:spPr/>
      <dgm:t>
        <a:bodyPr/>
        <a:lstStyle/>
        <a:p>
          <a:r>
            <a:rPr lang="en-US" sz="2000" b="1" i="0" u="none" strike="noStrike" dirty="0">
              <a:solidFill>
                <a:srgbClr val="FF0000"/>
              </a:solidFill>
              <a:effectLst/>
            </a:rPr>
            <a:t>Data Acquisition , Preparation</a:t>
          </a:r>
          <a:endParaRPr lang="en-IN" sz="2000" b="1" i="0" u="none" strike="noStrike" dirty="0">
            <a:solidFill>
              <a:srgbClr val="FF0000"/>
            </a:solidFill>
            <a:effectLst/>
          </a:endParaRPr>
        </a:p>
      </dgm:t>
    </dgm:pt>
    <dgm:pt modelId="{7A80DAF4-EC29-4D1C-B2B8-4F4E0307006E}" type="parTrans" cxnId="{E26F4AD9-7332-478F-9EA4-0882A6CB22BC}">
      <dgm:prSet/>
      <dgm:spPr/>
      <dgm:t>
        <a:bodyPr/>
        <a:lstStyle/>
        <a:p>
          <a:endParaRPr lang="en-IN" sz="1800" b="0" i="0" u="none" strike="noStrike" dirty="0">
            <a:effectLst/>
          </a:endParaRPr>
        </a:p>
      </dgm:t>
    </dgm:pt>
    <dgm:pt modelId="{0C03B27B-446B-44BD-B87F-84D1160A5252}" type="sibTrans" cxnId="{E26F4AD9-7332-478F-9EA4-0882A6CB22BC}">
      <dgm:prSet/>
      <dgm:spPr/>
      <dgm:t>
        <a:bodyPr/>
        <a:lstStyle/>
        <a:p>
          <a:endParaRPr lang="en-IN" sz="1800" b="0" i="0" u="none" strike="noStrike" dirty="0">
            <a:effectLst/>
          </a:endParaRPr>
        </a:p>
      </dgm:t>
    </dgm:pt>
    <dgm:pt modelId="{9EE5F09F-8237-4FC2-B643-10A82545B0C0}">
      <dgm:prSet phldrT="[Text]" custT="1"/>
      <dgm:spPr/>
      <dgm:t>
        <a:bodyPr/>
        <a:lstStyle/>
        <a:p>
          <a:r>
            <a:rPr lang="en-US" sz="2000" b="1" i="0" u="none" strike="noStrike" dirty="0">
              <a:solidFill>
                <a:srgbClr val="FF0000"/>
              </a:solidFill>
              <a:effectLst/>
            </a:rPr>
            <a:t>Exploratory Data Analysis(EDA)</a:t>
          </a:r>
          <a:endParaRPr lang="en-IN" sz="2000" b="1" i="0" u="none" strike="noStrike" dirty="0">
            <a:solidFill>
              <a:srgbClr val="FF0000"/>
            </a:solidFill>
            <a:effectLst/>
          </a:endParaRPr>
        </a:p>
      </dgm:t>
    </dgm:pt>
    <dgm:pt modelId="{1F77AEDF-E957-4730-AB0B-E0A2EFBEB99A}" type="parTrans" cxnId="{F28CB0B5-A5B3-4DEE-BE21-A9C8B77D3D9A}">
      <dgm:prSet/>
      <dgm:spPr/>
      <dgm:t>
        <a:bodyPr/>
        <a:lstStyle/>
        <a:p>
          <a:endParaRPr lang="en-IN" sz="1800" b="0" i="0" u="none" strike="noStrike" dirty="0">
            <a:effectLst/>
          </a:endParaRPr>
        </a:p>
      </dgm:t>
    </dgm:pt>
    <dgm:pt modelId="{D8A9B1B8-3429-4C89-8B71-A4910249E46B}" type="sibTrans" cxnId="{F28CB0B5-A5B3-4DEE-BE21-A9C8B77D3D9A}">
      <dgm:prSet/>
      <dgm:spPr/>
      <dgm:t>
        <a:bodyPr/>
        <a:lstStyle/>
        <a:p>
          <a:endParaRPr lang="en-IN" sz="1800" b="0" i="0" u="none" strike="noStrike" dirty="0">
            <a:effectLst/>
          </a:endParaRPr>
        </a:p>
      </dgm:t>
    </dgm:pt>
    <dgm:pt modelId="{56243269-8AB7-4FA2-88D8-6FF30707720B}">
      <dgm:prSet custT="1"/>
      <dgm:spPr/>
      <dgm:t>
        <a:bodyPr/>
        <a:lstStyle/>
        <a:p>
          <a:r>
            <a:rPr lang="en-US" sz="2000" b="1" i="0" u="none" strike="noStrike" dirty="0">
              <a:solidFill>
                <a:srgbClr val="FF0000"/>
              </a:solidFill>
              <a:effectLst/>
            </a:rPr>
            <a:t>Data Modeling</a:t>
          </a:r>
          <a:endParaRPr lang="en-IN" sz="2000" b="1" i="0" u="none" strike="noStrike" dirty="0">
            <a:solidFill>
              <a:srgbClr val="FF0000"/>
            </a:solidFill>
            <a:effectLst/>
          </a:endParaRPr>
        </a:p>
      </dgm:t>
    </dgm:pt>
    <dgm:pt modelId="{EB16769C-EBDC-4B1A-900A-7CA26C36DC04}" type="parTrans" cxnId="{3AA0B255-0899-4911-8B9C-F9E29AA5164C}">
      <dgm:prSet/>
      <dgm:spPr/>
      <dgm:t>
        <a:bodyPr/>
        <a:lstStyle/>
        <a:p>
          <a:endParaRPr lang="en-IN" sz="1800" b="0" i="0" u="none" strike="noStrike" dirty="0">
            <a:effectLst/>
          </a:endParaRPr>
        </a:p>
      </dgm:t>
    </dgm:pt>
    <dgm:pt modelId="{E92E6199-8EAE-44C5-9BF7-D0586A894B4F}" type="sibTrans" cxnId="{3AA0B255-0899-4911-8B9C-F9E29AA5164C}">
      <dgm:prSet/>
      <dgm:spPr/>
      <dgm:t>
        <a:bodyPr/>
        <a:lstStyle/>
        <a:p>
          <a:endParaRPr lang="en-IN" sz="1800" b="0" i="0" u="none" strike="noStrike" dirty="0">
            <a:effectLst/>
          </a:endParaRPr>
        </a:p>
      </dgm:t>
    </dgm:pt>
    <dgm:pt modelId="{3C97AF16-1D2B-4D01-B017-DB2D8C3AB152}">
      <dgm:prSet custT="1"/>
      <dgm:spPr/>
      <dgm:t>
        <a:bodyPr/>
        <a:lstStyle/>
        <a:p>
          <a:r>
            <a:rPr lang="en-US" sz="2000" b="1" i="0" u="none" strike="noStrike" dirty="0">
              <a:solidFill>
                <a:srgbClr val="FF0000"/>
              </a:solidFill>
              <a:effectLst/>
            </a:rPr>
            <a:t>Data Visualization , Result</a:t>
          </a:r>
          <a:endParaRPr lang="en-IN" sz="2000" b="1" i="0" u="none" strike="noStrike" dirty="0">
            <a:solidFill>
              <a:srgbClr val="FF0000"/>
            </a:solidFill>
            <a:effectLst/>
          </a:endParaRPr>
        </a:p>
      </dgm:t>
    </dgm:pt>
    <dgm:pt modelId="{A5651633-CB65-48F3-9388-C40EF693666B}" type="parTrans" cxnId="{6D89F7BE-FD13-4AB4-98C3-0F415EE04C1A}">
      <dgm:prSet/>
      <dgm:spPr/>
      <dgm:t>
        <a:bodyPr/>
        <a:lstStyle/>
        <a:p>
          <a:endParaRPr lang="en-IN" sz="1800" b="0" i="0" u="none" strike="noStrike" dirty="0">
            <a:effectLst/>
          </a:endParaRPr>
        </a:p>
      </dgm:t>
    </dgm:pt>
    <dgm:pt modelId="{7DBE8053-EB01-499D-9471-18BF7651EBF4}" type="sibTrans" cxnId="{6D89F7BE-FD13-4AB4-98C3-0F415EE04C1A}">
      <dgm:prSet/>
      <dgm:spPr/>
      <dgm:t>
        <a:bodyPr/>
        <a:lstStyle/>
        <a:p>
          <a:endParaRPr lang="en-IN" sz="1800" b="0" i="0" u="none" strike="noStrike" dirty="0">
            <a:effectLst/>
          </a:endParaRPr>
        </a:p>
      </dgm:t>
    </dgm:pt>
    <dgm:pt modelId="{D5E8AF88-B53F-443B-AE6F-A88EC8C8BDC4}">
      <dgm:prSet/>
      <dgm:spPr/>
      <dgm:t>
        <a:bodyPr/>
        <a:lstStyle/>
        <a:p>
          <a:endParaRPr lang="en-IN" sz="1800" b="0" i="0" u="none" strike="noStrike" dirty="0">
            <a:effectLst/>
          </a:endParaRPr>
        </a:p>
      </dgm:t>
    </dgm:pt>
    <dgm:pt modelId="{5D6E484F-12CD-4544-A887-8B7F9C01C574}" type="sibTrans" cxnId="{9D054046-DC40-436E-9B57-15ADFD048124}">
      <dgm:prSet/>
      <dgm:spPr/>
      <dgm:t>
        <a:bodyPr/>
        <a:lstStyle/>
        <a:p>
          <a:endParaRPr lang="en-IN" sz="1800" b="0" i="0" u="none" strike="noStrike" dirty="0">
            <a:effectLst/>
          </a:endParaRPr>
        </a:p>
      </dgm:t>
    </dgm:pt>
    <dgm:pt modelId="{77536618-73C8-47CC-A1B5-177C5B11A51A}" type="parTrans" cxnId="{9D054046-DC40-436E-9B57-15ADFD048124}">
      <dgm:prSet/>
      <dgm:spPr/>
      <dgm:t>
        <a:bodyPr/>
        <a:lstStyle/>
        <a:p>
          <a:endParaRPr lang="en-IN" sz="1800" b="0" i="0" u="none" strike="noStrike" dirty="0">
            <a:effectLst/>
          </a:endParaRPr>
        </a:p>
      </dgm:t>
    </dgm:pt>
    <dgm:pt modelId="{4EE9A8A1-3A1C-4B60-8A53-B8BEAB01D927}" type="pres">
      <dgm:prSet presAssocID="{DF6EC875-01A5-462C-B9A2-EE95C7419FC6}" presName="arrowDiagram" presStyleCnt="0">
        <dgm:presLayoutVars>
          <dgm:chMax val="5"/>
          <dgm:dir/>
          <dgm:resizeHandles val="exact"/>
        </dgm:presLayoutVars>
      </dgm:prSet>
      <dgm:spPr/>
    </dgm:pt>
    <dgm:pt modelId="{BEBCBAD3-7121-4AAC-B683-A4A92AECA743}" type="pres">
      <dgm:prSet presAssocID="{DF6EC875-01A5-462C-B9A2-EE95C7419FC6}" presName="arrow" presStyleLbl="bgShp" presStyleIdx="0" presStyleCnt="1" custScaleX="99842"/>
      <dgm:spPr>
        <a:solidFill>
          <a:schemeClr val="accent2">
            <a:lumMod val="20000"/>
            <a:lumOff val="80000"/>
          </a:schemeClr>
        </a:solidFill>
        <a:ln>
          <a:solidFill>
            <a:schemeClr val="tx1">
              <a:lumMod val="85000"/>
              <a:lumOff val="15000"/>
            </a:schemeClr>
          </a:solidFill>
        </a:ln>
      </dgm:spPr>
    </dgm:pt>
    <dgm:pt modelId="{BDDCED30-5AB9-4893-9CF6-C6AC159B08FE}" type="pres">
      <dgm:prSet presAssocID="{DF6EC875-01A5-462C-B9A2-EE95C7419FC6}" presName="arrowDiagram5" presStyleCnt="0"/>
      <dgm:spPr/>
    </dgm:pt>
    <dgm:pt modelId="{D23BA549-5AF5-4D2B-AF8B-2512E7080D1A}" type="pres">
      <dgm:prSet presAssocID="{F1E77999-296A-4306-A625-D9855BC9EF5D}" presName="bullet5a" presStyleLbl="node1" presStyleIdx="0" presStyleCnt="5"/>
      <dgm:spPr>
        <a:solidFill>
          <a:schemeClr val="accent2">
            <a:lumMod val="60000"/>
            <a:lumOff val="40000"/>
          </a:schemeClr>
        </a:solidFill>
        <a:ln>
          <a:solidFill>
            <a:schemeClr val="tx1">
              <a:lumMod val="85000"/>
              <a:lumOff val="15000"/>
            </a:schemeClr>
          </a:solidFill>
        </a:ln>
      </dgm:spPr>
    </dgm:pt>
    <dgm:pt modelId="{E0AC68EC-34E1-4020-B6BC-EA0C7207785F}" type="pres">
      <dgm:prSet presAssocID="{F1E77999-296A-4306-A625-D9855BC9EF5D}" presName="textBox5a" presStyleLbl="revTx" presStyleIdx="0" presStyleCnt="5" custScaleX="395233" custScaleY="27050" custLinFactX="46821" custLinFactNeighborX="100000" custLinFactNeighborY="-26985">
        <dgm:presLayoutVars>
          <dgm:bulletEnabled val="1"/>
        </dgm:presLayoutVars>
      </dgm:prSet>
      <dgm:spPr/>
    </dgm:pt>
    <dgm:pt modelId="{2490A82F-41B7-44F5-8B34-25C2544F6D86}" type="pres">
      <dgm:prSet presAssocID="{01D145E4-630C-4E57-869B-2FDCDEFFCEF4}" presName="bullet5b" presStyleLbl="node1" presStyleIdx="1" presStyleCnt="5" custLinFactNeighborX="-35168" custLinFactNeighborY="39771"/>
      <dgm:spPr>
        <a:solidFill>
          <a:schemeClr val="accent2">
            <a:lumMod val="60000"/>
            <a:lumOff val="40000"/>
          </a:schemeClr>
        </a:solidFill>
        <a:ln>
          <a:solidFill>
            <a:schemeClr val="tx1">
              <a:lumMod val="85000"/>
              <a:lumOff val="15000"/>
            </a:schemeClr>
          </a:solidFill>
        </a:ln>
      </dgm:spPr>
    </dgm:pt>
    <dgm:pt modelId="{B4724E1C-B34D-4A53-8E06-A102C54FBD71}" type="pres">
      <dgm:prSet presAssocID="{01D145E4-630C-4E57-869B-2FDCDEFFCEF4}" presName="textBox5b" presStyleLbl="revTx" presStyleIdx="1" presStyleCnt="5" custScaleX="318494" custScaleY="13409" custLinFactX="2287" custLinFactNeighborX="100000" custLinFactNeighborY="-27566">
        <dgm:presLayoutVars>
          <dgm:bulletEnabled val="1"/>
        </dgm:presLayoutVars>
      </dgm:prSet>
      <dgm:spPr/>
    </dgm:pt>
    <dgm:pt modelId="{A9F4F07A-2849-4EA3-804D-A27645A77BD1}" type="pres">
      <dgm:prSet presAssocID="{9EE5F09F-8237-4FC2-B643-10A82545B0C0}" presName="bullet5c" presStyleLbl="node1" presStyleIdx="2" presStyleCnt="5" custLinFactNeighborX="-68233" custLinFactNeighborY="28672"/>
      <dgm:spPr>
        <a:solidFill>
          <a:schemeClr val="accent2">
            <a:lumMod val="60000"/>
            <a:lumOff val="40000"/>
          </a:schemeClr>
        </a:solidFill>
        <a:ln>
          <a:solidFill>
            <a:schemeClr val="tx1">
              <a:lumMod val="85000"/>
              <a:lumOff val="15000"/>
            </a:schemeClr>
          </a:solidFill>
        </a:ln>
      </dgm:spPr>
    </dgm:pt>
    <dgm:pt modelId="{0CB46003-B945-44E6-B2F5-55D10CE22447}" type="pres">
      <dgm:prSet presAssocID="{9EE5F09F-8237-4FC2-B643-10A82545B0C0}" presName="textBox5c" presStyleLbl="revTx" presStyleIdx="2" presStyleCnt="5" custScaleX="330280" custScaleY="13417" custLinFactNeighborX="92141" custLinFactNeighborY="-25209">
        <dgm:presLayoutVars>
          <dgm:bulletEnabled val="1"/>
        </dgm:presLayoutVars>
      </dgm:prSet>
      <dgm:spPr/>
    </dgm:pt>
    <dgm:pt modelId="{582AF30A-363F-4D00-9672-07746A964E06}" type="pres">
      <dgm:prSet presAssocID="{56243269-8AB7-4FA2-88D8-6FF30707720B}" presName="bullet5d" presStyleLbl="node1" presStyleIdx="3" presStyleCnt="5" custLinFactNeighborX="-93538" custLinFactNeighborY="27025"/>
      <dgm:spPr>
        <a:solidFill>
          <a:schemeClr val="accent2">
            <a:lumMod val="60000"/>
            <a:lumOff val="40000"/>
          </a:schemeClr>
        </a:solidFill>
        <a:ln>
          <a:solidFill>
            <a:schemeClr val="tx1">
              <a:lumMod val="85000"/>
              <a:lumOff val="15000"/>
            </a:schemeClr>
          </a:solidFill>
        </a:ln>
      </dgm:spPr>
    </dgm:pt>
    <dgm:pt modelId="{408614FE-79B9-42A0-9B92-13CE5B87BACC}" type="pres">
      <dgm:prSet presAssocID="{56243269-8AB7-4FA2-88D8-6FF30707720B}" presName="textBox5d" presStyleLbl="revTx" presStyleIdx="3" presStyleCnt="5" custScaleX="287306" custScaleY="12017" custLinFactNeighborX="54733" custLinFactNeighborY="-26480">
        <dgm:presLayoutVars>
          <dgm:bulletEnabled val="1"/>
        </dgm:presLayoutVars>
      </dgm:prSet>
      <dgm:spPr/>
    </dgm:pt>
    <dgm:pt modelId="{C59BE88C-57AE-45E2-8AA7-8ECF126DC931}" type="pres">
      <dgm:prSet presAssocID="{3C97AF16-1D2B-4D01-B017-DB2D8C3AB152}" presName="bullet5e" presStyleLbl="node1" presStyleIdx="4" presStyleCnt="5" custLinFactNeighborX="-75037" custLinFactNeighborY="15678"/>
      <dgm:spPr>
        <a:solidFill>
          <a:schemeClr val="accent2">
            <a:lumMod val="60000"/>
            <a:lumOff val="40000"/>
          </a:schemeClr>
        </a:solidFill>
        <a:ln>
          <a:solidFill>
            <a:schemeClr val="tx1">
              <a:lumMod val="85000"/>
              <a:lumOff val="15000"/>
            </a:schemeClr>
          </a:solidFill>
        </a:ln>
      </dgm:spPr>
    </dgm:pt>
    <dgm:pt modelId="{0BD43C22-54BE-4245-8AC6-95064D49CA4D}" type="pres">
      <dgm:prSet presAssocID="{3C97AF16-1D2B-4D01-B017-DB2D8C3AB152}" presName="textBox5e" presStyleLbl="revTx" presStyleIdx="4" presStyleCnt="5" custScaleX="214705" custScaleY="9234" custLinFactNeighborX="13102" custLinFactNeighborY="-29127">
        <dgm:presLayoutVars>
          <dgm:bulletEnabled val="1"/>
        </dgm:presLayoutVars>
      </dgm:prSet>
      <dgm:spPr/>
    </dgm:pt>
  </dgm:ptLst>
  <dgm:cxnLst>
    <dgm:cxn modelId="{CFB02737-D10A-4F55-BF0F-4732529FFD35}" type="presOf" srcId="{F1E77999-296A-4306-A625-D9855BC9EF5D}" destId="{E0AC68EC-34E1-4020-B6BC-EA0C7207785F}" srcOrd="0" destOrd="0" presId="urn:microsoft.com/office/officeart/2005/8/layout/arrow2"/>
    <dgm:cxn modelId="{9D054046-DC40-436E-9B57-15ADFD048124}" srcId="{DF6EC875-01A5-462C-B9A2-EE95C7419FC6}" destId="{D5E8AF88-B53F-443B-AE6F-A88EC8C8BDC4}" srcOrd="5" destOrd="0" parTransId="{77536618-73C8-47CC-A1B5-177C5B11A51A}" sibTransId="{5D6E484F-12CD-4544-A887-8B7F9C01C574}"/>
    <dgm:cxn modelId="{3AA0B255-0899-4911-8B9C-F9E29AA5164C}" srcId="{DF6EC875-01A5-462C-B9A2-EE95C7419FC6}" destId="{56243269-8AB7-4FA2-88D8-6FF30707720B}" srcOrd="3" destOrd="0" parTransId="{EB16769C-EBDC-4B1A-900A-7CA26C36DC04}" sibTransId="{E92E6199-8EAE-44C5-9BF7-D0586A894B4F}"/>
    <dgm:cxn modelId="{CFA55689-7047-4343-A84E-8E4C7E57865B}" type="presOf" srcId="{01D145E4-630C-4E57-869B-2FDCDEFFCEF4}" destId="{B4724E1C-B34D-4A53-8E06-A102C54FBD71}" srcOrd="0" destOrd="0" presId="urn:microsoft.com/office/officeart/2005/8/layout/arrow2"/>
    <dgm:cxn modelId="{D77FE58B-08BD-40F0-9ED8-6BD67DB17F48}" type="presOf" srcId="{9EE5F09F-8237-4FC2-B643-10A82545B0C0}" destId="{0CB46003-B945-44E6-B2F5-55D10CE22447}" srcOrd="0" destOrd="0" presId="urn:microsoft.com/office/officeart/2005/8/layout/arrow2"/>
    <dgm:cxn modelId="{274FE38F-4F17-40F8-AA22-A63AC75FBCE2}" type="presOf" srcId="{DF6EC875-01A5-462C-B9A2-EE95C7419FC6}" destId="{4EE9A8A1-3A1C-4B60-8A53-B8BEAB01D927}" srcOrd="0" destOrd="0" presId="urn:microsoft.com/office/officeart/2005/8/layout/arrow2"/>
    <dgm:cxn modelId="{6ED6A5B0-A3D5-4CF9-8A83-7BF052297CAB}" type="presOf" srcId="{56243269-8AB7-4FA2-88D8-6FF30707720B}" destId="{408614FE-79B9-42A0-9B92-13CE5B87BACC}" srcOrd="0" destOrd="0" presId="urn:microsoft.com/office/officeart/2005/8/layout/arrow2"/>
    <dgm:cxn modelId="{F28CB0B5-A5B3-4DEE-BE21-A9C8B77D3D9A}" srcId="{DF6EC875-01A5-462C-B9A2-EE95C7419FC6}" destId="{9EE5F09F-8237-4FC2-B643-10A82545B0C0}" srcOrd="2" destOrd="0" parTransId="{1F77AEDF-E957-4730-AB0B-E0A2EFBEB99A}" sibTransId="{D8A9B1B8-3429-4C89-8B71-A4910249E46B}"/>
    <dgm:cxn modelId="{6D89F7BE-FD13-4AB4-98C3-0F415EE04C1A}" srcId="{DF6EC875-01A5-462C-B9A2-EE95C7419FC6}" destId="{3C97AF16-1D2B-4D01-B017-DB2D8C3AB152}" srcOrd="4" destOrd="0" parTransId="{A5651633-CB65-48F3-9388-C40EF693666B}" sibTransId="{7DBE8053-EB01-499D-9471-18BF7651EBF4}"/>
    <dgm:cxn modelId="{E26F4AD9-7332-478F-9EA4-0882A6CB22BC}" srcId="{DF6EC875-01A5-462C-B9A2-EE95C7419FC6}" destId="{01D145E4-630C-4E57-869B-2FDCDEFFCEF4}" srcOrd="1" destOrd="0" parTransId="{7A80DAF4-EC29-4D1C-B2B8-4F4E0307006E}" sibTransId="{0C03B27B-446B-44BD-B87F-84D1160A5252}"/>
    <dgm:cxn modelId="{0D0BF4EB-9EC7-4464-8322-1102D4BF84D3}" type="presOf" srcId="{3C97AF16-1D2B-4D01-B017-DB2D8C3AB152}" destId="{0BD43C22-54BE-4245-8AC6-95064D49CA4D}" srcOrd="0" destOrd="0" presId="urn:microsoft.com/office/officeart/2005/8/layout/arrow2"/>
    <dgm:cxn modelId="{A215BCFA-E2A9-4BCA-BE55-715B6CF11FA9}" srcId="{DF6EC875-01A5-462C-B9A2-EE95C7419FC6}" destId="{F1E77999-296A-4306-A625-D9855BC9EF5D}" srcOrd="0" destOrd="0" parTransId="{DC96FF19-34A0-40A6-823F-8C47C7AAD8E1}" sibTransId="{E735BEEC-98C5-4361-9317-CE6EF8B76DBF}"/>
    <dgm:cxn modelId="{0E71314D-5EF9-4FAA-805F-EFAF1640B64E}" type="presParOf" srcId="{4EE9A8A1-3A1C-4B60-8A53-B8BEAB01D927}" destId="{BEBCBAD3-7121-4AAC-B683-A4A92AECA743}" srcOrd="0" destOrd="0" presId="urn:microsoft.com/office/officeart/2005/8/layout/arrow2"/>
    <dgm:cxn modelId="{AA0DFC51-D11B-41F5-AD48-249F7C0825AF}" type="presParOf" srcId="{4EE9A8A1-3A1C-4B60-8A53-B8BEAB01D927}" destId="{BDDCED30-5AB9-4893-9CF6-C6AC159B08FE}" srcOrd="1" destOrd="0" presId="urn:microsoft.com/office/officeart/2005/8/layout/arrow2"/>
    <dgm:cxn modelId="{34AD7B84-8D8D-473E-807F-A00E673BFE40}" type="presParOf" srcId="{BDDCED30-5AB9-4893-9CF6-C6AC159B08FE}" destId="{D23BA549-5AF5-4D2B-AF8B-2512E7080D1A}" srcOrd="0" destOrd="0" presId="urn:microsoft.com/office/officeart/2005/8/layout/arrow2"/>
    <dgm:cxn modelId="{D7371826-8AC2-43D9-AE8E-E2E6C5C89F22}" type="presParOf" srcId="{BDDCED30-5AB9-4893-9CF6-C6AC159B08FE}" destId="{E0AC68EC-34E1-4020-B6BC-EA0C7207785F}" srcOrd="1" destOrd="0" presId="urn:microsoft.com/office/officeart/2005/8/layout/arrow2"/>
    <dgm:cxn modelId="{A338FA8B-72C0-42BB-AEAE-34943ACA52A8}" type="presParOf" srcId="{BDDCED30-5AB9-4893-9CF6-C6AC159B08FE}" destId="{2490A82F-41B7-44F5-8B34-25C2544F6D86}" srcOrd="2" destOrd="0" presId="urn:microsoft.com/office/officeart/2005/8/layout/arrow2"/>
    <dgm:cxn modelId="{425093E7-DCAE-42C2-A883-AC39FED4B3D9}" type="presParOf" srcId="{BDDCED30-5AB9-4893-9CF6-C6AC159B08FE}" destId="{B4724E1C-B34D-4A53-8E06-A102C54FBD71}" srcOrd="3" destOrd="0" presId="urn:microsoft.com/office/officeart/2005/8/layout/arrow2"/>
    <dgm:cxn modelId="{70399C78-A15A-42B6-8032-D675C91D4970}" type="presParOf" srcId="{BDDCED30-5AB9-4893-9CF6-C6AC159B08FE}" destId="{A9F4F07A-2849-4EA3-804D-A27645A77BD1}" srcOrd="4" destOrd="0" presId="urn:microsoft.com/office/officeart/2005/8/layout/arrow2"/>
    <dgm:cxn modelId="{5063E947-E6B0-4C32-80C0-DCFDCF522350}" type="presParOf" srcId="{BDDCED30-5AB9-4893-9CF6-C6AC159B08FE}" destId="{0CB46003-B945-44E6-B2F5-55D10CE22447}" srcOrd="5" destOrd="0" presId="urn:microsoft.com/office/officeart/2005/8/layout/arrow2"/>
    <dgm:cxn modelId="{779177EE-B6C1-4512-9937-628D72F76361}" type="presParOf" srcId="{BDDCED30-5AB9-4893-9CF6-C6AC159B08FE}" destId="{582AF30A-363F-4D00-9672-07746A964E06}" srcOrd="6" destOrd="0" presId="urn:microsoft.com/office/officeart/2005/8/layout/arrow2"/>
    <dgm:cxn modelId="{A58DC86B-DBC7-4036-B187-0DC3457F7AAB}" type="presParOf" srcId="{BDDCED30-5AB9-4893-9CF6-C6AC159B08FE}" destId="{408614FE-79B9-42A0-9B92-13CE5B87BACC}" srcOrd="7" destOrd="0" presId="urn:microsoft.com/office/officeart/2005/8/layout/arrow2"/>
    <dgm:cxn modelId="{AE9C4BD7-9984-488D-854A-1C960F3F11F8}" type="presParOf" srcId="{BDDCED30-5AB9-4893-9CF6-C6AC159B08FE}" destId="{C59BE88C-57AE-45E2-8AA7-8ECF126DC931}" srcOrd="8" destOrd="0" presId="urn:microsoft.com/office/officeart/2005/8/layout/arrow2"/>
    <dgm:cxn modelId="{3EAF35C5-5D74-4AC5-B60B-A1F31E10936F}" type="presParOf" srcId="{BDDCED30-5AB9-4893-9CF6-C6AC159B08FE}" destId="{0BD43C22-54BE-4245-8AC6-95064D49CA4D}"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CBAD3-7121-4AAC-B683-A4A92AECA743}">
      <dsp:nvSpPr>
        <dsp:cNvPr id="0" name=""/>
        <dsp:cNvSpPr/>
      </dsp:nvSpPr>
      <dsp:spPr>
        <a:xfrm>
          <a:off x="1767031" y="0"/>
          <a:ext cx="7471018" cy="4676776"/>
        </a:xfrm>
        <a:prstGeom prst="swooshArrow">
          <a:avLst>
            <a:gd name="adj1" fmla="val 25000"/>
            <a:gd name="adj2" fmla="val 25000"/>
          </a:avLst>
        </a:prstGeom>
        <a:solidFill>
          <a:schemeClr val="accent2">
            <a:lumMod val="20000"/>
            <a:lumOff val="80000"/>
          </a:schemeClr>
        </a:solidFill>
        <a:ln>
          <a:solidFill>
            <a:schemeClr val="tx1">
              <a:lumMod val="85000"/>
              <a:lumOff val="15000"/>
            </a:schemeClr>
          </a:solidFill>
        </a:ln>
        <a:effectLst/>
      </dsp:spPr>
      <dsp:style>
        <a:lnRef idx="0">
          <a:scrgbClr r="0" g="0" b="0"/>
        </a:lnRef>
        <a:fillRef idx="1">
          <a:scrgbClr r="0" g="0" b="0"/>
        </a:fillRef>
        <a:effectRef idx="0">
          <a:scrgbClr r="0" g="0" b="0"/>
        </a:effectRef>
        <a:fontRef idx="minor"/>
      </dsp:style>
    </dsp:sp>
    <dsp:sp modelId="{D23BA549-5AF5-4D2B-AF8B-2512E7080D1A}">
      <dsp:nvSpPr>
        <dsp:cNvPr id="0" name=""/>
        <dsp:cNvSpPr/>
      </dsp:nvSpPr>
      <dsp:spPr>
        <a:xfrm>
          <a:off x="2498180" y="3477650"/>
          <a:ext cx="172105" cy="172105"/>
        </a:xfrm>
        <a:prstGeom prst="ellipse">
          <a:avLst/>
        </a:prstGeom>
        <a:solidFill>
          <a:schemeClr val="accent2">
            <a:lumMod val="60000"/>
            <a:lumOff val="40000"/>
          </a:schemeClr>
        </a:solidFill>
        <a:ln w="1270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AC68EC-34E1-4020-B6BC-EA0C7207785F}">
      <dsp:nvSpPr>
        <dsp:cNvPr id="0" name=""/>
        <dsp:cNvSpPr/>
      </dsp:nvSpPr>
      <dsp:spPr>
        <a:xfrm>
          <a:off x="2576434" y="3669333"/>
          <a:ext cx="3874280" cy="301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95" tIns="0" rIns="0" bIns="0" numCol="1" spcCol="1270" anchor="t" anchorCtr="0">
          <a:noAutofit/>
        </a:bodyPr>
        <a:lstStyle/>
        <a:p>
          <a:pPr marL="0" lvl="0" indent="0" algn="l" defTabSz="889000">
            <a:lnSpc>
              <a:spcPct val="90000"/>
            </a:lnSpc>
            <a:spcBef>
              <a:spcPct val="0"/>
            </a:spcBef>
            <a:spcAft>
              <a:spcPct val="35000"/>
            </a:spcAft>
            <a:buNone/>
          </a:pPr>
          <a:r>
            <a:rPr lang="en-US" sz="2000" b="1" i="0" u="none" strike="noStrike" kern="1200" dirty="0">
              <a:solidFill>
                <a:srgbClr val="FF0000"/>
              </a:solidFill>
              <a:effectLst/>
            </a:rPr>
            <a:t>Understanding Problem Statement</a:t>
          </a:r>
          <a:endParaRPr lang="en-IN" sz="2000" b="1" i="0" u="none" strike="noStrike" kern="1200" dirty="0">
            <a:solidFill>
              <a:srgbClr val="FF0000"/>
            </a:solidFill>
            <a:effectLst/>
          </a:endParaRPr>
        </a:p>
      </dsp:txBody>
      <dsp:txXfrm>
        <a:off x="2576434" y="3669333"/>
        <a:ext cx="3874280" cy="301086"/>
      </dsp:txXfrm>
    </dsp:sp>
    <dsp:sp modelId="{2490A82F-41B7-44F5-8B34-25C2544F6D86}">
      <dsp:nvSpPr>
        <dsp:cNvPr id="0" name=""/>
        <dsp:cNvSpPr/>
      </dsp:nvSpPr>
      <dsp:spPr>
        <a:xfrm>
          <a:off x="3335057" y="2689651"/>
          <a:ext cx="269382" cy="269382"/>
        </a:xfrm>
        <a:prstGeom prst="ellipse">
          <a:avLst/>
        </a:prstGeom>
        <a:solidFill>
          <a:schemeClr val="accent2">
            <a:lumMod val="60000"/>
            <a:lumOff val="40000"/>
          </a:schemeClr>
        </a:solidFill>
        <a:ln w="1270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24E1C-B34D-4A53-8E06-A102C54FBD71}">
      <dsp:nvSpPr>
        <dsp:cNvPr id="0" name=""/>
        <dsp:cNvSpPr/>
      </dsp:nvSpPr>
      <dsp:spPr>
        <a:xfrm>
          <a:off x="3478031" y="3025437"/>
          <a:ext cx="3956178" cy="26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740" tIns="0" rIns="0" bIns="0" numCol="1" spcCol="1270" anchor="t" anchorCtr="0">
          <a:noAutofit/>
        </a:bodyPr>
        <a:lstStyle/>
        <a:p>
          <a:pPr marL="0" lvl="0" indent="0" algn="l" defTabSz="889000">
            <a:lnSpc>
              <a:spcPct val="90000"/>
            </a:lnSpc>
            <a:spcBef>
              <a:spcPct val="0"/>
            </a:spcBef>
            <a:spcAft>
              <a:spcPct val="35000"/>
            </a:spcAft>
            <a:buNone/>
          </a:pPr>
          <a:r>
            <a:rPr lang="en-US" sz="2000" b="1" i="0" u="none" strike="noStrike" kern="1200" dirty="0">
              <a:solidFill>
                <a:srgbClr val="FF0000"/>
              </a:solidFill>
              <a:effectLst/>
            </a:rPr>
            <a:t>Data Acquisition , Preparation</a:t>
          </a:r>
          <a:endParaRPr lang="en-IN" sz="2000" b="1" i="0" u="none" strike="noStrike" kern="1200" dirty="0">
            <a:solidFill>
              <a:srgbClr val="FF0000"/>
            </a:solidFill>
            <a:effectLst/>
          </a:endParaRPr>
        </a:p>
      </dsp:txBody>
      <dsp:txXfrm>
        <a:off x="3478031" y="3025437"/>
        <a:ext cx="3956178" cy="262758"/>
      </dsp:txXfrm>
    </dsp:sp>
    <dsp:sp modelId="{A9F4F07A-2849-4EA3-804D-A27645A77BD1}">
      <dsp:nvSpPr>
        <dsp:cNvPr id="0" name=""/>
        <dsp:cNvSpPr/>
      </dsp:nvSpPr>
      <dsp:spPr>
        <a:xfrm>
          <a:off x="4381971" y="1971822"/>
          <a:ext cx="359176" cy="359176"/>
        </a:xfrm>
        <a:prstGeom prst="ellipse">
          <a:avLst/>
        </a:prstGeom>
        <a:solidFill>
          <a:schemeClr val="accent2">
            <a:lumMod val="60000"/>
            <a:lumOff val="40000"/>
          </a:schemeClr>
        </a:solidFill>
        <a:ln w="1270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B46003-B945-44E6-B2F5-55D10CE22447}">
      <dsp:nvSpPr>
        <dsp:cNvPr id="0" name=""/>
        <dsp:cNvSpPr/>
      </dsp:nvSpPr>
      <dsp:spPr>
        <a:xfrm>
          <a:off x="4474487" y="2523698"/>
          <a:ext cx="4769865" cy="352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20" tIns="0" rIns="0" bIns="0" numCol="1" spcCol="1270" anchor="t" anchorCtr="0">
          <a:noAutofit/>
        </a:bodyPr>
        <a:lstStyle/>
        <a:p>
          <a:pPr marL="0" lvl="0" indent="0" algn="l" defTabSz="889000">
            <a:lnSpc>
              <a:spcPct val="90000"/>
            </a:lnSpc>
            <a:spcBef>
              <a:spcPct val="0"/>
            </a:spcBef>
            <a:spcAft>
              <a:spcPct val="35000"/>
            </a:spcAft>
            <a:buNone/>
          </a:pPr>
          <a:r>
            <a:rPr lang="en-US" sz="2000" b="1" i="0" u="none" strike="noStrike" kern="1200" dirty="0">
              <a:solidFill>
                <a:srgbClr val="FF0000"/>
              </a:solidFill>
              <a:effectLst/>
            </a:rPr>
            <a:t>Exploratory Data Analysis(EDA)</a:t>
          </a:r>
          <a:endParaRPr lang="en-IN" sz="2000" b="1" i="0" u="none" strike="noStrike" kern="1200" dirty="0">
            <a:solidFill>
              <a:srgbClr val="FF0000"/>
            </a:solidFill>
            <a:effectLst/>
          </a:endParaRPr>
        </a:p>
      </dsp:txBody>
      <dsp:txXfrm>
        <a:off x="4474487" y="2523698"/>
        <a:ext cx="4769865" cy="352645"/>
      </dsp:txXfrm>
    </dsp:sp>
    <dsp:sp modelId="{582AF30A-363F-4D00-9672-07746A964E06}">
      <dsp:nvSpPr>
        <dsp:cNvPr id="0" name=""/>
        <dsp:cNvSpPr/>
      </dsp:nvSpPr>
      <dsp:spPr>
        <a:xfrm>
          <a:off x="5584900" y="1436746"/>
          <a:ext cx="463936" cy="463936"/>
        </a:xfrm>
        <a:prstGeom prst="ellipse">
          <a:avLst/>
        </a:prstGeom>
        <a:solidFill>
          <a:schemeClr val="accent2">
            <a:lumMod val="60000"/>
            <a:lumOff val="40000"/>
          </a:schemeClr>
        </a:solidFill>
        <a:ln w="1270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8614FE-79B9-42A0-9B92-13CE5B87BACC}">
      <dsp:nvSpPr>
        <dsp:cNvPr id="0" name=""/>
        <dsp:cNvSpPr/>
      </dsp:nvSpPr>
      <dsp:spPr>
        <a:xfrm>
          <a:off x="5668360" y="2092048"/>
          <a:ext cx="4299730" cy="37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830" tIns="0" rIns="0" bIns="0" numCol="1" spcCol="1270" anchor="t" anchorCtr="0">
          <a:noAutofit/>
        </a:bodyPr>
        <a:lstStyle/>
        <a:p>
          <a:pPr marL="0" lvl="0" indent="0" algn="l" defTabSz="889000">
            <a:lnSpc>
              <a:spcPct val="90000"/>
            </a:lnSpc>
            <a:spcBef>
              <a:spcPct val="0"/>
            </a:spcBef>
            <a:spcAft>
              <a:spcPct val="35000"/>
            </a:spcAft>
            <a:buNone/>
          </a:pPr>
          <a:r>
            <a:rPr lang="en-US" sz="2000" b="1" i="0" u="none" strike="noStrike" kern="1200" dirty="0">
              <a:solidFill>
                <a:srgbClr val="FF0000"/>
              </a:solidFill>
              <a:effectLst/>
            </a:rPr>
            <a:t>Data Modeling</a:t>
          </a:r>
          <a:endParaRPr lang="en-IN" sz="2000" b="1" i="0" u="none" strike="noStrike" kern="1200" dirty="0">
            <a:solidFill>
              <a:srgbClr val="FF0000"/>
            </a:solidFill>
            <a:effectLst/>
          </a:endParaRPr>
        </a:p>
      </dsp:txBody>
      <dsp:txXfrm>
        <a:off x="5668360" y="2092048"/>
        <a:ext cx="4299730" cy="376545"/>
      </dsp:txXfrm>
    </dsp:sp>
    <dsp:sp modelId="{C59BE88C-57AE-45E2-8AA7-8ECF126DC931}">
      <dsp:nvSpPr>
        <dsp:cNvPr id="0" name=""/>
        <dsp:cNvSpPr/>
      </dsp:nvSpPr>
      <dsp:spPr>
        <a:xfrm>
          <a:off x="7008244" y="1031776"/>
          <a:ext cx="591144" cy="591144"/>
        </a:xfrm>
        <a:prstGeom prst="ellipse">
          <a:avLst/>
        </a:prstGeom>
        <a:solidFill>
          <a:schemeClr val="accent2">
            <a:lumMod val="60000"/>
            <a:lumOff val="40000"/>
          </a:schemeClr>
        </a:solidFill>
        <a:ln w="1270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D43C22-54BE-4245-8AC6-95064D49CA4D}">
      <dsp:nvSpPr>
        <dsp:cNvPr id="0" name=""/>
        <dsp:cNvSpPr/>
      </dsp:nvSpPr>
      <dsp:spPr>
        <a:xfrm>
          <a:off x="7085154" y="1794217"/>
          <a:ext cx="3213207" cy="31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235" tIns="0" rIns="0" bIns="0" numCol="1" spcCol="1270" anchor="t" anchorCtr="0">
          <a:noAutofit/>
        </a:bodyPr>
        <a:lstStyle/>
        <a:p>
          <a:pPr marL="0" lvl="0" indent="0" algn="l" defTabSz="889000">
            <a:lnSpc>
              <a:spcPct val="90000"/>
            </a:lnSpc>
            <a:spcBef>
              <a:spcPct val="0"/>
            </a:spcBef>
            <a:spcAft>
              <a:spcPct val="35000"/>
            </a:spcAft>
            <a:buNone/>
          </a:pPr>
          <a:r>
            <a:rPr lang="en-US" sz="2000" b="1" i="0" u="none" strike="noStrike" kern="1200" dirty="0">
              <a:solidFill>
                <a:srgbClr val="FF0000"/>
              </a:solidFill>
              <a:effectLst/>
            </a:rPr>
            <a:t>Data Visualization , Result</a:t>
          </a:r>
          <a:endParaRPr lang="en-IN" sz="2000" b="1" i="0" u="none" strike="noStrike" kern="1200" dirty="0">
            <a:solidFill>
              <a:srgbClr val="FF0000"/>
            </a:solidFill>
            <a:effectLst/>
          </a:endParaRPr>
        </a:p>
      </dsp:txBody>
      <dsp:txXfrm>
        <a:off x="7085154" y="1794217"/>
        <a:ext cx="3213207" cy="31784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B92B-BF3A-A9D9-8BED-92930A54E6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D67FDD-DAFF-1E2C-87AA-F34041F17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55B2B1-3694-3582-ACAA-19DEA264E7BB}"/>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5" name="Footer Placeholder 4">
            <a:extLst>
              <a:ext uri="{FF2B5EF4-FFF2-40B4-BE49-F238E27FC236}">
                <a16:creationId xmlns:a16="http://schemas.microsoft.com/office/drawing/2014/main" id="{ABC917B9-CBCD-41EB-9D53-986C505F5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C4E24-E813-92A7-FE91-A9A0B7812777}"/>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119747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9989-CDCA-5B38-ACD8-E5C728D26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7CF7BB-CE25-E5A1-7939-78DD44999A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16F41-9EE6-27C9-55A4-E3921FBEA616}"/>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5" name="Footer Placeholder 4">
            <a:extLst>
              <a:ext uri="{FF2B5EF4-FFF2-40B4-BE49-F238E27FC236}">
                <a16:creationId xmlns:a16="http://schemas.microsoft.com/office/drawing/2014/main" id="{A32D622B-DE0D-1394-8162-57A712B71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EF71D-D156-7CFF-BBCD-33D1420C093B}"/>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376408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C88E44-70C1-9F93-7461-8E6F75066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46B9B0-ED2D-4A06-1351-79F5B54F9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F27AF-AF18-5248-F607-E6A76C9C07E5}"/>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5" name="Footer Placeholder 4">
            <a:extLst>
              <a:ext uri="{FF2B5EF4-FFF2-40B4-BE49-F238E27FC236}">
                <a16:creationId xmlns:a16="http://schemas.microsoft.com/office/drawing/2014/main" id="{31BA723A-D090-4D20-3F69-D7CA6C6AD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1EAC2-B97B-37C2-C405-BD260F7AD47D}"/>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204501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177B-DDAF-652C-9D39-AB8C8F787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D9C170-F92E-C87D-094C-227B822BBF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7422E-815E-D507-F340-F90E7F109343}"/>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5" name="Footer Placeholder 4">
            <a:extLst>
              <a:ext uri="{FF2B5EF4-FFF2-40B4-BE49-F238E27FC236}">
                <a16:creationId xmlns:a16="http://schemas.microsoft.com/office/drawing/2014/main" id="{C4FE7B37-DA70-FED2-8CC1-3A46B623B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223DD-397A-BA77-F49F-C772ADCA4701}"/>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401775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DC2D-A119-113A-1606-66560FDC86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3656E-B079-5F3F-9018-AF2840DDD9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BEAE4D-D34C-D4F3-D1E0-D37EC87635F1}"/>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5" name="Footer Placeholder 4">
            <a:extLst>
              <a:ext uri="{FF2B5EF4-FFF2-40B4-BE49-F238E27FC236}">
                <a16:creationId xmlns:a16="http://schemas.microsoft.com/office/drawing/2014/main" id="{EB38683F-17C1-95A3-05A7-32ADAB5D7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D060D-B787-20AD-158C-4A6B4FF85077}"/>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88988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BE0D-F400-087D-30EE-3E144745B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82941E-9D7E-37C2-9D93-39C9090B3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60118C-1A56-7621-22FA-A9F78DF456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60504-B70C-F1AC-23F1-3E7FAA1F8C86}"/>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6" name="Footer Placeholder 5">
            <a:extLst>
              <a:ext uri="{FF2B5EF4-FFF2-40B4-BE49-F238E27FC236}">
                <a16:creationId xmlns:a16="http://schemas.microsoft.com/office/drawing/2014/main" id="{A339F481-E60B-E32A-10DC-6E9E826BA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D0EFBA-233B-55D0-08EB-381009BB13F6}"/>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191996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5A11-31C7-1156-C5FB-C444EB198C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F76BF9-4AEF-67CA-BFC4-C2897A8DB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CA41D-903E-C29E-BD46-61E8B7C035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643FE-3777-9BEF-51CF-2E7D4E90C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A99CA-EB9C-1D18-DE13-E8C1D67EE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951B74-9C5F-2362-169E-45CEEE9FF728}"/>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8" name="Footer Placeholder 7">
            <a:extLst>
              <a:ext uri="{FF2B5EF4-FFF2-40B4-BE49-F238E27FC236}">
                <a16:creationId xmlns:a16="http://schemas.microsoft.com/office/drawing/2014/main" id="{5CF52F8F-1B95-0903-123E-145E8B6A58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0566A4-8891-4DC8-DFC2-5060724B5B9B}"/>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214904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88E1-3E00-FC30-13A2-4252463CFA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18F25-4AEB-B8C0-CEA1-4270F4E9019B}"/>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4" name="Footer Placeholder 3">
            <a:extLst>
              <a:ext uri="{FF2B5EF4-FFF2-40B4-BE49-F238E27FC236}">
                <a16:creationId xmlns:a16="http://schemas.microsoft.com/office/drawing/2014/main" id="{000B39BE-FA16-2DA9-DEDD-09AE884836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2B2B78-AC77-09CA-1848-A50923AFD34F}"/>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52016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D85D4-98A2-5265-2D27-71141BCB6226}"/>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3" name="Footer Placeholder 2">
            <a:extLst>
              <a:ext uri="{FF2B5EF4-FFF2-40B4-BE49-F238E27FC236}">
                <a16:creationId xmlns:a16="http://schemas.microsoft.com/office/drawing/2014/main" id="{E7C66356-40D6-14EF-BEB2-59789D5625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EA10E0-2227-40AD-D2BE-F28CF201E770}"/>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306773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150D-A664-3EA6-68BD-307785D41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CFE1A-9AE7-48FF-DF19-5FD9BF0DF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113C7-A0BF-7C91-0D0C-DF896C2C5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8CB95-6D0B-0316-F513-BCE6B4CC2E23}"/>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6" name="Footer Placeholder 5">
            <a:extLst>
              <a:ext uri="{FF2B5EF4-FFF2-40B4-BE49-F238E27FC236}">
                <a16:creationId xmlns:a16="http://schemas.microsoft.com/office/drawing/2014/main" id="{AAF9702D-8532-66CD-908B-7A98B02BC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A0B47-B8ED-7F1F-628E-0083DAA542DF}"/>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111651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19B-2066-9101-D9F2-8A23897C4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B54A8-65A1-D791-57A3-B588BED58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37ABA9-2C58-4698-D6E2-EA4A125C8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8ACF9D-5B0C-1F70-D543-98DC4EA226BD}"/>
              </a:ext>
            </a:extLst>
          </p:cNvPr>
          <p:cNvSpPr>
            <a:spLocks noGrp="1"/>
          </p:cNvSpPr>
          <p:nvPr>
            <p:ph type="dt" sz="half" idx="10"/>
          </p:nvPr>
        </p:nvSpPr>
        <p:spPr/>
        <p:txBody>
          <a:bodyPr/>
          <a:lstStyle/>
          <a:p>
            <a:fld id="{FFD08494-6D8D-491B-A855-33EFB6F816DB}" type="datetimeFigureOut">
              <a:rPr lang="en-US" smtClean="0"/>
              <a:t>5/10/2022</a:t>
            </a:fld>
            <a:endParaRPr lang="en-US"/>
          </a:p>
        </p:txBody>
      </p:sp>
      <p:sp>
        <p:nvSpPr>
          <p:cNvPr id="6" name="Footer Placeholder 5">
            <a:extLst>
              <a:ext uri="{FF2B5EF4-FFF2-40B4-BE49-F238E27FC236}">
                <a16:creationId xmlns:a16="http://schemas.microsoft.com/office/drawing/2014/main" id="{84351B2B-30A4-8107-4120-73AC0608A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0E6BF-D20C-8DE5-5A69-5231E4F42DF2}"/>
              </a:ext>
            </a:extLst>
          </p:cNvPr>
          <p:cNvSpPr>
            <a:spLocks noGrp="1"/>
          </p:cNvSpPr>
          <p:nvPr>
            <p:ph type="sldNum" sz="quarter" idx="12"/>
          </p:nvPr>
        </p:nvSpPr>
        <p:spPr/>
        <p:txBody>
          <a:bodyPr/>
          <a:lstStyle/>
          <a:p>
            <a:fld id="{BB1241D6-EDC0-4109-BBA9-2A0D107BF607}" type="slidenum">
              <a:rPr lang="en-US" smtClean="0"/>
              <a:t>‹#›</a:t>
            </a:fld>
            <a:endParaRPr lang="en-US"/>
          </a:p>
        </p:txBody>
      </p:sp>
    </p:spTree>
    <p:extLst>
      <p:ext uri="{BB962C8B-B14F-4D97-AF65-F5344CB8AC3E}">
        <p14:creationId xmlns:p14="http://schemas.microsoft.com/office/powerpoint/2010/main" val="321377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6000">
              <a:schemeClr val="tx1">
                <a:lumMod val="85000"/>
                <a:lumOff val="15000"/>
              </a:schemeClr>
            </a:gs>
            <a:gs pos="100000">
              <a:schemeClr val="accent5">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A4348-F00C-64B1-2FF9-0780BE0B6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8D3E3-9FB3-3C39-D045-847A2E0EE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6F5B7-0F72-950F-455A-0A336568D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08494-6D8D-491B-A855-33EFB6F816DB}" type="datetimeFigureOut">
              <a:rPr lang="en-US" smtClean="0"/>
              <a:t>5/10/2022</a:t>
            </a:fld>
            <a:endParaRPr lang="en-US"/>
          </a:p>
        </p:txBody>
      </p:sp>
      <p:sp>
        <p:nvSpPr>
          <p:cNvPr id="5" name="Footer Placeholder 4">
            <a:extLst>
              <a:ext uri="{FF2B5EF4-FFF2-40B4-BE49-F238E27FC236}">
                <a16:creationId xmlns:a16="http://schemas.microsoft.com/office/drawing/2014/main" id="{0503C5C6-CDD9-4518-C695-98B26E2D7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4D11DE-39B7-0D8D-3A95-15D389C7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241D6-EDC0-4109-BBA9-2A0D107BF607}" type="slidenum">
              <a:rPr lang="en-US" smtClean="0"/>
              <a:t>‹#›</a:t>
            </a:fld>
            <a:endParaRPr lang="en-US"/>
          </a:p>
        </p:txBody>
      </p:sp>
    </p:spTree>
    <p:extLst>
      <p:ext uri="{BB962C8B-B14F-4D97-AF65-F5344CB8AC3E}">
        <p14:creationId xmlns:p14="http://schemas.microsoft.com/office/powerpoint/2010/main" val="92709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3F555-B587-4455-1729-4DBAD5F8DC33}"/>
              </a:ext>
            </a:extLst>
          </p:cNvPr>
          <p:cNvSpPr/>
          <p:nvPr/>
        </p:nvSpPr>
        <p:spPr>
          <a:xfrm>
            <a:off x="1182937" y="81260"/>
            <a:ext cx="10092828" cy="1015663"/>
          </a:xfrm>
          <a:prstGeom prst="rect">
            <a:avLst/>
          </a:prstGeom>
          <a:gradFill>
            <a:gsLst>
              <a:gs pos="100000">
                <a:schemeClr val="tx1">
                  <a:lumMod val="85000"/>
                  <a:lumOff val="15000"/>
                </a:schemeClr>
              </a:gs>
              <a:gs pos="3000">
                <a:schemeClr val="accent5">
                  <a:lumMod val="60000"/>
                  <a:lumOff val="40000"/>
                </a:schemeClr>
              </a:gs>
            </a:gsLst>
            <a:lin ang="5400000" scaled="0"/>
          </a:gradFill>
        </p:spPr>
        <p:txBody>
          <a:bodyPr wrap="none" lIns="91440" tIns="45720" rIns="91440" bIns="45720">
            <a:spAutoFit/>
          </a:bodyPr>
          <a:lstStyle/>
          <a:p>
            <a:pPr algn="ctr"/>
            <a:r>
              <a:rPr lang="en-US" sz="6000" b="1" cap="none" spc="0"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Ink Free" panose="03080402000500000000" pitchFamily="66" charset="0"/>
              </a:rPr>
              <a:t>Fake and Real News </a:t>
            </a:r>
            <a:r>
              <a:rPr lang="en-US" sz="6000" b="1" cap="none" spc="0" dirty="0">
                <a:ln w="12700">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Ink Free" panose="03080402000500000000" pitchFamily="66" charset="0"/>
              </a:rPr>
              <a:t>Detection</a:t>
            </a:r>
            <a:endParaRPr lang="en-US" sz="6000" b="1" cap="none" spc="0" dirty="0">
              <a:ln w="12700">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endParaRPr>
          </a:p>
        </p:txBody>
      </p:sp>
      <p:sp>
        <p:nvSpPr>
          <p:cNvPr id="9" name="TextBox 8">
            <a:extLst>
              <a:ext uri="{FF2B5EF4-FFF2-40B4-BE49-F238E27FC236}">
                <a16:creationId xmlns:a16="http://schemas.microsoft.com/office/drawing/2014/main" id="{55655A0F-AACA-852F-1B09-7DAA92650FE9}"/>
              </a:ext>
            </a:extLst>
          </p:cNvPr>
          <p:cNvSpPr txBox="1"/>
          <p:nvPr/>
        </p:nvSpPr>
        <p:spPr>
          <a:xfrm>
            <a:off x="1352550" y="1050846"/>
            <a:ext cx="4972050" cy="461665"/>
          </a:xfrm>
          <a:prstGeom prst="rect">
            <a:avLst/>
          </a:prstGeom>
          <a:gradFill>
            <a:gsLst>
              <a:gs pos="49000">
                <a:schemeClr val="tx1">
                  <a:lumMod val="85000"/>
                  <a:lumOff val="15000"/>
                </a:schemeClr>
              </a:gs>
              <a:gs pos="100000">
                <a:schemeClr val="accent5">
                  <a:lumMod val="60000"/>
                  <a:lumOff val="40000"/>
                </a:schemeClr>
              </a:gs>
            </a:gsLst>
            <a:lin ang="5400000" scaled="0"/>
          </a:gradFill>
        </p:spPr>
        <p:txBody>
          <a:bodyPr wrap="square">
            <a:spAutoFit/>
          </a:bodyPr>
          <a:lstStyle/>
          <a:p>
            <a:pPr algn="ctr"/>
            <a:r>
              <a:rPr lang="en-US" sz="2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Ink Free" panose="03080402000500000000" pitchFamily="66" charset="0"/>
              </a:rPr>
              <a:t>using NLP and LSTM Deep Learning</a:t>
            </a:r>
            <a:endParaRPr lang="en-US" sz="2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89034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E697CBB-0990-B518-2F93-B4B8F74E4D80}"/>
              </a:ext>
            </a:extLst>
          </p:cNvPr>
          <p:cNvSpPr txBox="1">
            <a:spLocks/>
          </p:cNvSpPr>
          <p:nvPr/>
        </p:nvSpPr>
        <p:spPr>
          <a:xfrm>
            <a:off x="744984" y="789044"/>
            <a:ext cx="10820399" cy="483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i="1" dirty="0">
                <a:solidFill>
                  <a:schemeClr val="accent3">
                    <a:lumMod val="60000"/>
                    <a:lumOff val="40000"/>
                  </a:schemeClr>
                </a:solidFill>
              </a:rPr>
              <a:t>Step 4:-</a:t>
            </a:r>
            <a:r>
              <a:rPr lang="en-US" sz="2200" dirty="0">
                <a:solidFill>
                  <a:schemeClr val="accent3">
                    <a:lumMod val="60000"/>
                    <a:lumOff val="40000"/>
                  </a:schemeClr>
                </a:solidFill>
              </a:rPr>
              <a:t> Data Modeling</a:t>
            </a:r>
            <a:endParaRPr lang="en-IN" dirty="0"/>
          </a:p>
        </p:txBody>
      </p:sp>
      <p:sp>
        <p:nvSpPr>
          <p:cNvPr id="5" name="Text Placeholder 2">
            <a:extLst>
              <a:ext uri="{FF2B5EF4-FFF2-40B4-BE49-F238E27FC236}">
                <a16:creationId xmlns:a16="http://schemas.microsoft.com/office/drawing/2014/main" id="{FDB8A028-772E-6E96-3ABE-EE6BA3C9983E}"/>
              </a:ext>
            </a:extLst>
          </p:cNvPr>
          <p:cNvSpPr txBox="1">
            <a:spLocks/>
          </p:cNvSpPr>
          <p:nvPr/>
        </p:nvSpPr>
        <p:spPr>
          <a:xfrm>
            <a:off x="744984" y="1083074"/>
            <a:ext cx="10490200" cy="391479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chemeClr val="accent4"/>
              </a:solidFill>
            </a:endParaRPr>
          </a:p>
          <a:p>
            <a:pPr marL="285750" indent="-285750">
              <a:buFont typeface="Wingdings" panose="05000000000000000000" pitchFamily="2" charset="2"/>
              <a:buChar char="q"/>
            </a:pPr>
            <a:r>
              <a:rPr lang="en-US" sz="1800" dirty="0">
                <a:solidFill>
                  <a:schemeClr val="accent4"/>
                </a:solidFill>
              </a:rPr>
              <a:t>Data modeling/NLP involves following features:-</a:t>
            </a:r>
          </a:p>
          <a:p>
            <a:pPr marL="0" indent="0">
              <a:buNone/>
            </a:pPr>
            <a:endParaRPr lang="en-US" sz="1800" dirty="0">
              <a:solidFill>
                <a:schemeClr val="accent4"/>
              </a:solidFill>
            </a:endParaRPr>
          </a:p>
          <a:p>
            <a:pPr marL="0" indent="0">
              <a:buNone/>
            </a:pPr>
            <a:endParaRPr lang="en-US" sz="1800" dirty="0">
              <a:solidFill>
                <a:schemeClr val="accent4"/>
              </a:solidFill>
            </a:endParaRPr>
          </a:p>
          <a:p>
            <a:pPr marL="285750" indent="-285750"/>
            <a:r>
              <a:rPr lang="en-US" sz="1800" b="1" i="1" dirty="0">
                <a:solidFill>
                  <a:schemeClr val="bg1"/>
                </a:solidFill>
              </a:rPr>
              <a:t>Word Boundaries</a:t>
            </a:r>
          </a:p>
          <a:p>
            <a:pPr marL="285750" indent="-285750"/>
            <a:r>
              <a:rPr lang="en-US" sz="1800" b="1" i="1" dirty="0">
                <a:solidFill>
                  <a:schemeClr val="bg1"/>
                </a:solidFill>
              </a:rPr>
              <a:t>Tokenization</a:t>
            </a:r>
          </a:p>
          <a:p>
            <a:pPr marL="285750" indent="-285750"/>
            <a:r>
              <a:rPr lang="en-US" sz="1800" b="1" i="1" dirty="0">
                <a:solidFill>
                  <a:schemeClr val="bg1"/>
                </a:solidFill>
              </a:rPr>
              <a:t>Stemming</a:t>
            </a:r>
          </a:p>
          <a:p>
            <a:pPr marL="285750" indent="-285750"/>
            <a:r>
              <a:rPr lang="en-US" sz="1800" b="1" i="1" dirty="0">
                <a:solidFill>
                  <a:schemeClr val="bg1"/>
                </a:solidFill>
              </a:rPr>
              <a:t>TF-IDF</a:t>
            </a:r>
          </a:p>
          <a:p>
            <a:pPr marL="285750" indent="-285750"/>
            <a:r>
              <a:rPr lang="en-US" sz="1800" b="1" i="1" dirty="0" err="1">
                <a:solidFill>
                  <a:schemeClr val="bg1"/>
                </a:solidFill>
              </a:rPr>
              <a:t>Stopword</a:t>
            </a:r>
            <a:endParaRPr lang="en-US" sz="1800" b="1" i="1" dirty="0">
              <a:solidFill>
                <a:schemeClr val="bg1"/>
              </a:solidFill>
            </a:endParaRPr>
          </a:p>
          <a:p>
            <a:pPr marL="285750" indent="-285750"/>
            <a:r>
              <a:rPr lang="en-US" sz="1800" b="1" i="1" dirty="0">
                <a:solidFill>
                  <a:schemeClr val="bg1"/>
                </a:solidFill>
              </a:rPr>
              <a:t>Disambiguation</a:t>
            </a:r>
          </a:p>
          <a:p>
            <a:pPr marL="285750" indent="-285750"/>
            <a:r>
              <a:rPr lang="en-US" sz="1800" b="1" i="1" dirty="0">
                <a:solidFill>
                  <a:schemeClr val="bg1"/>
                </a:solidFill>
              </a:rPr>
              <a:t>Topic Model</a:t>
            </a:r>
          </a:p>
          <a:p>
            <a:pPr marL="285750" indent="-285750"/>
            <a:r>
              <a:rPr lang="en-US" sz="1800" b="1" i="1" dirty="0">
                <a:solidFill>
                  <a:schemeClr val="bg1"/>
                </a:solidFill>
              </a:rPr>
              <a:t>Speech Tagging</a:t>
            </a:r>
            <a:endParaRPr lang="en-IN" sz="1800" b="1" i="1" dirty="0">
              <a:solidFill>
                <a:schemeClr val="bg1"/>
              </a:solidFill>
            </a:endParaRPr>
          </a:p>
        </p:txBody>
      </p:sp>
    </p:spTree>
    <p:extLst>
      <p:ext uri="{BB962C8B-B14F-4D97-AF65-F5344CB8AC3E}">
        <p14:creationId xmlns:p14="http://schemas.microsoft.com/office/powerpoint/2010/main" val="63290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17F229-04F7-AB25-8936-2715F4F1198A}"/>
              </a:ext>
            </a:extLst>
          </p:cNvPr>
          <p:cNvSpPr txBox="1">
            <a:spLocks/>
          </p:cNvSpPr>
          <p:nvPr/>
        </p:nvSpPr>
        <p:spPr>
          <a:xfrm>
            <a:off x="448235" y="1452781"/>
            <a:ext cx="10820399" cy="6846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i="1" dirty="0">
                <a:solidFill>
                  <a:schemeClr val="bg1"/>
                </a:solidFill>
              </a:rPr>
              <a:t>Step 5:-Model Training and Result</a:t>
            </a:r>
            <a:endParaRPr lang="en-IN" sz="2200" b="1" dirty="0">
              <a:solidFill>
                <a:schemeClr val="bg1"/>
              </a:solidFill>
            </a:endParaRPr>
          </a:p>
        </p:txBody>
      </p:sp>
      <p:pic>
        <p:nvPicPr>
          <p:cNvPr id="6" name="Picture 5">
            <a:extLst>
              <a:ext uri="{FF2B5EF4-FFF2-40B4-BE49-F238E27FC236}">
                <a16:creationId xmlns:a16="http://schemas.microsoft.com/office/drawing/2014/main" id="{506C9024-99E4-4007-823E-CBE975C6F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35" y="2357718"/>
            <a:ext cx="11295530" cy="3992252"/>
          </a:xfrm>
          <a:prstGeom prst="rect">
            <a:avLst/>
          </a:prstGeom>
        </p:spPr>
      </p:pic>
    </p:spTree>
    <p:extLst>
      <p:ext uri="{BB962C8B-B14F-4D97-AF65-F5344CB8AC3E}">
        <p14:creationId xmlns:p14="http://schemas.microsoft.com/office/powerpoint/2010/main" val="135990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98B78-ACC8-DFC4-D9B4-542282695E0D}"/>
              </a:ext>
            </a:extLst>
          </p:cNvPr>
          <p:cNvSpPr txBox="1"/>
          <p:nvPr/>
        </p:nvSpPr>
        <p:spPr>
          <a:xfrm>
            <a:off x="286871" y="3429000"/>
            <a:ext cx="11017623" cy="2062103"/>
          </a:xfrm>
          <a:prstGeom prst="rect">
            <a:avLst/>
          </a:prstGeom>
          <a:noFill/>
        </p:spPr>
        <p:txBody>
          <a:bodyPr wrap="square" rtlCol="0">
            <a:spAutoFit/>
          </a:bodyPr>
          <a:lstStyle/>
          <a:p>
            <a:pPr marL="285750" indent="-285750" algn="l">
              <a:buFont typeface="Wingdings" panose="05000000000000000000" pitchFamily="2" charset="2"/>
              <a:buChar char="v"/>
            </a:pPr>
            <a:r>
              <a:rPr lang="en-US" sz="2000" b="1" i="1" dirty="0">
                <a:solidFill>
                  <a:srgbClr val="FFFF00"/>
                </a:solidFill>
                <a:effectLst/>
                <a:latin typeface="-apple-system"/>
              </a:rPr>
              <a:t>Conclusions</a:t>
            </a:r>
          </a:p>
          <a:p>
            <a:pPr algn="l"/>
            <a:r>
              <a:rPr lang="en-US" i="1" dirty="0">
                <a:solidFill>
                  <a:schemeClr val="bg1"/>
                </a:solidFill>
                <a:effectLst/>
                <a:latin typeface="-apple-system"/>
              </a:rPr>
              <a:t>In recent years, fake news detection plays an important role in national security and politics. In this paper, we covered the implementation of deep learning models (LSTM) and NLP that have been proposed for fake news detection on the  Fake News dataset. We applied the </a:t>
            </a:r>
            <a:r>
              <a:rPr lang="en-US" i="1" dirty="0">
                <a:solidFill>
                  <a:schemeClr val="bg1"/>
                </a:solidFill>
                <a:latin typeface="-apple-system"/>
              </a:rPr>
              <a:t>Fake</a:t>
            </a:r>
            <a:r>
              <a:rPr lang="en-US" i="1" dirty="0">
                <a:solidFill>
                  <a:schemeClr val="bg1"/>
                </a:solidFill>
                <a:effectLst/>
                <a:latin typeface="-apple-system"/>
              </a:rPr>
              <a:t> and </a:t>
            </a:r>
            <a:r>
              <a:rPr lang="en-US" i="1" dirty="0">
                <a:solidFill>
                  <a:schemeClr val="bg1"/>
                </a:solidFill>
                <a:latin typeface="-apple-system"/>
              </a:rPr>
              <a:t>Real</a:t>
            </a:r>
            <a:r>
              <a:rPr lang="en-US" i="1" dirty="0">
                <a:solidFill>
                  <a:schemeClr val="bg1"/>
                </a:solidFill>
                <a:effectLst/>
                <a:latin typeface="-apple-system"/>
              </a:rPr>
              <a:t> datasets with preprocessing and word embedding to get word sequences, and then input these sequences into our models. </a:t>
            </a:r>
          </a:p>
          <a:p>
            <a:pPr algn="l"/>
            <a:endParaRPr lang="en-US" i="1" dirty="0">
              <a:solidFill>
                <a:schemeClr val="bg1"/>
              </a:solidFill>
              <a:effectLst/>
              <a:latin typeface="-apple-system"/>
            </a:endParaRPr>
          </a:p>
          <a:p>
            <a:pPr algn="l"/>
            <a:r>
              <a:rPr lang="en-US" i="1" dirty="0">
                <a:solidFill>
                  <a:schemeClr val="bg1"/>
                </a:solidFill>
                <a:effectLst/>
                <a:latin typeface="-apple-system"/>
              </a:rPr>
              <a:t>We found that the experimental results of our models are </a:t>
            </a:r>
            <a:r>
              <a:rPr lang="en-US" i="1" dirty="0">
                <a:solidFill>
                  <a:schemeClr val="bg1"/>
                </a:solidFill>
                <a:latin typeface="-apple-system"/>
              </a:rPr>
              <a:t>giving best result and Accuracy close to 98.74%.</a:t>
            </a:r>
            <a:endParaRPr lang="en-US" i="1" dirty="0">
              <a:solidFill>
                <a:schemeClr val="bg1"/>
              </a:solidFill>
              <a:effectLst/>
              <a:latin typeface="-apple-system"/>
            </a:endParaRPr>
          </a:p>
        </p:txBody>
      </p:sp>
      <p:sp>
        <p:nvSpPr>
          <p:cNvPr id="3" name="Rectangle 2">
            <a:extLst>
              <a:ext uri="{FF2B5EF4-FFF2-40B4-BE49-F238E27FC236}">
                <a16:creationId xmlns:a16="http://schemas.microsoft.com/office/drawing/2014/main" id="{725AABBC-33B8-B2FA-AC48-1D429C1B4096}"/>
              </a:ext>
            </a:extLst>
          </p:cNvPr>
          <p:cNvSpPr/>
          <p:nvPr/>
        </p:nvSpPr>
        <p:spPr>
          <a:xfrm>
            <a:off x="286871" y="1678267"/>
            <a:ext cx="3210751" cy="461665"/>
          </a:xfrm>
          <a:prstGeom prst="rect">
            <a:avLst/>
          </a:prstGeom>
          <a:noFill/>
        </p:spPr>
        <p:txBody>
          <a:bodyPr wrap="none" lIns="91440" tIns="45720" rIns="91440" bIns="45720">
            <a:spAutoFit/>
          </a:bodyPr>
          <a:lstStyle/>
          <a:p>
            <a:pPr algn="ctr"/>
            <a:r>
              <a:rPr lang="en-US" sz="2400" b="0" i="1" cap="none" spc="0" dirty="0">
                <a:ln w="0"/>
                <a:solidFill>
                  <a:schemeClr val="accent1"/>
                </a:solidFill>
                <a:effectLst>
                  <a:outerShdw blurRad="38100" dist="25400" dir="5400000" algn="ctr" rotWithShape="0">
                    <a:srgbClr val="6E747A">
                      <a:alpha val="43000"/>
                    </a:srgbClr>
                  </a:outerShdw>
                </a:effectLst>
              </a:rPr>
              <a:t>Real – World Implement</a:t>
            </a:r>
          </a:p>
        </p:txBody>
      </p:sp>
      <p:sp>
        <p:nvSpPr>
          <p:cNvPr id="4" name="TextBox 3">
            <a:extLst>
              <a:ext uri="{FF2B5EF4-FFF2-40B4-BE49-F238E27FC236}">
                <a16:creationId xmlns:a16="http://schemas.microsoft.com/office/drawing/2014/main" id="{A8777159-9EF8-45A8-ED25-A8E9084C9FE0}"/>
              </a:ext>
            </a:extLst>
          </p:cNvPr>
          <p:cNvSpPr txBox="1"/>
          <p:nvPr/>
        </p:nvSpPr>
        <p:spPr>
          <a:xfrm>
            <a:off x="448236" y="2209253"/>
            <a:ext cx="8032377"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To implement this in real life , we can make Mobile app or what’s up integrated   feature .</a:t>
            </a:r>
          </a:p>
        </p:txBody>
      </p:sp>
    </p:spTree>
    <p:extLst>
      <p:ext uri="{BB962C8B-B14F-4D97-AF65-F5344CB8AC3E}">
        <p14:creationId xmlns:p14="http://schemas.microsoft.com/office/powerpoint/2010/main" val="98816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820FFD-A2D0-1247-A956-3AACECE233F2}"/>
              </a:ext>
            </a:extLst>
          </p:cNvPr>
          <p:cNvSpPr/>
          <p:nvPr/>
        </p:nvSpPr>
        <p:spPr>
          <a:xfrm>
            <a:off x="2734729" y="2215980"/>
            <a:ext cx="5485412" cy="1569660"/>
          </a:xfrm>
          <a:prstGeom prst="rect">
            <a:avLst/>
          </a:prstGeom>
          <a:noFill/>
        </p:spPr>
        <p:txBody>
          <a:bodyPr wrap="none" lIns="91440" tIns="45720" rIns="91440" bIns="45720">
            <a:spAutoFit/>
            <a:scene3d>
              <a:camera prst="isometricOffAxis1Right"/>
              <a:lightRig rig="threePt" dir="t"/>
            </a:scene3d>
          </a:bodyPr>
          <a:lstStyle/>
          <a:p>
            <a:pPr algn="ctr"/>
            <a:r>
              <a:rPr lang="en-US" sz="9600" b="1" dirty="0">
                <a:ln w="22225">
                  <a:solidFill>
                    <a:schemeClr val="accent2"/>
                  </a:solidFill>
                  <a:prstDash val="solid"/>
                </a:ln>
                <a:solidFill>
                  <a:schemeClr val="accent1"/>
                </a:solidFill>
              </a:rPr>
              <a:t>Thank you</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TextBox 5">
            <a:extLst>
              <a:ext uri="{FF2B5EF4-FFF2-40B4-BE49-F238E27FC236}">
                <a16:creationId xmlns:a16="http://schemas.microsoft.com/office/drawing/2014/main" id="{00B46A01-F254-31CE-745D-FC7E1DA089C0}"/>
              </a:ext>
            </a:extLst>
          </p:cNvPr>
          <p:cNvSpPr txBox="1"/>
          <p:nvPr/>
        </p:nvSpPr>
        <p:spPr>
          <a:xfrm rot="20955571">
            <a:off x="3912507" y="3917575"/>
            <a:ext cx="5088058" cy="400110"/>
          </a:xfrm>
          <a:prstGeom prst="rect">
            <a:avLst/>
          </a:prstGeom>
          <a:noFill/>
        </p:spPr>
        <p:txBody>
          <a:bodyPr wrap="square" rtlCol="0">
            <a:spAutoFit/>
          </a:bodyPr>
          <a:lstStyle/>
          <a:p>
            <a:r>
              <a:rPr lang="en-IN" sz="2000" b="1" i="1" dirty="0">
                <a:solidFill>
                  <a:schemeClr val="bg1"/>
                </a:solidFill>
              </a:rPr>
              <a:t>- Pankaj </a:t>
            </a:r>
            <a:r>
              <a:rPr lang="en-IN" sz="2000" b="1" i="1" dirty="0" err="1">
                <a:solidFill>
                  <a:schemeClr val="bg1"/>
                </a:solidFill>
              </a:rPr>
              <a:t>Kande</a:t>
            </a:r>
            <a:r>
              <a:rPr lang="en-IN" sz="2000" b="1" i="1" dirty="0">
                <a:solidFill>
                  <a:schemeClr val="bg1"/>
                </a:solidFill>
              </a:rPr>
              <a:t> [PGA - 23]</a:t>
            </a:r>
          </a:p>
        </p:txBody>
      </p:sp>
    </p:spTree>
    <p:extLst>
      <p:ext uri="{BB962C8B-B14F-4D97-AF65-F5344CB8AC3E}">
        <p14:creationId xmlns:p14="http://schemas.microsoft.com/office/powerpoint/2010/main" val="179940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04EA8-958D-AC42-A500-701B933B306E}"/>
              </a:ext>
            </a:extLst>
          </p:cNvPr>
          <p:cNvSpPr txBox="1"/>
          <p:nvPr/>
        </p:nvSpPr>
        <p:spPr>
          <a:xfrm>
            <a:off x="3756212" y="412376"/>
            <a:ext cx="6651812" cy="2031325"/>
          </a:xfrm>
          <a:prstGeom prst="rect">
            <a:avLst/>
          </a:prstGeom>
          <a:noFill/>
        </p:spPr>
        <p:txBody>
          <a:bodyPr wrap="square" rtlCol="0">
            <a:spAutoFit/>
          </a:bodyPr>
          <a:lstStyle/>
          <a:p>
            <a:r>
              <a:rPr lang="en-US" b="1" i="0" dirty="0">
                <a:solidFill>
                  <a:srgbClr val="24292F"/>
                </a:solidFill>
                <a:effectLst/>
                <a:latin typeface="-apple-system"/>
              </a:rPr>
              <a:t>### LONG SHORT- TERM MEMORY (LSTM)</a:t>
            </a:r>
            <a:br>
              <a:rPr lang="en-US" dirty="0"/>
            </a:br>
            <a:r>
              <a:rPr lang="en-US" b="0" i="0" dirty="0">
                <a:solidFill>
                  <a:srgbClr val="24292F"/>
                </a:solidFill>
                <a:effectLst/>
                <a:latin typeface="-apple-system"/>
              </a:rPr>
              <a:t>LSTM is a recurrent neural network (RNN) architecture that REMEMBERS values over arbitrary intervals. LSTM is well-suited to classify, process and predict time series given time lags of unknown duration. Relative insensitivity to gap length gives an advantage to LSTM over alternative RNNs, hidden Markov models and other sequence learning methods.</a:t>
            </a:r>
            <a:endParaRPr lang="en-US" dirty="0"/>
          </a:p>
        </p:txBody>
      </p:sp>
      <p:pic>
        <p:nvPicPr>
          <p:cNvPr id="4" name="Picture 3">
            <a:extLst>
              <a:ext uri="{FF2B5EF4-FFF2-40B4-BE49-F238E27FC236}">
                <a16:creationId xmlns:a16="http://schemas.microsoft.com/office/drawing/2014/main" id="{A568402D-240B-B3B3-5AC6-8C4D5F807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993" y="3045199"/>
            <a:ext cx="5762625" cy="3400425"/>
          </a:xfrm>
          <a:prstGeom prst="rect">
            <a:avLst/>
          </a:prstGeom>
        </p:spPr>
      </p:pic>
    </p:spTree>
    <p:extLst>
      <p:ext uri="{BB962C8B-B14F-4D97-AF65-F5344CB8AC3E}">
        <p14:creationId xmlns:p14="http://schemas.microsoft.com/office/powerpoint/2010/main" val="3935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FE6EF86-2BBA-7F0A-5C9F-2907945FD2A4}"/>
              </a:ext>
            </a:extLst>
          </p:cNvPr>
          <p:cNvSpPr>
            <a:spLocks noChangeArrowheads="1"/>
          </p:cNvSpPr>
          <p:nvPr/>
        </p:nvSpPr>
        <p:spPr bwMode="auto">
          <a:xfrm>
            <a:off x="412376" y="1059196"/>
            <a:ext cx="3795911"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Helvetica Neue"/>
              </a:rPr>
              <a:t># Importing Libraries and Datasets</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66F809E3-DDE2-1FCE-44C1-4AA0B1DB7D0D}"/>
              </a:ext>
            </a:extLst>
          </p:cNvPr>
          <p:cNvSpPr txBox="1"/>
          <p:nvPr/>
        </p:nvSpPr>
        <p:spPr>
          <a:xfrm>
            <a:off x="412376" y="1518628"/>
            <a:ext cx="6302188" cy="369332"/>
          </a:xfrm>
          <a:prstGeom prst="rect">
            <a:avLst/>
          </a:prstGeom>
          <a:noFill/>
        </p:spPr>
        <p:txBody>
          <a:bodyPr wrap="square">
            <a:spAutoFit/>
          </a:bodyPr>
          <a:lstStyle/>
          <a:p>
            <a:r>
              <a:rPr lang="en-US" dirty="0"/>
              <a:t># TASK #3: PERFORM EXPLORATORY DATA ANALYSIS</a:t>
            </a:r>
          </a:p>
        </p:txBody>
      </p:sp>
      <p:sp>
        <p:nvSpPr>
          <p:cNvPr id="8" name="TextBox 7">
            <a:extLst>
              <a:ext uri="{FF2B5EF4-FFF2-40B4-BE49-F238E27FC236}">
                <a16:creationId xmlns:a16="http://schemas.microsoft.com/office/drawing/2014/main" id="{D543E873-057A-A955-FBF5-26A8D04D0EC3}"/>
              </a:ext>
            </a:extLst>
          </p:cNvPr>
          <p:cNvSpPr txBox="1"/>
          <p:nvPr/>
        </p:nvSpPr>
        <p:spPr>
          <a:xfrm>
            <a:off x="300317" y="2052028"/>
            <a:ext cx="6302188" cy="369332"/>
          </a:xfrm>
          <a:prstGeom prst="rect">
            <a:avLst/>
          </a:prstGeom>
          <a:noFill/>
        </p:spPr>
        <p:txBody>
          <a:bodyPr wrap="square">
            <a:spAutoFit/>
          </a:bodyPr>
          <a:lstStyle/>
          <a:p>
            <a:r>
              <a:rPr lang="en-US" dirty="0">
                <a:solidFill>
                  <a:schemeClr val="bg1"/>
                </a:solidFill>
              </a:rPr>
              <a:t># TASK #4: PERFORM DATA CLEANING</a:t>
            </a:r>
          </a:p>
        </p:txBody>
      </p:sp>
      <p:sp>
        <p:nvSpPr>
          <p:cNvPr id="10" name="TextBox 9">
            <a:extLst>
              <a:ext uri="{FF2B5EF4-FFF2-40B4-BE49-F238E27FC236}">
                <a16:creationId xmlns:a16="http://schemas.microsoft.com/office/drawing/2014/main" id="{A0148FFC-4114-C124-EECC-BE812760C99F}"/>
              </a:ext>
            </a:extLst>
          </p:cNvPr>
          <p:cNvSpPr txBox="1"/>
          <p:nvPr/>
        </p:nvSpPr>
        <p:spPr>
          <a:xfrm>
            <a:off x="206188" y="2585428"/>
            <a:ext cx="6302188" cy="369332"/>
          </a:xfrm>
          <a:prstGeom prst="rect">
            <a:avLst/>
          </a:prstGeom>
          <a:noFill/>
        </p:spPr>
        <p:txBody>
          <a:bodyPr wrap="square">
            <a:spAutoFit/>
          </a:bodyPr>
          <a:lstStyle/>
          <a:p>
            <a:r>
              <a:rPr lang="en-US" dirty="0">
                <a:solidFill>
                  <a:schemeClr val="bg1"/>
                </a:solidFill>
              </a:rPr>
              <a:t> VISUALIZE CLEANED UP DATASET</a:t>
            </a:r>
          </a:p>
        </p:txBody>
      </p:sp>
      <p:sp>
        <p:nvSpPr>
          <p:cNvPr id="12" name="TextBox 11">
            <a:extLst>
              <a:ext uri="{FF2B5EF4-FFF2-40B4-BE49-F238E27FC236}">
                <a16:creationId xmlns:a16="http://schemas.microsoft.com/office/drawing/2014/main" id="{53A77359-D529-1DB4-CD41-66CF934D4EA4}"/>
              </a:ext>
            </a:extLst>
          </p:cNvPr>
          <p:cNvSpPr txBox="1"/>
          <p:nvPr/>
        </p:nvSpPr>
        <p:spPr>
          <a:xfrm>
            <a:off x="412376" y="3118828"/>
            <a:ext cx="6302188" cy="646331"/>
          </a:xfrm>
          <a:prstGeom prst="rect">
            <a:avLst/>
          </a:prstGeom>
          <a:noFill/>
        </p:spPr>
        <p:txBody>
          <a:bodyPr wrap="square">
            <a:spAutoFit/>
          </a:bodyPr>
          <a:lstStyle/>
          <a:p>
            <a:r>
              <a:rPr lang="en-US" dirty="0">
                <a:solidFill>
                  <a:schemeClr val="bg1"/>
                </a:solidFill>
              </a:rPr>
              <a:t>PREPARE THE DATA BY PERFORMING TOKENIZATION AND PADDING</a:t>
            </a:r>
          </a:p>
        </p:txBody>
      </p:sp>
      <p:sp>
        <p:nvSpPr>
          <p:cNvPr id="14" name="TextBox 13">
            <a:extLst>
              <a:ext uri="{FF2B5EF4-FFF2-40B4-BE49-F238E27FC236}">
                <a16:creationId xmlns:a16="http://schemas.microsoft.com/office/drawing/2014/main" id="{1D9D6634-E0D0-E7A4-1240-E8287E74337D}"/>
              </a:ext>
            </a:extLst>
          </p:cNvPr>
          <p:cNvSpPr txBox="1"/>
          <p:nvPr/>
        </p:nvSpPr>
        <p:spPr>
          <a:xfrm>
            <a:off x="206188" y="4139461"/>
            <a:ext cx="6302188" cy="646331"/>
          </a:xfrm>
          <a:prstGeom prst="rect">
            <a:avLst/>
          </a:prstGeom>
          <a:noFill/>
        </p:spPr>
        <p:txBody>
          <a:bodyPr wrap="square">
            <a:spAutoFit/>
          </a:bodyPr>
          <a:lstStyle/>
          <a:p>
            <a:r>
              <a:rPr lang="en-US" dirty="0">
                <a:solidFill>
                  <a:schemeClr val="bg1"/>
                </a:solidFill>
              </a:rPr>
              <a:t># TASK #7: UNDERSTAND THE THEORY AND INTUITION BEHIND RECURRENT NEURAL NETWORKS AND LSTM</a:t>
            </a:r>
          </a:p>
        </p:txBody>
      </p:sp>
      <p:sp>
        <p:nvSpPr>
          <p:cNvPr id="16" name="TextBox 15">
            <a:extLst>
              <a:ext uri="{FF2B5EF4-FFF2-40B4-BE49-F238E27FC236}">
                <a16:creationId xmlns:a16="http://schemas.microsoft.com/office/drawing/2014/main" id="{61F52F36-767C-28A9-6322-1BA34E65B785}"/>
              </a:ext>
            </a:extLst>
          </p:cNvPr>
          <p:cNvSpPr txBox="1"/>
          <p:nvPr/>
        </p:nvSpPr>
        <p:spPr>
          <a:xfrm>
            <a:off x="206188" y="4970041"/>
            <a:ext cx="6302188" cy="646331"/>
          </a:xfrm>
          <a:prstGeom prst="rect">
            <a:avLst/>
          </a:prstGeom>
          <a:noFill/>
        </p:spPr>
        <p:txBody>
          <a:bodyPr wrap="square">
            <a:spAutoFit/>
          </a:bodyPr>
          <a:lstStyle/>
          <a:p>
            <a:r>
              <a:rPr lang="en-US" dirty="0">
                <a:solidFill>
                  <a:schemeClr val="bg1"/>
                </a:solidFill>
              </a:rPr>
              <a:t># TASK #8: UNDERSTAND THE INTUITION BEHIND LONG SHORT TERM MEMORY (LSTM) NETWORKS</a:t>
            </a:r>
          </a:p>
        </p:txBody>
      </p:sp>
      <p:sp>
        <p:nvSpPr>
          <p:cNvPr id="18" name="TextBox 17">
            <a:extLst>
              <a:ext uri="{FF2B5EF4-FFF2-40B4-BE49-F238E27FC236}">
                <a16:creationId xmlns:a16="http://schemas.microsoft.com/office/drawing/2014/main" id="{0924C832-280E-DD94-E9A2-210B24EE77E5}"/>
              </a:ext>
            </a:extLst>
          </p:cNvPr>
          <p:cNvSpPr txBox="1"/>
          <p:nvPr/>
        </p:nvSpPr>
        <p:spPr>
          <a:xfrm>
            <a:off x="206188" y="5718593"/>
            <a:ext cx="6302188" cy="369332"/>
          </a:xfrm>
          <a:prstGeom prst="rect">
            <a:avLst/>
          </a:prstGeom>
          <a:noFill/>
        </p:spPr>
        <p:txBody>
          <a:bodyPr wrap="square">
            <a:spAutoFit/>
          </a:bodyPr>
          <a:lstStyle/>
          <a:p>
            <a:r>
              <a:rPr lang="en-US" dirty="0">
                <a:solidFill>
                  <a:schemeClr val="bg1"/>
                </a:solidFill>
              </a:rPr>
              <a:t># TASK #9: BUILD AND TRAIN THE MODEL </a:t>
            </a:r>
          </a:p>
        </p:txBody>
      </p:sp>
    </p:spTree>
    <p:extLst>
      <p:ext uri="{BB962C8B-B14F-4D97-AF65-F5344CB8AC3E}">
        <p14:creationId xmlns:p14="http://schemas.microsoft.com/office/powerpoint/2010/main" val="29785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0D5C5C-17B9-810F-ECF7-7E31EA05DB0D}"/>
              </a:ext>
            </a:extLst>
          </p:cNvPr>
          <p:cNvSpPr/>
          <p:nvPr/>
        </p:nvSpPr>
        <p:spPr>
          <a:xfrm>
            <a:off x="6003634" y="2967335"/>
            <a:ext cx="18473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US" sz="5400" b="1" cap="none" spc="0" dirty="0">
              <a:ln/>
              <a:solidFill>
                <a:schemeClr val="accent4"/>
              </a:solidFill>
              <a:effectLst/>
            </a:endParaRPr>
          </a:p>
        </p:txBody>
      </p:sp>
      <p:sp>
        <p:nvSpPr>
          <p:cNvPr id="6" name="Rectangle 5">
            <a:extLst>
              <a:ext uri="{FF2B5EF4-FFF2-40B4-BE49-F238E27FC236}">
                <a16:creationId xmlns:a16="http://schemas.microsoft.com/office/drawing/2014/main" id="{06CF5A00-D7E0-62BD-CA55-69A716090F0C}"/>
              </a:ext>
            </a:extLst>
          </p:cNvPr>
          <p:cNvSpPr/>
          <p:nvPr/>
        </p:nvSpPr>
        <p:spPr>
          <a:xfrm>
            <a:off x="-534120" y="895350"/>
            <a:ext cx="6880654" cy="1107996"/>
          </a:xfrm>
          <a:prstGeom prst="rect">
            <a:avLst/>
          </a:prstGeom>
          <a:noFill/>
          <a:scene3d>
            <a:camera prst="isometricOffAxis1Right"/>
            <a:lightRig rig="threePt" dir="t"/>
          </a:scene3d>
        </p:spPr>
        <p:txBody>
          <a:bodyPr wrap="square" lIns="91440" tIns="45720" rIns="91440" bIns="45720">
            <a:spAutoFit/>
          </a:bodyPr>
          <a:lstStyle/>
          <a:p>
            <a:pPr algn="ctr"/>
            <a:r>
              <a:rPr lang="en-US" sz="6600" b="1" dirty="0">
                <a:ln w="9525">
                  <a:solidFill>
                    <a:schemeClr val="bg1"/>
                  </a:solidFill>
                  <a:prstDash val="solid"/>
                </a:ln>
                <a:solidFill>
                  <a:srgbClr val="FF0000"/>
                </a:solidFill>
                <a:effectLst>
                  <a:outerShdw blurRad="12700" dist="38100" dir="2700000" algn="tl" rotWithShape="0">
                    <a:schemeClr val="bg1">
                      <a:lumMod val="50000"/>
                    </a:schemeClr>
                  </a:outerShdw>
                </a:effectLst>
              </a:rPr>
              <a:t>Introduction</a:t>
            </a:r>
            <a:endPar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9F9B5956-ACAB-9388-8E91-C4321A8518B2}"/>
              </a:ext>
            </a:extLst>
          </p:cNvPr>
          <p:cNvSpPr txBox="1"/>
          <p:nvPr/>
        </p:nvSpPr>
        <p:spPr>
          <a:xfrm>
            <a:off x="88609" y="4180344"/>
            <a:ext cx="12189116" cy="2677656"/>
          </a:xfrm>
          <a:prstGeom prst="rect">
            <a:avLst/>
          </a:prstGeom>
          <a:solidFill>
            <a:schemeClr val="accent3">
              <a:lumMod val="60000"/>
              <a:lumOff val="40000"/>
              <a:alpha val="72000"/>
            </a:schemeClr>
          </a:solidFill>
        </p:spPr>
        <p:txBody>
          <a:bodyPr wrap="square">
            <a:spAutoFit/>
          </a:bodyPr>
          <a:lstStyle/>
          <a:p>
            <a:r>
              <a:rPr lang="en-US" sz="2800" b="1" i="1" dirty="0">
                <a:solidFill>
                  <a:srgbClr val="FF0000"/>
                </a:solidFill>
                <a:effectLst/>
                <a:latin typeface="-apple-system"/>
              </a:rPr>
              <a:t>Fake News is pervasive nowadays and is too easy to spread with social media and it is difficult for us to identify. Since the Covid-19 outbreak in Taiwan recently, a lot of fake news has popped up on social networks, such as LINE, Facebook, PTT (one of the largest online forums in Taiwan), etc. Hence, we aim to utilize multiple artificial intelligence algorithms to detect fake news to help people recognize it.</a:t>
            </a:r>
            <a:endParaRPr lang="en-US" sz="2800" b="1" i="1" dirty="0">
              <a:solidFill>
                <a:srgbClr val="FF0000"/>
              </a:solidFill>
            </a:endParaRPr>
          </a:p>
        </p:txBody>
      </p:sp>
      <p:sp>
        <p:nvSpPr>
          <p:cNvPr id="12" name="Rectangle 11">
            <a:extLst>
              <a:ext uri="{FF2B5EF4-FFF2-40B4-BE49-F238E27FC236}">
                <a16:creationId xmlns:a16="http://schemas.microsoft.com/office/drawing/2014/main" id="{977146A9-5E18-1FD8-3522-1418DFAB5508}"/>
              </a:ext>
            </a:extLst>
          </p:cNvPr>
          <p:cNvSpPr/>
          <p:nvPr/>
        </p:nvSpPr>
        <p:spPr>
          <a:xfrm>
            <a:off x="5241634" y="1899166"/>
            <a:ext cx="184731"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7937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F744F6-3607-FE78-F967-29556CE77DDD}"/>
              </a:ext>
            </a:extLst>
          </p:cNvPr>
          <p:cNvSpPr txBox="1"/>
          <p:nvPr/>
        </p:nvSpPr>
        <p:spPr>
          <a:xfrm>
            <a:off x="0" y="4180344"/>
            <a:ext cx="12192000" cy="2677656"/>
          </a:xfrm>
          <a:prstGeom prst="rect">
            <a:avLst/>
          </a:prstGeom>
          <a:solidFill>
            <a:schemeClr val="accent3">
              <a:lumMod val="60000"/>
              <a:lumOff val="40000"/>
              <a:alpha val="69000"/>
            </a:schemeClr>
          </a:solidFill>
        </p:spPr>
        <p:txBody>
          <a:bodyPr wrap="square" rtlCol="0">
            <a:spAutoFit/>
          </a:bodyPr>
          <a:lstStyle/>
          <a:p>
            <a:pPr algn="l"/>
            <a:r>
              <a:rPr lang="en-US" sz="2400" b="1" i="0" dirty="0">
                <a:solidFill>
                  <a:srgbClr val="FF0000"/>
                </a:solidFill>
                <a:effectLst/>
                <a:latin typeface="-apple-system"/>
              </a:rPr>
              <a:t>Currently, we are in a world of mis-information and fake news. The goal is to detect fake news based on Recurrent Neural Networks.</a:t>
            </a:r>
          </a:p>
          <a:p>
            <a:pPr algn="l"/>
            <a:r>
              <a:rPr lang="en-US" sz="2400" b="1" i="0" dirty="0">
                <a:solidFill>
                  <a:srgbClr val="FF0000"/>
                </a:solidFill>
                <a:effectLst/>
                <a:latin typeface="-apple-system"/>
              </a:rPr>
              <a:t>Natural language processors (NLP) work by converting words (text) into numbers. These numbers are then used to train an Al/ML models to make predictions.</a:t>
            </a:r>
          </a:p>
          <a:p>
            <a:pPr algn="l"/>
            <a:r>
              <a:rPr lang="en-US" sz="2400" b="1" i="0" dirty="0">
                <a:solidFill>
                  <a:srgbClr val="FF0000"/>
                </a:solidFill>
                <a:effectLst/>
                <a:latin typeface="-apple-system"/>
              </a:rPr>
              <a:t>Al/ML-based fake news detector is crucial for companies and media to automatically predict whether circulating news is fake or not.</a:t>
            </a:r>
          </a:p>
          <a:p>
            <a:endParaRPr lang="en-US" sz="2400" b="1" dirty="0">
              <a:solidFill>
                <a:srgbClr val="FF0000"/>
              </a:solidFill>
            </a:endParaRPr>
          </a:p>
        </p:txBody>
      </p:sp>
    </p:spTree>
    <p:extLst>
      <p:ext uri="{BB962C8B-B14F-4D97-AF65-F5344CB8AC3E}">
        <p14:creationId xmlns:p14="http://schemas.microsoft.com/office/powerpoint/2010/main" val="168950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253D3F-9C70-3466-0098-EF9AC59EA86D}"/>
              </a:ext>
            </a:extLst>
          </p:cNvPr>
          <p:cNvSpPr/>
          <p:nvPr/>
        </p:nvSpPr>
        <p:spPr>
          <a:xfrm>
            <a:off x="720066" y="424160"/>
            <a:ext cx="6618030"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PROBLEM  STATEMENT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a:extLst>
              <a:ext uri="{FF2B5EF4-FFF2-40B4-BE49-F238E27FC236}">
                <a16:creationId xmlns:a16="http://schemas.microsoft.com/office/drawing/2014/main" id="{6364D73A-970B-DE0F-700A-7374CB6662BC}"/>
              </a:ext>
            </a:extLst>
          </p:cNvPr>
          <p:cNvSpPr/>
          <p:nvPr/>
        </p:nvSpPr>
        <p:spPr>
          <a:xfrm>
            <a:off x="629496" y="1938635"/>
            <a:ext cx="10607199" cy="707886"/>
          </a:xfrm>
          <a:prstGeom prst="rect">
            <a:avLst/>
          </a:prstGeom>
          <a:noFill/>
        </p:spPr>
        <p:txBody>
          <a:bodyPr wrap="none" lIns="91440" tIns="45720" rIns="91440" bIns="45720">
            <a:spAutoFit/>
          </a:bodyPr>
          <a:lstStyle/>
          <a:p>
            <a:pPr algn="ctr"/>
            <a:r>
              <a:rPr lang="en-US" sz="4000" i="1" dirty="0">
                <a:ln w="0"/>
                <a:solidFill>
                  <a:srgbClr val="FF0000"/>
                </a:solidFill>
                <a:effectLst>
                  <a:outerShdw blurRad="38100" dist="19050" dir="2700000" algn="tl" rotWithShape="0">
                    <a:schemeClr val="dk1">
                      <a:alpha val="40000"/>
                    </a:schemeClr>
                  </a:outerShdw>
                </a:effectLst>
              </a:rPr>
              <a:t>A</a:t>
            </a:r>
            <a:r>
              <a:rPr lang="en-US" sz="4000" b="0" i="1" cap="none" spc="0" dirty="0">
                <a:ln w="0"/>
                <a:solidFill>
                  <a:srgbClr val="FF0000"/>
                </a:solidFill>
                <a:effectLst>
                  <a:outerShdw blurRad="38100" dist="19050" dir="2700000" algn="tl" rotWithShape="0">
                    <a:schemeClr val="dk1">
                      <a:alpha val="40000"/>
                    </a:schemeClr>
                  </a:outerShdw>
                </a:effectLst>
              </a:rPr>
              <a:t>nalyze and predict </a:t>
            </a:r>
            <a:r>
              <a:rPr lang="en-US" sz="4000" b="0" i="1" cap="none" spc="0" dirty="0" err="1">
                <a:ln w="0"/>
                <a:solidFill>
                  <a:srgbClr val="FF0000"/>
                </a:solidFill>
                <a:effectLst>
                  <a:outerShdw blurRad="38100" dist="19050" dir="2700000" algn="tl" rotWithShape="0">
                    <a:schemeClr val="dk1">
                      <a:alpha val="40000"/>
                    </a:schemeClr>
                  </a:outerShdw>
                </a:effectLst>
              </a:rPr>
              <a:t>wheather</a:t>
            </a:r>
            <a:r>
              <a:rPr lang="en-US" sz="4000" b="0" i="1" cap="none" spc="0" dirty="0">
                <a:ln w="0"/>
                <a:solidFill>
                  <a:srgbClr val="FF0000"/>
                </a:solidFill>
                <a:effectLst>
                  <a:outerShdw blurRad="38100" dist="19050" dir="2700000" algn="tl" rotWithShape="0">
                    <a:schemeClr val="dk1">
                      <a:alpha val="40000"/>
                    </a:schemeClr>
                  </a:outerShdw>
                </a:effectLst>
              </a:rPr>
              <a:t> news is fake or real.</a:t>
            </a:r>
          </a:p>
        </p:txBody>
      </p:sp>
      <p:pic>
        <p:nvPicPr>
          <p:cNvPr id="9" name="Picture 8">
            <a:extLst>
              <a:ext uri="{FF2B5EF4-FFF2-40B4-BE49-F238E27FC236}">
                <a16:creationId xmlns:a16="http://schemas.microsoft.com/office/drawing/2014/main" id="{AC1194F6-69DD-627A-FC51-8A36948D4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2" y="2646521"/>
            <a:ext cx="11782425" cy="4457700"/>
          </a:xfrm>
          <a:prstGeom prst="rect">
            <a:avLst/>
          </a:prstGeom>
        </p:spPr>
      </p:pic>
    </p:spTree>
    <p:extLst>
      <p:ext uri="{BB962C8B-B14F-4D97-AF65-F5344CB8AC3E}">
        <p14:creationId xmlns:p14="http://schemas.microsoft.com/office/powerpoint/2010/main" val="223691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7C0E99D-CAB0-0943-D451-692A106A5AF3}"/>
              </a:ext>
            </a:extLst>
          </p:cNvPr>
          <p:cNvGraphicFramePr/>
          <p:nvPr>
            <p:extLst>
              <p:ext uri="{D42A27DB-BD31-4B8C-83A1-F6EECF244321}">
                <p14:modId xmlns:p14="http://schemas.microsoft.com/office/powerpoint/2010/main" val="3874460034"/>
              </p:ext>
            </p:extLst>
          </p:nvPr>
        </p:nvGraphicFramePr>
        <p:xfrm>
          <a:off x="371475" y="1905001"/>
          <a:ext cx="11239500" cy="4676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629BEE53-18C2-F5D1-CF85-69854C2F1076}"/>
              </a:ext>
            </a:extLst>
          </p:cNvPr>
          <p:cNvSpPr txBox="1">
            <a:spLocks/>
          </p:cNvSpPr>
          <p:nvPr/>
        </p:nvSpPr>
        <p:spPr>
          <a:xfrm>
            <a:off x="8588801" y="276223"/>
            <a:ext cx="4033690" cy="7454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u="sng">
                <a:solidFill>
                  <a:schemeClr val="accent6">
                    <a:lumMod val="60000"/>
                    <a:lumOff val="40000"/>
                  </a:schemeClr>
                </a:solidFill>
              </a:rPr>
              <a:t>Methodology</a:t>
            </a:r>
            <a:endParaRPr lang="en-IN" i="1" u="sng" dirty="0">
              <a:solidFill>
                <a:schemeClr val="accent6">
                  <a:lumMod val="60000"/>
                  <a:lumOff val="40000"/>
                </a:schemeClr>
              </a:solidFill>
            </a:endParaRPr>
          </a:p>
        </p:txBody>
      </p:sp>
    </p:spTree>
    <p:extLst>
      <p:ext uri="{BB962C8B-B14F-4D97-AF65-F5344CB8AC3E}">
        <p14:creationId xmlns:p14="http://schemas.microsoft.com/office/powerpoint/2010/main" val="7360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2462-5CD5-4F4A-8F8A-43C34EE12CCF}"/>
              </a:ext>
            </a:extLst>
          </p:cNvPr>
          <p:cNvSpPr txBox="1">
            <a:spLocks/>
          </p:cNvSpPr>
          <p:nvPr/>
        </p:nvSpPr>
        <p:spPr>
          <a:xfrm>
            <a:off x="9148962" y="104843"/>
            <a:ext cx="2926497" cy="7557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u="sng" dirty="0">
                <a:solidFill>
                  <a:schemeClr val="bg1"/>
                </a:solidFill>
              </a:rPr>
              <a:t>Flow Chart</a:t>
            </a:r>
            <a:endParaRPr lang="en-IN" i="1" u="sng" dirty="0">
              <a:solidFill>
                <a:schemeClr val="bg1"/>
              </a:solidFill>
            </a:endParaRPr>
          </a:p>
        </p:txBody>
      </p:sp>
      <p:sp>
        <p:nvSpPr>
          <p:cNvPr id="3" name="Speech Bubble: Oval 2">
            <a:extLst>
              <a:ext uri="{FF2B5EF4-FFF2-40B4-BE49-F238E27FC236}">
                <a16:creationId xmlns:a16="http://schemas.microsoft.com/office/drawing/2014/main" id="{1EC04ED8-BC7F-224D-3400-C6057AE6DD77}"/>
              </a:ext>
            </a:extLst>
          </p:cNvPr>
          <p:cNvSpPr/>
          <p:nvPr/>
        </p:nvSpPr>
        <p:spPr>
          <a:xfrm>
            <a:off x="4910830" y="1240655"/>
            <a:ext cx="1595021" cy="887767"/>
          </a:xfrm>
          <a:prstGeom prst="wedgeEllipseCallout">
            <a:avLst>
              <a:gd name="adj1" fmla="val 64271"/>
              <a:gd name="adj2" fmla="val 4856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Data Collection</a:t>
            </a:r>
            <a:endParaRPr lang="en-IN" sz="1400" dirty="0">
              <a:ln w="0"/>
              <a:solidFill>
                <a:schemeClr val="tx1"/>
              </a:solidFill>
              <a:effectLst>
                <a:outerShdw blurRad="38100" dist="19050" dir="2700000" algn="tl" rotWithShape="0">
                  <a:schemeClr val="dk1">
                    <a:alpha val="40000"/>
                  </a:schemeClr>
                </a:outerShdw>
              </a:effectLst>
            </a:endParaRPr>
          </a:p>
        </p:txBody>
      </p:sp>
      <p:sp>
        <p:nvSpPr>
          <p:cNvPr id="4" name="Arrow: Down 3">
            <a:extLst>
              <a:ext uri="{FF2B5EF4-FFF2-40B4-BE49-F238E27FC236}">
                <a16:creationId xmlns:a16="http://schemas.microsoft.com/office/drawing/2014/main" id="{80F09283-931B-6CE6-5507-915663662E02}"/>
              </a:ext>
            </a:extLst>
          </p:cNvPr>
          <p:cNvSpPr/>
          <p:nvPr/>
        </p:nvSpPr>
        <p:spPr>
          <a:xfrm>
            <a:off x="5619563" y="2128422"/>
            <a:ext cx="133538" cy="513842"/>
          </a:xfrm>
          <a:prstGeom prst="downArrow">
            <a:avLst/>
          </a:prstGeom>
          <a:pattFill prst="pct5">
            <a:fgClr>
              <a:schemeClr val="accent1"/>
            </a:fgClr>
            <a:bgClr>
              <a:schemeClr val="bg1"/>
            </a:bgClr>
          </a:patt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 name="Rectangle 4">
            <a:extLst>
              <a:ext uri="{FF2B5EF4-FFF2-40B4-BE49-F238E27FC236}">
                <a16:creationId xmlns:a16="http://schemas.microsoft.com/office/drawing/2014/main" id="{0973AB5A-0F17-69EA-2019-D16A1F73899C}"/>
              </a:ext>
            </a:extLst>
          </p:cNvPr>
          <p:cNvSpPr/>
          <p:nvPr/>
        </p:nvSpPr>
        <p:spPr>
          <a:xfrm>
            <a:off x="4553779" y="2652296"/>
            <a:ext cx="2309120" cy="352425"/>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Text Processing </a:t>
            </a:r>
            <a:endParaRPr lang="en-IN" sz="1400" dirty="0">
              <a:solidFill>
                <a:schemeClr val="bg1"/>
              </a:solidFill>
            </a:endParaRPr>
          </a:p>
        </p:txBody>
      </p:sp>
      <p:sp>
        <p:nvSpPr>
          <p:cNvPr id="6" name="Rectangle 5">
            <a:extLst>
              <a:ext uri="{FF2B5EF4-FFF2-40B4-BE49-F238E27FC236}">
                <a16:creationId xmlns:a16="http://schemas.microsoft.com/office/drawing/2014/main" id="{C0C4967C-FB55-3DD9-41A0-BC660C409E80}"/>
              </a:ext>
            </a:extLst>
          </p:cNvPr>
          <p:cNvSpPr/>
          <p:nvPr/>
        </p:nvSpPr>
        <p:spPr>
          <a:xfrm>
            <a:off x="4547118" y="3539555"/>
            <a:ext cx="2309120" cy="64053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Calculate Polarity Of Sentiment Words</a:t>
            </a:r>
            <a:endParaRPr lang="en-IN" sz="1400" dirty="0">
              <a:solidFill>
                <a:schemeClr val="bg1"/>
              </a:solidFill>
            </a:endParaRPr>
          </a:p>
        </p:txBody>
      </p:sp>
      <p:sp>
        <p:nvSpPr>
          <p:cNvPr id="7" name="Rectangle 6">
            <a:extLst>
              <a:ext uri="{FF2B5EF4-FFF2-40B4-BE49-F238E27FC236}">
                <a16:creationId xmlns:a16="http://schemas.microsoft.com/office/drawing/2014/main" id="{4D150D7F-BB25-6C05-14CB-E7474CDAF927}"/>
              </a:ext>
            </a:extLst>
          </p:cNvPr>
          <p:cNvSpPr/>
          <p:nvPr/>
        </p:nvSpPr>
        <p:spPr>
          <a:xfrm>
            <a:off x="4565972" y="4719869"/>
            <a:ext cx="2309120" cy="525169"/>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Calculate Total  Score Of Text</a:t>
            </a:r>
            <a:endParaRPr lang="en-IN" sz="1400" dirty="0">
              <a:solidFill>
                <a:schemeClr val="bg1"/>
              </a:solidFill>
            </a:endParaRPr>
          </a:p>
        </p:txBody>
      </p:sp>
      <p:sp>
        <p:nvSpPr>
          <p:cNvPr id="8" name="Arrow: Down 7">
            <a:extLst>
              <a:ext uri="{FF2B5EF4-FFF2-40B4-BE49-F238E27FC236}">
                <a16:creationId xmlns:a16="http://schemas.microsoft.com/office/drawing/2014/main" id="{54ACBCD8-A02F-A1E9-57D2-560A024A70FD}"/>
              </a:ext>
            </a:extLst>
          </p:cNvPr>
          <p:cNvSpPr/>
          <p:nvPr/>
        </p:nvSpPr>
        <p:spPr>
          <a:xfrm>
            <a:off x="5641570" y="3014246"/>
            <a:ext cx="133538" cy="513842"/>
          </a:xfrm>
          <a:prstGeom prst="downArrow">
            <a:avLst/>
          </a:prstGeom>
          <a:pattFill prst="pct5">
            <a:fgClr>
              <a:schemeClr val="accent1"/>
            </a:fgClr>
            <a:bgClr>
              <a:schemeClr val="bg1"/>
            </a:bgClr>
          </a:patt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9" name="Arrow: Down 8">
            <a:extLst>
              <a:ext uri="{FF2B5EF4-FFF2-40B4-BE49-F238E27FC236}">
                <a16:creationId xmlns:a16="http://schemas.microsoft.com/office/drawing/2014/main" id="{26E26A56-DEB6-42A8-AB93-3CEB43F76657}"/>
              </a:ext>
            </a:extLst>
          </p:cNvPr>
          <p:cNvSpPr/>
          <p:nvPr/>
        </p:nvSpPr>
        <p:spPr>
          <a:xfrm>
            <a:off x="5641570" y="4188827"/>
            <a:ext cx="133538" cy="513842"/>
          </a:xfrm>
          <a:prstGeom prst="downArrow">
            <a:avLst/>
          </a:prstGeom>
          <a:pattFill prst="pct5">
            <a:fgClr>
              <a:schemeClr val="accent1"/>
            </a:fgClr>
            <a:bgClr>
              <a:schemeClr val="bg1"/>
            </a:bgClr>
          </a:patt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 name="Arrow: Down 9">
            <a:extLst>
              <a:ext uri="{FF2B5EF4-FFF2-40B4-BE49-F238E27FC236}">
                <a16:creationId xmlns:a16="http://schemas.microsoft.com/office/drawing/2014/main" id="{118BA39E-C5F1-A439-8898-E7CA0566F529}"/>
              </a:ext>
            </a:extLst>
          </p:cNvPr>
          <p:cNvSpPr/>
          <p:nvPr/>
        </p:nvSpPr>
        <p:spPr>
          <a:xfrm>
            <a:off x="5635650" y="5268064"/>
            <a:ext cx="156198" cy="513842"/>
          </a:xfrm>
          <a:prstGeom prst="downArrow">
            <a:avLst/>
          </a:prstGeom>
          <a:pattFill prst="pct5">
            <a:fgClr>
              <a:schemeClr val="accent1"/>
            </a:fgClr>
            <a:bgClr>
              <a:schemeClr val="bg1"/>
            </a:bgClr>
          </a:patt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1" name="Diamond 10">
            <a:extLst>
              <a:ext uri="{FF2B5EF4-FFF2-40B4-BE49-F238E27FC236}">
                <a16:creationId xmlns:a16="http://schemas.microsoft.com/office/drawing/2014/main" id="{7E796864-DA0A-8542-D59E-6B05715879B0}"/>
              </a:ext>
            </a:extLst>
          </p:cNvPr>
          <p:cNvSpPr/>
          <p:nvPr/>
        </p:nvSpPr>
        <p:spPr>
          <a:xfrm>
            <a:off x="4917490" y="5788052"/>
            <a:ext cx="1595021" cy="90302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2" name="TextBox 11">
            <a:extLst>
              <a:ext uri="{FF2B5EF4-FFF2-40B4-BE49-F238E27FC236}">
                <a16:creationId xmlns:a16="http://schemas.microsoft.com/office/drawing/2014/main" id="{39777A5B-5B79-59B0-AFBE-25DC0155695A}"/>
              </a:ext>
            </a:extLst>
          </p:cNvPr>
          <p:cNvSpPr txBox="1"/>
          <p:nvPr/>
        </p:nvSpPr>
        <p:spPr>
          <a:xfrm>
            <a:off x="4995632" y="5987480"/>
            <a:ext cx="1438550" cy="307777"/>
          </a:xfrm>
          <a:prstGeom prst="rect">
            <a:avLst/>
          </a:prstGeom>
          <a:noFill/>
        </p:spPr>
        <p:txBody>
          <a:bodyPr wrap="square" rtlCol="0">
            <a:spAutoFit/>
          </a:bodyPr>
          <a:lstStyle/>
          <a:p>
            <a:pPr algn="ctr"/>
            <a:r>
              <a:rPr lang="en-US" sz="1400">
                <a:solidFill>
                  <a:schemeClr val="bg1"/>
                </a:solidFill>
              </a:rPr>
              <a:t>Result</a:t>
            </a:r>
            <a:endParaRPr lang="en-IN" sz="1400" dirty="0">
              <a:solidFill>
                <a:schemeClr val="bg1"/>
              </a:solidFill>
            </a:endParaRPr>
          </a:p>
        </p:txBody>
      </p:sp>
    </p:spTree>
    <p:extLst>
      <p:ext uri="{BB962C8B-B14F-4D97-AF65-F5344CB8AC3E}">
        <p14:creationId xmlns:p14="http://schemas.microsoft.com/office/powerpoint/2010/main" val="22492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F0BD9-102C-F736-58D6-7237EF268BDF}"/>
              </a:ext>
            </a:extLst>
          </p:cNvPr>
          <p:cNvSpPr txBox="1"/>
          <p:nvPr/>
        </p:nvSpPr>
        <p:spPr>
          <a:xfrm>
            <a:off x="869622" y="526452"/>
            <a:ext cx="10703813" cy="2585323"/>
          </a:xfrm>
          <a:prstGeom prst="rect">
            <a:avLst/>
          </a:prstGeom>
          <a:noFill/>
        </p:spPr>
        <p:txBody>
          <a:bodyPr wrap="square">
            <a:spAutoFit/>
          </a:bodyPr>
          <a:lstStyle/>
          <a:p>
            <a:pPr marL="0" indent="0">
              <a:buNone/>
            </a:pPr>
            <a:r>
              <a:rPr lang="en-US" sz="2200" i="1" dirty="0">
                <a:solidFill>
                  <a:schemeClr val="accent3">
                    <a:lumMod val="60000"/>
                    <a:lumOff val="40000"/>
                  </a:schemeClr>
                </a:solidFill>
              </a:rPr>
              <a:t>Step 1:- </a:t>
            </a:r>
            <a:r>
              <a:rPr lang="en-US" sz="2200" b="0" i="1" u="none" strike="noStrike" dirty="0">
                <a:solidFill>
                  <a:schemeClr val="accent3">
                    <a:lumMod val="60000"/>
                    <a:lumOff val="40000"/>
                  </a:schemeClr>
                </a:solidFill>
                <a:effectLst/>
              </a:rPr>
              <a:t>Understanding The Problem Statement</a:t>
            </a:r>
            <a:endParaRPr lang="en-IN" sz="2200" b="0" i="1" u="none" strike="noStrike" dirty="0">
              <a:solidFill>
                <a:schemeClr val="accent3">
                  <a:lumMod val="60000"/>
                  <a:lumOff val="40000"/>
                </a:schemeClr>
              </a:solidFill>
              <a:effectLst/>
            </a:endParaRPr>
          </a:p>
          <a:p>
            <a:pPr marL="0" indent="0">
              <a:buNone/>
            </a:pPr>
            <a:endParaRPr lang="en-US" sz="2000" b="1" i="1" dirty="0">
              <a:solidFill>
                <a:srgbClr val="FF0000"/>
              </a:solidFill>
            </a:endParaRPr>
          </a:p>
          <a:p>
            <a:pPr>
              <a:buFont typeface="Wingdings" panose="05000000000000000000" pitchFamily="2" charset="2"/>
              <a:buChar char="Ø"/>
            </a:pPr>
            <a:r>
              <a:rPr lang="en-US" sz="2000" b="1" i="1" dirty="0">
                <a:solidFill>
                  <a:srgbClr val="FF0000"/>
                </a:solidFill>
              </a:rPr>
              <a:t> Analyze a subjective response of a Fake and Real news.</a:t>
            </a:r>
          </a:p>
          <a:p>
            <a:pPr>
              <a:buFont typeface="Wingdings" panose="05000000000000000000" pitchFamily="2" charset="2"/>
              <a:buChar char="Ø"/>
            </a:pPr>
            <a:endParaRPr lang="en-US" sz="2000" b="1" i="1" dirty="0">
              <a:solidFill>
                <a:srgbClr val="FF0000"/>
              </a:solidFill>
            </a:endParaRPr>
          </a:p>
          <a:p>
            <a:pPr marL="342900" indent="-342900">
              <a:buFont typeface="Wingdings" panose="05000000000000000000" pitchFamily="2" charset="2"/>
              <a:buChar char="§"/>
            </a:pPr>
            <a:r>
              <a:rPr lang="en-US" sz="2000" b="1" i="1" dirty="0">
                <a:solidFill>
                  <a:srgbClr val="FF0000"/>
                </a:solidFill>
              </a:rPr>
              <a:t> </a:t>
            </a:r>
            <a:r>
              <a:rPr lang="en-US" sz="2000" b="1" i="0" dirty="0">
                <a:solidFill>
                  <a:srgbClr val="FF0000"/>
                </a:solidFill>
                <a:effectLst/>
                <a:latin typeface="ProximaNova-b7"/>
              </a:rPr>
              <a:t>What Is Fake News?</a:t>
            </a:r>
            <a:endParaRPr lang="en-US" sz="2000" b="1" i="0" dirty="0">
              <a:solidFill>
                <a:srgbClr val="FFC000"/>
              </a:solidFill>
              <a:effectLst/>
            </a:endParaRPr>
          </a:p>
          <a:p>
            <a:r>
              <a:rPr lang="en-US" sz="2000" b="1" i="1" dirty="0">
                <a:solidFill>
                  <a:srgbClr val="FFC000"/>
                </a:solidFill>
                <a:effectLst/>
              </a:rPr>
              <a:t>        </a:t>
            </a:r>
            <a:r>
              <a:rPr lang="en-US" sz="2000" i="1" dirty="0">
                <a:solidFill>
                  <a:srgbClr val="FFC000"/>
                </a:solidFill>
                <a:effectLst/>
              </a:rPr>
              <a:t>* </a:t>
            </a:r>
            <a:r>
              <a:rPr lang="en-US" i="1" dirty="0">
                <a:solidFill>
                  <a:srgbClr val="FFC000"/>
                </a:solidFill>
                <a:effectLst/>
              </a:rPr>
              <a:t> Stories that aren't true.</a:t>
            </a:r>
          </a:p>
          <a:p>
            <a:r>
              <a:rPr lang="en-US" i="1" dirty="0">
                <a:solidFill>
                  <a:srgbClr val="FFC000"/>
                </a:solidFill>
              </a:rPr>
              <a:t>        *  </a:t>
            </a:r>
            <a:r>
              <a:rPr lang="en-US" i="1" dirty="0">
                <a:solidFill>
                  <a:srgbClr val="FFC000"/>
                </a:solidFill>
                <a:effectLst/>
              </a:rPr>
              <a:t>Stories that have some truth, but aren't 100 percent accurate.</a:t>
            </a:r>
            <a:endParaRPr lang="en-US" i="1" dirty="0">
              <a:solidFill>
                <a:srgbClr val="FFC000"/>
              </a:solidFill>
            </a:endParaRPr>
          </a:p>
          <a:p>
            <a:endParaRPr lang="en-IN" sz="2000" b="1" i="1" dirty="0">
              <a:solidFill>
                <a:srgbClr val="FF0000"/>
              </a:solidFill>
            </a:endParaRPr>
          </a:p>
        </p:txBody>
      </p:sp>
      <p:sp>
        <p:nvSpPr>
          <p:cNvPr id="6" name="Title 1">
            <a:extLst>
              <a:ext uri="{FF2B5EF4-FFF2-40B4-BE49-F238E27FC236}">
                <a16:creationId xmlns:a16="http://schemas.microsoft.com/office/drawing/2014/main" id="{19FB150A-C9BD-9350-E353-9D56C551CB1C}"/>
              </a:ext>
            </a:extLst>
          </p:cNvPr>
          <p:cNvSpPr txBox="1">
            <a:spLocks/>
          </p:cNvSpPr>
          <p:nvPr/>
        </p:nvSpPr>
        <p:spPr>
          <a:xfrm>
            <a:off x="869622" y="2941958"/>
            <a:ext cx="8851037" cy="66582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i="1" dirty="0">
                <a:solidFill>
                  <a:schemeClr val="accent3">
                    <a:lumMod val="60000"/>
                    <a:lumOff val="40000"/>
                  </a:schemeClr>
                </a:solidFill>
              </a:rPr>
              <a:t>Step 2:- Data Acquisition, Preparation .</a:t>
            </a:r>
            <a:endParaRPr lang="en-IN" sz="2200" i="1" dirty="0">
              <a:solidFill>
                <a:schemeClr val="accent3">
                  <a:lumMod val="60000"/>
                  <a:lumOff val="40000"/>
                </a:schemeClr>
              </a:solidFill>
            </a:endParaRPr>
          </a:p>
        </p:txBody>
      </p:sp>
      <p:sp>
        <p:nvSpPr>
          <p:cNvPr id="7" name="Text Placeholder 2">
            <a:extLst>
              <a:ext uri="{FF2B5EF4-FFF2-40B4-BE49-F238E27FC236}">
                <a16:creationId xmlns:a16="http://schemas.microsoft.com/office/drawing/2014/main" id="{B38450A1-0C83-A24F-282B-F6C231BF8A67}"/>
              </a:ext>
            </a:extLst>
          </p:cNvPr>
          <p:cNvSpPr txBox="1">
            <a:spLocks/>
          </p:cNvSpPr>
          <p:nvPr/>
        </p:nvSpPr>
        <p:spPr>
          <a:xfrm>
            <a:off x="832178" y="3746225"/>
            <a:ext cx="10490200" cy="2340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200" dirty="0">
                <a:solidFill>
                  <a:srgbClr val="FF0000"/>
                </a:solidFill>
              </a:rPr>
              <a:t>Data Acquisition/ Data Collection:-</a:t>
            </a:r>
          </a:p>
          <a:p>
            <a:r>
              <a:rPr lang="en-US" sz="1800" i="1" dirty="0">
                <a:solidFill>
                  <a:srgbClr val="FFC000"/>
                </a:solidFill>
              </a:rPr>
              <a:t>To analyze the Fake and Real news , we need to collect data from </a:t>
            </a:r>
            <a:r>
              <a:rPr lang="en-US" sz="1800" b="0" i="1" dirty="0">
                <a:solidFill>
                  <a:srgbClr val="FFC000"/>
                </a:solidFill>
                <a:effectLst/>
              </a:rPr>
              <a:t>Radio</a:t>
            </a:r>
            <a:r>
              <a:rPr lang="en-US" sz="1800" i="1" dirty="0">
                <a:solidFill>
                  <a:srgbClr val="FFC000"/>
                </a:solidFill>
              </a:rPr>
              <a:t> , </a:t>
            </a:r>
            <a:r>
              <a:rPr lang="en-US" sz="1800" b="0" i="1" dirty="0">
                <a:solidFill>
                  <a:srgbClr val="FFC000"/>
                </a:solidFill>
                <a:effectLst/>
              </a:rPr>
              <a:t>Newspaper and Magazines. Press Interviews., Press Conferences. , Police Stations., Social Media.</a:t>
            </a:r>
            <a:endParaRPr lang="en-US" sz="2200" dirty="0">
              <a:solidFill>
                <a:srgbClr val="FFC000"/>
              </a:solidFill>
            </a:endParaRPr>
          </a:p>
          <a:p>
            <a:pPr marL="342900" indent="-342900">
              <a:buFont typeface="Wingdings" panose="05000000000000000000" pitchFamily="2" charset="2"/>
              <a:buChar char="§"/>
            </a:pPr>
            <a:r>
              <a:rPr lang="en-US" sz="2200" b="1" i="1" dirty="0">
                <a:solidFill>
                  <a:srgbClr val="FF0000"/>
                </a:solidFill>
              </a:rPr>
              <a:t>Preparation :-</a:t>
            </a:r>
          </a:p>
          <a:p>
            <a:r>
              <a:rPr lang="en-US" sz="1800" i="1" dirty="0">
                <a:solidFill>
                  <a:srgbClr val="FFC000"/>
                </a:solidFill>
              </a:rPr>
              <a:t>The data we get from Sources is not a dataset that is ready to be used for any kind of data analysis task.</a:t>
            </a:r>
          </a:p>
          <a:p>
            <a:r>
              <a:rPr lang="en-US" sz="1800" i="1" dirty="0">
                <a:solidFill>
                  <a:srgbClr val="FFC000"/>
                </a:solidFill>
              </a:rPr>
              <a:t>So, to prepare our data for the sentiment analysis task, we need to define all the required functions.</a:t>
            </a:r>
          </a:p>
        </p:txBody>
      </p:sp>
    </p:spTree>
    <p:extLst>
      <p:ext uri="{BB962C8B-B14F-4D97-AF65-F5344CB8AC3E}">
        <p14:creationId xmlns:p14="http://schemas.microsoft.com/office/powerpoint/2010/main" val="116903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46691-140B-DDFA-E289-B79780F657D5}"/>
              </a:ext>
            </a:extLst>
          </p:cNvPr>
          <p:cNvSpPr txBox="1"/>
          <p:nvPr/>
        </p:nvSpPr>
        <p:spPr>
          <a:xfrm>
            <a:off x="3715283" y="235257"/>
            <a:ext cx="4801187" cy="400110"/>
          </a:xfrm>
          <a:prstGeom prst="rect">
            <a:avLst/>
          </a:prstGeom>
          <a:noFill/>
        </p:spPr>
        <p:txBody>
          <a:bodyPr wrap="square" rtlCol="0">
            <a:spAutoFit/>
          </a:bodyPr>
          <a:lstStyle/>
          <a:p>
            <a:r>
              <a:rPr lang="en-US" sz="2000" b="1" i="1" dirty="0">
                <a:solidFill>
                  <a:schemeClr val="bg1"/>
                </a:solidFill>
              </a:rPr>
              <a:t>               Fig.:- Data Collection</a:t>
            </a:r>
            <a:endParaRPr lang="en-IN" sz="2000" b="1" i="1" dirty="0">
              <a:solidFill>
                <a:schemeClr val="bg1"/>
              </a:solidFill>
            </a:endParaRPr>
          </a:p>
        </p:txBody>
      </p:sp>
      <p:pic>
        <p:nvPicPr>
          <p:cNvPr id="4" name="Picture 3">
            <a:extLst>
              <a:ext uri="{FF2B5EF4-FFF2-40B4-BE49-F238E27FC236}">
                <a16:creationId xmlns:a16="http://schemas.microsoft.com/office/drawing/2014/main" id="{FE0A6864-49F0-7BD6-AE48-ACA1884F1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36141"/>
            <a:ext cx="12192000" cy="2321859"/>
          </a:xfrm>
          <a:prstGeom prst="rect">
            <a:avLst/>
          </a:prstGeom>
        </p:spPr>
      </p:pic>
      <p:pic>
        <p:nvPicPr>
          <p:cNvPr id="6" name="Picture 5">
            <a:extLst>
              <a:ext uri="{FF2B5EF4-FFF2-40B4-BE49-F238E27FC236}">
                <a16:creationId xmlns:a16="http://schemas.microsoft.com/office/drawing/2014/main" id="{77D2CD3B-9F46-5BED-106C-8E3FCD127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0247"/>
            <a:ext cx="12192000" cy="2321859"/>
          </a:xfrm>
          <a:prstGeom prst="rect">
            <a:avLst/>
          </a:prstGeom>
        </p:spPr>
      </p:pic>
      <p:sp>
        <p:nvSpPr>
          <p:cNvPr id="7" name="TextBox 6">
            <a:extLst>
              <a:ext uri="{FF2B5EF4-FFF2-40B4-BE49-F238E27FC236}">
                <a16:creationId xmlns:a16="http://schemas.microsoft.com/office/drawing/2014/main" id="{9A9D2FFC-BC9D-B76F-B010-6D68B7D5C9D7}"/>
              </a:ext>
            </a:extLst>
          </p:cNvPr>
          <p:cNvSpPr txBox="1"/>
          <p:nvPr/>
        </p:nvSpPr>
        <p:spPr>
          <a:xfrm>
            <a:off x="4910123" y="712274"/>
            <a:ext cx="2411506" cy="400110"/>
          </a:xfrm>
          <a:prstGeom prst="rect">
            <a:avLst/>
          </a:prstGeom>
          <a:noFill/>
        </p:spPr>
        <p:txBody>
          <a:bodyPr wrap="square" rtlCol="0">
            <a:spAutoFit/>
          </a:bodyPr>
          <a:lstStyle/>
          <a:p>
            <a:r>
              <a:rPr lang="en-US" sz="2000" b="1" i="1" dirty="0">
                <a:solidFill>
                  <a:schemeClr val="accent2"/>
                </a:solidFill>
              </a:rPr>
              <a:t>Fake News</a:t>
            </a:r>
          </a:p>
        </p:txBody>
      </p:sp>
      <p:sp>
        <p:nvSpPr>
          <p:cNvPr id="8" name="TextBox 7">
            <a:extLst>
              <a:ext uri="{FF2B5EF4-FFF2-40B4-BE49-F238E27FC236}">
                <a16:creationId xmlns:a16="http://schemas.microsoft.com/office/drawing/2014/main" id="{2479901D-0701-C154-84DF-A6C17D66F67B}"/>
              </a:ext>
            </a:extLst>
          </p:cNvPr>
          <p:cNvSpPr txBox="1"/>
          <p:nvPr/>
        </p:nvSpPr>
        <p:spPr>
          <a:xfrm>
            <a:off x="4910123" y="4006931"/>
            <a:ext cx="2411506" cy="400110"/>
          </a:xfrm>
          <a:prstGeom prst="rect">
            <a:avLst/>
          </a:prstGeom>
          <a:noFill/>
        </p:spPr>
        <p:txBody>
          <a:bodyPr wrap="square" rtlCol="0">
            <a:spAutoFit/>
          </a:bodyPr>
          <a:lstStyle/>
          <a:p>
            <a:r>
              <a:rPr lang="en-US" sz="2000" b="1" i="1" dirty="0">
                <a:solidFill>
                  <a:schemeClr val="accent2"/>
                </a:solidFill>
              </a:rPr>
              <a:t>Real News</a:t>
            </a:r>
          </a:p>
        </p:txBody>
      </p:sp>
    </p:spTree>
    <p:extLst>
      <p:ext uri="{BB962C8B-B14F-4D97-AF65-F5344CB8AC3E}">
        <p14:creationId xmlns:p14="http://schemas.microsoft.com/office/powerpoint/2010/main" val="190134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4172-7DC0-7F8F-9A1C-E1B1EE5BAE6F}"/>
              </a:ext>
            </a:extLst>
          </p:cNvPr>
          <p:cNvSpPr txBox="1">
            <a:spLocks/>
          </p:cNvSpPr>
          <p:nvPr/>
        </p:nvSpPr>
        <p:spPr>
          <a:xfrm>
            <a:off x="719642" y="435003"/>
            <a:ext cx="11310152" cy="2110234"/>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
            </a:pPr>
            <a:r>
              <a:rPr lang="en-US" sz="2200" b="1" i="1" dirty="0">
                <a:solidFill>
                  <a:schemeClr val="bg1"/>
                </a:solidFill>
              </a:rPr>
              <a:t>Step 3:- </a:t>
            </a:r>
            <a:r>
              <a:rPr lang="en-US" sz="2700" b="1" i="1" dirty="0">
                <a:solidFill>
                  <a:schemeClr val="bg1"/>
                </a:solidFill>
              </a:rPr>
              <a:t>Exploratory Data Analysis(EDA) :-</a:t>
            </a:r>
            <a:br>
              <a:rPr lang="en-US" sz="2400" i="1" dirty="0">
                <a:solidFill>
                  <a:schemeClr val="bg1"/>
                </a:solidFill>
              </a:rPr>
            </a:br>
            <a:br>
              <a:rPr lang="en-IN" sz="2000" i="1" dirty="0">
                <a:solidFill>
                  <a:schemeClr val="bg1"/>
                </a:solidFill>
                <a:latin typeface="+mn-lt"/>
              </a:rPr>
            </a:br>
            <a:r>
              <a:rPr lang="en-US" sz="2000" i="1" dirty="0">
                <a:solidFill>
                  <a:srgbClr val="FFC000"/>
                </a:solidFill>
                <a:latin typeface="+mn-lt"/>
              </a:rPr>
              <a:t>EDA is all about making sense of data in hand, before getting them dirty with it.</a:t>
            </a:r>
            <a:br>
              <a:rPr lang="en-US" sz="2000" i="1" dirty="0">
                <a:solidFill>
                  <a:srgbClr val="FFC000"/>
                </a:solidFill>
                <a:latin typeface="+mn-lt"/>
              </a:rPr>
            </a:br>
            <a:br>
              <a:rPr lang="en-US" sz="2000" i="1" dirty="0">
                <a:solidFill>
                  <a:srgbClr val="FFC000"/>
                </a:solidFill>
                <a:latin typeface="+mn-lt"/>
              </a:rPr>
            </a:br>
            <a:r>
              <a:rPr lang="en-US" sz="2000" i="1" dirty="0">
                <a:solidFill>
                  <a:srgbClr val="FFC000"/>
                </a:solidFill>
                <a:latin typeface="+mn-lt"/>
              </a:rPr>
              <a:t>It is a graphical analysis of data.</a:t>
            </a:r>
            <a:br>
              <a:rPr lang="en-US" sz="2000" i="1" dirty="0">
                <a:solidFill>
                  <a:srgbClr val="FFC000"/>
                </a:solidFill>
                <a:latin typeface="+mn-lt"/>
              </a:rPr>
            </a:br>
            <a:br>
              <a:rPr lang="en-US" sz="2000" i="1" dirty="0">
                <a:solidFill>
                  <a:srgbClr val="FFC000"/>
                </a:solidFill>
                <a:latin typeface="+mn-lt"/>
              </a:rPr>
            </a:br>
            <a:r>
              <a:rPr lang="en-US" sz="2000" i="1" dirty="0">
                <a:solidFill>
                  <a:srgbClr val="FFC000"/>
                </a:solidFill>
                <a:latin typeface="+mn-lt"/>
              </a:rPr>
              <a:t>As we have text data we use Word Cloud graphical analysis to know the frequency of text.</a:t>
            </a:r>
            <a:br>
              <a:rPr lang="en-US" sz="2000" i="1" dirty="0">
                <a:solidFill>
                  <a:srgbClr val="FFC000"/>
                </a:solidFill>
                <a:latin typeface="+mn-lt"/>
              </a:rPr>
            </a:br>
            <a:endParaRPr lang="en-IN" sz="2000" i="1" dirty="0">
              <a:solidFill>
                <a:srgbClr val="FFC000"/>
              </a:solidFill>
              <a:latin typeface="+mn-lt"/>
            </a:endParaRPr>
          </a:p>
        </p:txBody>
      </p:sp>
      <p:sp>
        <p:nvSpPr>
          <p:cNvPr id="3" name="TextBox 2">
            <a:extLst>
              <a:ext uri="{FF2B5EF4-FFF2-40B4-BE49-F238E27FC236}">
                <a16:creationId xmlns:a16="http://schemas.microsoft.com/office/drawing/2014/main" id="{24B168B5-6FD2-5146-C5A7-A6A838890B96}"/>
              </a:ext>
            </a:extLst>
          </p:cNvPr>
          <p:cNvSpPr txBox="1"/>
          <p:nvPr/>
        </p:nvSpPr>
        <p:spPr>
          <a:xfrm>
            <a:off x="2333290" y="2219413"/>
            <a:ext cx="2411506" cy="400110"/>
          </a:xfrm>
          <a:prstGeom prst="rect">
            <a:avLst/>
          </a:prstGeom>
          <a:noFill/>
        </p:spPr>
        <p:txBody>
          <a:bodyPr wrap="square" rtlCol="0">
            <a:spAutoFit/>
          </a:bodyPr>
          <a:lstStyle/>
          <a:p>
            <a:r>
              <a:rPr lang="en-US" sz="2000" b="1" i="1" dirty="0">
                <a:solidFill>
                  <a:schemeClr val="accent2"/>
                </a:solidFill>
              </a:rPr>
              <a:t>Fake News</a:t>
            </a:r>
          </a:p>
        </p:txBody>
      </p:sp>
      <p:sp>
        <p:nvSpPr>
          <p:cNvPr id="4" name="TextBox 3">
            <a:extLst>
              <a:ext uri="{FF2B5EF4-FFF2-40B4-BE49-F238E27FC236}">
                <a16:creationId xmlns:a16="http://schemas.microsoft.com/office/drawing/2014/main" id="{3DFD399F-CE79-DF26-4A34-E7D65E8B5437}"/>
              </a:ext>
            </a:extLst>
          </p:cNvPr>
          <p:cNvSpPr txBox="1"/>
          <p:nvPr/>
        </p:nvSpPr>
        <p:spPr>
          <a:xfrm>
            <a:off x="8652957" y="2245040"/>
            <a:ext cx="2411506" cy="400110"/>
          </a:xfrm>
          <a:prstGeom prst="rect">
            <a:avLst/>
          </a:prstGeom>
          <a:noFill/>
        </p:spPr>
        <p:txBody>
          <a:bodyPr wrap="square" rtlCol="0">
            <a:spAutoFit/>
          </a:bodyPr>
          <a:lstStyle/>
          <a:p>
            <a:r>
              <a:rPr lang="en-US" sz="2000" b="1" i="1" dirty="0">
                <a:solidFill>
                  <a:schemeClr val="accent2"/>
                </a:solidFill>
              </a:rPr>
              <a:t>Real News</a:t>
            </a:r>
          </a:p>
        </p:txBody>
      </p:sp>
      <p:pic>
        <p:nvPicPr>
          <p:cNvPr id="6" name="Picture 5">
            <a:extLst>
              <a:ext uri="{FF2B5EF4-FFF2-40B4-BE49-F238E27FC236}">
                <a16:creationId xmlns:a16="http://schemas.microsoft.com/office/drawing/2014/main" id="{69473B0A-54F1-32D5-CA64-4FCCA5BB7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506" y="2693808"/>
            <a:ext cx="5970494" cy="4164191"/>
          </a:xfrm>
          <a:prstGeom prst="rect">
            <a:avLst/>
          </a:prstGeom>
        </p:spPr>
      </p:pic>
      <p:pic>
        <p:nvPicPr>
          <p:cNvPr id="8" name="Picture 7">
            <a:extLst>
              <a:ext uri="{FF2B5EF4-FFF2-40B4-BE49-F238E27FC236}">
                <a16:creationId xmlns:a16="http://schemas.microsoft.com/office/drawing/2014/main" id="{374A1047-4F04-63D9-4A4B-005DC01EA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3" y="2693809"/>
            <a:ext cx="6158753" cy="4164190"/>
          </a:xfrm>
          <a:prstGeom prst="rect">
            <a:avLst/>
          </a:prstGeom>
        </p:spPr>
      </p:pic>
      <p:sp>
        <p:nvSpPr>
          <p:cNvPr id="14" name="TextBox 13">
            <a:extLst>
              <a:ext uri="{FF2B5EF4-FFF2-40B4-BE49-F238E27FC236}">
                <a16:creationId xmlns:a16="http://schemas.microsoft.com/office/drawing/2014/main" id="{9D5C6923-AB32-E68F-A2EB-DA6D1244D8D7}"/>
              </a:ext>
            </a:extLst>
          </p:cNvPr>
          <p:cNvSpPr txBox="1"/>
          <p:nvPr/>
        </p:nvSpPr>
        <p:spPr>
          <a:xfrm flipH="1">
            <a:off x="5153239" y="2175905"/>
            <a:ext cx="2442957" cy="400110"/>
          </a:xfrm>
          <a:prstGeom prst="rect">
            <a:avLst/>
          </a:prstGeom>
          <a:noFill/>
        </p:spPr>
        <p:txBody>
          <a:bodyPr wrap="square" rtlCol="0">
            <a:spAutoFit/>
          </a:bodyPr>
          <a:lstStyle/>
          <a:p>
            <a:r>
              <a:rPr lang="en-US" sz="2000" b="1" i="1" dirty="0">
                <a:solidFill>
                  <a:schemeClr val="bg1"/>
                </a:solidFill>
              </a:rPr>
              <a:t>Fig.:- WordCloud</a:t>
            </a:r>
            <a:endParaRPr lang="en-IN" sz="2000" b="1" i="1" dirty="0">
              <a:solidFill>
                <a:schemeClr val="bg1"/>
              </a:solidFill>
            </a:endParaRPr>
          </a:p>
        </p:txBody>
      </p:sp>
    </p:spTree>
    <p:extLst>
      <p:ext uri="{BB962C8B-B14F-4D97-AF65-F5344CB8AC3E}">
        <p14:creationId xmlns:p14="http://schemas.microsoft.com/office/powerpoint/2010/main" val="4052240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TotalTime>
  <Words>745</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Calibri Light</vt:lpstr>
      <vt:lpstr>Helvetica Neue</vt:lpstr>
      <vt:lpstr>Ink Free</vt:lpstr>
      <vt:lpstr>ProximaNova-b7</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KANDE</dc:creator>
  <cp:lastModifiedBy>PANKAJ KANDE</cp:lastModifiedBy>
  <cp:revision>26</cp:revision>
  <dcterms:created xsi:type="dcterms:W3CDTF">2022-05-07T11:51:50Z</dcterms:created>
  <dcterms:modified xsi:type="dcterms:W3CDTF">2022-05-10T05:45:35Z</dcterms:modified>
</cp:coreProperties>
</file>