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y="6858000" cx="12192000"/>
  <p:notesSz cx="6858000" cy="9144000"/>
  <p:embeddedFontLst>
    <p:embeddedFont>
      <p:font typeface="Quattrocento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Chaitanya Aror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C72DE26-7169-4ADB-95F9-130A89B6C72C}">
  <a:tblStyle styleId="{2C72DE26-7169-4ADB-95F9-130A89B6C72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30A9F5B-2ED4-476B-8EEB-10A031312340}"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schemas.openxmlformats.org/officeDocument/2006/relationships/font" Target="fonts/QuattrocentoSans-bold.fntdata"/><Relationship Id="rId10" Type="http://schemas.openxmlformats.org/officeDocument/2006/relationships/slide" Target="slides/slide3.xml"/><Relationship Id="rId21" Type="http://schemas.openxmlformats.org/officeDocument/2006/relationships/font" Target="fonts/QuattrocentoSans-regular.fntdata"/><Relationship Id="rId13" Type="http://schemas.openxmlformats.org/officeDocument/2006/relationships/slide" Target="slides/slide6.xml"/><Relationship Id="rId24" Type="http://schemas.openxmlformats.org/officeDocument/2006/relationships/font" Target="fonts/QuattrocentoSans-boldItalic.fntdata"/><Relationship Id="rId12" Type="http://schemas.openxmlformats.org/officeDocument/2006/relationships/slide" Target="slides/slide5.xml"/><Relationship Id="rId23" Type="http://schemas.openxmlformats.org/officeDocument/2006/relationships/font" Target="fonts/Quattrocento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commentAuthors" Target="commentAuthors.xml"/><Relationship Id="rId19" Type="http://schemas.openxmlformats.org/officeDocument/2006/relationships/slide" Target="slides/slide12.xml"/><Relationship Id="rId6" Type="http://schemas.openxmlformats.org/officeDocument/2006/relationships/slideMaster" Target="slideMasters/slideMaster1.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05-05T15:59:59.525">
    <p:pos x="532" y="230"/>
    <p:text>@akash21514@iiitd.ac.in inferences yahin pr liknen hain?</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54aacfa02e_0_1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54aacfa02e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54aacfa02e_0_1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54aacfa02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54f186fb5a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54f186fb5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54f186fb5a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54f186fb5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54aacfa02e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54aacfa02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54aacfa02e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54aacfa02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54aacfa02e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54aacfa02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54aacfa02e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54aacfa02e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54aacfa02e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54aacfa02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54aacfa02e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54aacfa02e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54aacfa02e_0_9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54aacfa02e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54f186fb5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54f186fb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1" name="Shape 11"/>
        <p:cNvGrpSpPr/>
        <p:nvPr/>
      </p:nvGrpSpPr>
      <p:grpSpPr>
        <a:xfrm>
          <a:off x="0" y="0"/>
          <a:ext cx="0" cy="0"/>
          <a:chOff x="0" y="0"/>
          <a:chExt cx="0" cy="0"/>
        </a:xfrm>
      </p:grpSpPr>
      <p:pic>
        <p:nvPicPr>
          <p:cNvPr descr="IIITD_pptslide_jpeg-03.jpg" id="12" name="Google Shape;12;p2"/>
          <p:cNvPicPr preferRelativeResize="0"/>
          <p:nvPr/>
        </p:nvPicPr>
        <p:blipFill rotWithShape="1">
          <a:blip r:embed="rId2">
            <a:alphaModFix/>
          </a:blip>
          <a:srcRect b="0" l="72917" r="0" t="69259"/>
          <a:stretch/>
        </p:blipFill>
        <p:spPr>
          <a:xfrm>
            <a:off x="9715500" y="4749800"/>
            <a:ext cx="2476498" cy="2108200"/>
          </a:xfrm>
          <a:prstGeom prst="rect">
            <a:avLst/>
          </a:prstGeom>
          <a:noFill/>
          <a:ln>
            <a:noFill/>
          </a:ln>
        </p:spPr>
      </p:pic>
      <p:sp>
        <p:nvSpPr>
          <p:cNvPr id="13" name="Google Shape;13;p2"/>
          <p:cNvSpPr txBox="1"/>
          <p:nvPr>
            <p:ph type="ctrTitle"/>
          </p:nvPr>
        </p:nvSpPr>
        <p:spPr>
          <a:xfrm>
            <a:off x="1524000" y="1063671"/>
            <a:ext cx="9753600" cy="1875000"/>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2"/>
          <p:cNvSpPr txBox="1"/>
          <p:nvPr>
            <p:ph idx="1" type="subTitle"/>
          </p:nvPr>
        </p:nvSpPr>
        <p:spPr>
          <a:xfrm>
            <a:off x="5486400" y="3240578"/>
            <a:ext cx="5791200" cy="2042700"/>
          </a:xfrm>
          <a:prstGeom prst="rect">
            <a:avLst/>
          </a:prstGeom>
          <a:noFill/>
          <a:ln>
            <a:noFill/>
          </a:ln>
        </p:spPr>
        <p:txBody>
          <a:bodyPr anchorCtr="0" anchor="t" bIns="45700" lIns="91425" spcFirstLastPara="1" rIns="91425" wrap="square" tIns="45700">
            <a:normAutofit/>
          </a:bodyPr>
          <a:lstStyle>
            <a:lvl1pPr lvl="0" algn="r">
              <a:lnSpc>
                <a:spcPct val="90000"/>
              </a:lnSpc>
              <a:spcBef>
                <a:spcPts val="1000"/>
              </a:spcBef>
              <a:spcAft>
                <a:spcPts val="0"/>
              </a:spcAft>
              <a:buClr>
                <a:srgbClr val="E9F7F6"/>
              </a:buClr>
              <a:buSzPts val="2400"/>
              <a:buNone/>
              <a:defRPr sz="2400">
                <a:solidFill>
                  <a:srgbClr val="E9F7F6"/>
                </a:solidFill>
              </a:defRPr>
            </a:lvl1pPr>
            <a:lvl2pPr lvl="1" algn="ctr">
              <a:lnSpc>
                <a:spcPct val="90000"/>
              </a:lnSpc>
              <a:spcBef>
                <a:spcPts val="500"/>
              </a:spcBef>
              <a:spcAft>
                <a:spcPts val="0"/>
              </a:spcAft>
              <a:buClr>
                <a:schemeClr val="dk1"/>
              </a:buClr>
              <a:buSzPts val="2800"/>
              <a:buNone/>
              <a:defRPr sz="2800"/>
            </a:lvl2pPr>
            <a:lvl3pPr lvl="2" algn="ctr">
              <a:lnSpc>
                <a:spcPct val="90000"/>
              </a:lnSpc>
              <a:spcBef>
                <a:spcPts val="500"/>
              </a:spcBef>
              <a:spcAft>
                <a:spcPts val="0"/>
              </a:spcAft>
              <a:buClr>
                <a:schemeClr val="dk1"/>
              </a:buClr>
              <a:buSzPts val="2400"/>
              <a:buNone/>
              <a:defRPr sz="2400"/>
            </a:lvl3pPr>
            <a:lvl4pPr lvl="3" algn="ctr">
              <a:lnSpc>
                <a:spcPct val="90000"/>
              </a:lnSpc>
              <a:spcBef>
                <a:spcPts val="500"/>
              </a:spcBef>
              <a:spcAft>
                <a:spcPts val="0"/>
              </a:spcAft>
              <a:buClr>
                <a:schemeClr val="dk1"/>
              </a:buClr>
              <a:buSzPts val="2000"/>
              <a:buNone/>
              <a:defRPr sz="2000"/>
            </a:lvl4pPr>
            <a:lvl5pPr lvl="4" algn="ctr">
              <a:lnSpc>
                <a:spcPct val="90000"/>
              </a:lnSpc>
              <a:spcBef>
                <a:spcPts val="500"/>
              </a:spcBef>
              <a:spcAft>
                <a:spcPts val="0"/>
              </a:spcAft>
              <a:buClr>
                <a:schemeClr val="dk1"/>
              </a:buClr>
              <a:buSzPts val="2000"/>
              <a:buNone/>
              <a:defRPr sz="2000"/>
            </a:lvl5pPr>
            <a:lvl6pPr lvl="5" algn="ctr">
              <a:spcBef>
                <a:spcPts val="400"/>
              </a:spcBef>
              <a:spcAft>
                <a:spcPts val="0"/>
              </a:spcAft>
              <a:buClr>
                <a:schemeClr val="dk1"/>
              </a:buClr>
              <a:buSzPts val="2000"/>
              <a:buNone/>
              <a:defRPr sz="2000"/>
            </a:lvl6pPr>
            <a:lvl7pPr lvl="6" algn="ctr">
              <a:spcBef>
                <a:spcPts val="400"/>
              </a:spcBef>
              <a:spcAft>
                <a:spcPts val="0"/>
              </a:spcAft>
              <a:buClr>
                <a:schemeClr val="dk1"/>
              </a:buClr>
              <a:buSzPts val="2000"/>
              <a:buNone/>
              <a:defRPr sz="2000"/>
            </a:lvl7pPr>
            <a:lvl8pPr lvl="7" algn="ctr">
              <a:spcBef>
                <a:spcPts val="400"/>
              </a:spcBef>
              <a:spcAft>
                <a:spcPts val="0"/>
              </a:spcAft>
              <a:buClr>
                <a:schemeClr val="dk1"/>
              </a:buClr>
              <a:buSzPts val="2000"/>
              <a:buNone/>
              <a:defRPr sz="2000"/>
            </a:lvl8pPr>
            <a:lvl9pPr lvl="8" algn="ctr">
              <a:spcBef>
                <a:spcPts val="400"/>
              </a:spcBef>
              <a:spcAft>
                <a:spcPts val="0"/>
              </a:spcAft>
              <a:buClr>
                <a:schemeClr val="dk1"/>
              </a:buClr>
              <a:buSzPts val="2000"/>
              <a:buNone/>
              <a:defRPr sz="2000"/>
            </a:lvl9pPr>
          </a:lstStyle>
          <a:p/>
        </p:txBody>
      </p:sp>
      <p:sp>
        <p:nvSpPr>
          <p:cNvPr id="15" name="Google Shape;15;p2"/>
          <p:cNvSpPr txBox="1"/>
          <p:nvPr>
            <p:ph idx="10" type="dt"/>
          </p:nvPr>
        </p:nvSpPr>
        <p:spPr>
          <a:xfrm>
            <a:off x="54864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2"/>
          <p:cNvCxnSpPr/>
          <p:nvPr/>
        </p:nvCxnSpPr>
        <p:spPr>
          <a:xfrm>
            <a:off x="914400" y="3089628"/>
            <a:ext cx="10363200" cy="0"/>
          </a:xfrm>
          <a:prstGeom prst="straightConnector1">
            <a:avLst/>
          </a:prstGeom>
          <a:noFill/>
          <a:ln cap="flat" cmpd="sng" w="9525">
            <a:solidFill>
              <a:schemeClr val="lt1"/>
            </a:solidFill>
            <a:prstDash val="solid"/>
            <a:round/>
            <a:headEnd len="sm" w="sm" type="none"/>
            <a:tailEnd len="sm" w="sm" type="none"/>
          </a:ln>
        </p:spPr>
      </p:cxnSp>
      <p:pic>
        <p:nvPicPr>
          <p:cNvPr id="18" name="Google Shape;18;p2"/>
          <p:cNvPicPr preferRelativeResize="0"/>
          <p:nvPr/>
        </p:nvPicPr>
        <p:blipFill rotWithShape="1">
          <a:blip r:embed="rId3">
            <a:alphaModFix/>
          </a:blip>
          <a:srcRect b="0" l="0" r="0" t="0"/>
          <a:stretch/>
        </p:blipFill>
        <p:spPr>
          <a:xfrm>
            <a:off x="914400" y="4534784"/>
            <a:ext cx="3014164" cy="165885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89" name="Shape 89"/>
        <p:cNvGrpSpPr/>
        <p:nvPr/>
      </p:nvGrpSpPr>
      <p:grpSpPr>
        <a:xfrm>
          <a:off x="0" y="0"/>
          <a:ext cx="0" cy="0"/>
          <a:chOff x="0" y="0"/>
          <a:chExt cx="0" cy="0"/>
        </a:xfrm>
      </p:grpSpPr>
      <p:pic>
        <p:nvPicPr>
          <p:cNvPr id="90" name="Google Shape;90;p11"/>
          <p:cNvPicPr preferRelativeResize="0"/>
          <p:nvPr/>
        </p:nvPicPr>
        <p:blipFill rotWithShape="1">
          <a:blip r:embed="rId2">
            <a:alphaModFix/>
          </a:blip>
          <a:srcRect b="0" l="72690" r="0" t="69862"/>
          <a:stretch/>
        </p:blipFill>
        <p:spPr>
          <a:xfrm>
            <a:off x="9694748" y="4789714"/>
            <a:ext cx="2497253" cy="2068285"/>
          </a:xfrm>
          <a:prstGeom prst="rect">
            <a:avLst/>
          </a:prstGeom>
          <a:noFill/>
          <a:ln>
            <a:noFill/>
          </a:ln>
        </p:spPr>
      </p:pic>
      <p:sp>
        <p:nvSpPr>
          <p:cNvPr id="91" name="Google Shape;91;p11"/>
          <p:cNvSpPr txBox="1"/>
          <p:nvPr>
            <p:ph idx="1" type="body"/>
          </p:nvPr>
        </p:nvSpPr>
        <p:spPr>
          <a:xfrm rot="5400000">
            <a:off x="3703377" y="-1477068"/>
            <a:ext cx="4799100"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11"/>
          <p:cNvSpPr txBox="1"/>
          <p:nvPr>
            <p:ph type="title"/>
          </p:nvPr>
        </p:nvSpPr>
        <p:spPr>
          <a:xfrm>
            <a:off x="845127" y="365760"/>
            <a:ext cx="9445500" cy="826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96" name="Google Shape;96;p11"/>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97" name="Google Shape;97;p11"/>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2"/>
          <p:cNvSpPr txBox="1"/>
          <p:nvPr>
            <p:ph type="title"/>
          </p:nvPr>
        </p:nvSpPr>
        <p:spPr>
          <a:xfrm rot="5400000">
            <a:off x="7133400" y="1951862"/>
            <a:ext cx="5811900"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2"/>
          <p:cNvSpPr txBox="1"/>
          <p:nvPr>
            <p:ph idx="1" type="body"/>
          </p:nvPr>
        </p:nvSpPr>
        <p:spPr>
          <a:xfrm rot="5400000">
            <a:off x="1799400" y="-600838"/>
            <a:ext cx="5811900"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2"/>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104" name="Google Shape;104;p12"/>
          <p:cNvCxnSpPr/>
          <p:nvPr/>
        </p:nvCxnSpPr>
        <p:spPr>
          <a:xfrm>
            <a:off x="8724900" y="370119"/>
            <a:ext cx="0" cy="5806200"/>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05" name="Shape 105"/>
        <p:cNvGrpSpPr/>
        <p:nvPr/>
      </p:nvGrpSpPr>
      <p:grpSpPr>
        <a:xfrm>
          <a:off x="0" y="0"/>
          <a:ext cx="0" cy="0"/>
          <a:chOff x="0" y="0"/>
          <a:chExt cx="0" cy="0"/>
        </a:xfrm>
      </p:grpSpPr>
      <p:pic>
        <p:nvPicPr>
          <p:cNvPr id="106" name="Google Shape;106;p13"/>
          <p:cNvPicPr preferRelativeResize="0"/>
          <p:nvPr/>
        </p:nvPicPr>
        <p:blipFill rotWithShape="1">
          <a:blip r:embed="rId2">
            <a:alphaModFix/>
          </a:blip>
          <a:srcRect b="0" l="72690" r="0" t="69862"/>
          <a:stretch/>
        </p:blipFill>
        <p:spPr>
          <a:xfrm>
            <a:off x="9694748" y="4789714"/>
            <a:ext cx="2497253" cy="2068285"/>
          </a:xfrm>
          <a:prstGeom prst="rect">
            <a:avLst/>
          </a:prstGeom>
          <a:noFill/>
          <a:ln>
            <a:noFill/>
          </a:ln>
        </p:spPr>
      </p:pic>
      <p:sp>
        <p:nvSpPr>
          <p:cNvPr id="107" name="Google Shape;107;p13"/>
          <p:cNvSpPr txBox="1"/>
          <p:nvPr>
            <p:ph idx="1" type="body"/>
          </p:nvPr>
        </p:nvSpPr>
        <p:spPr>
          <a:xfrm>
            <a:off x="914399" y="1381181"/>
            <a:ext cx="5112300" cy="47991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8" name="Google Shape;108;p13"/>
          <p:cNvSpPr txBox="1"/>
          <p:nvPr>
            <p:ph idx="2" type="body"/>
          </p:nvPr>
        </p:nvSpPr>
        <p:spPr>
          <a:xfrm>
            <a:off x="6244770" y="1381181"/>
            <a:ext cx="5105400" cy="47991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9" name="Google Shape;109;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3"/>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2" name="Google Shape;112;p13"/>
          <p:cNvSpPr txBox="1"/>
          <p:nvPr>
            <p:ph type="title"/>
          </p:nvPr>
        </p:nvSpPr>
        <p:spPr>
          <a:xfrm>
            <a:off x="845127" y="365760"/>
            <a:ext cx="9445500" cy="826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13" name="Google Shape;113;p1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14" name="Google Shape;114;p13"/>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15" name="Shape 115"/>
        <p:cNvGrpSpPr/>
        <p:nvPr/>
      </p:nvGrpSpPr>
      <p:grpSpPr>
        <a:xfrm>
          <a:off x="0" y="0"/>
          <a:ext cx="0" cy="0"/>
          <a:chOff x="0" y="0"/>
          <a:chExt cx="0" cy="0"/>
        </a:xfrm>
      </p:grpSpPr>
      <p:pic>
        <p:nvPicPr>
          <p:cNvPr id="116" name="Google Shape;116;p14"/>
          <p:cNvPicPr preferRelativeResize="0"/>
          <p:nvPr/>
        </p:nvPicPr>
        <p:blipFill rotWithShape="1">
          <a:blip r:embed="rId2">
            <a:alphaModFix/>
          </a:blip>
          <a:srcRect b="0" l="72690" r="0" t="69862"/>
          <a:stretch/>
        </p:blipFill>
        <p:spPr>
          <a:xfrm>
            <a:off x="9694748" y="4789714"/>
            <a:ext cx="2497253" cy="2068285"/>
          </a:xfrm>
          <a:prstGeom prst="rect">
            <a:avLst/>
          </a:prstGeom>
          <a:noFill/>
          <a:ln>
            <a:noFill/>
          </a:ln>
        </p:spPr>
      </p:pic>
      <p:sp>
        <p:nvSpPr>
          <p:cNvPr id="117" name="Google Shape;117;p14"/>
          <p:cNvSpPr txBox="1"/>
          <p:nvPr>
            <p:ph idx="1" type="body"/>
          </p:nvPr>
        </p:nvSpPr>
        <p:spPr>
          <a:xfrm>
            <a:off x="914399" y="1262291"/>
            <a:ext cx="5086800" cy="8256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18" name="Google Shape;118;p14"/>
          <p:cNvSpPr txBox="1"/>
          <p:nvPr>
            <p:ph idx="2" type="body"/>
          </p:nvPr>
        </p:nvSpPr>
        <p:spPr>
          <a:xfrm>
            <a:off x="914399" y="2154891"/>
            <a:ext cx="5086800" cy="4033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9" name="Google Shape;119;p14"/>
          <p:cNvSpPr txBox="1"/>
          <p:nvPr>
            <p:ph idx="3" type="body"/>
          </p:nvPr>
        </p:nvSpPr>
        <p:spPr>
          <a:xfrm>
            <a:off x="6230257" y="1262288"/>
            <a:ext cx="5105400" cy="8256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20" name="Google Shape;120;p14"/>
          <p:cNvSpPr txBox="1"/>
          <p:nvPr>
            <p:ph idx="4" type="body"/>
          </p:nvPr>
        </p:nvSpPr>
        <p:spPr>
          <a:xfrm>
            <a:off x="6230257" y="2154891"/>
            <a:ext cx="5105400" cy="4033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1" name="Google Shape;121;p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4"/>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4" name="Google Shape;124;p14"/>
          <p:cNvSpPr txBox="1"/>
          <p:nvPr>
            <p:ph type="title"/>
          </p:nvPr>
        </p:nvSpPr>
        <p:spPr>
          <a:xfrm>
            <a:off x="845127" y="365760"/>
            <a:ext cx="9445500" cy="826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25" name="Google Shape;125;p14"/>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26" name="Google Shape;126;p14"/>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27" name="Shape 127"/>
        <p:cNvGrpSpPr/>
        <p:nvPr/>
      </p:nvGrpSpPr>
      <p:grpSpPr>
        <a:xfrm>
          <a:off x="0" y="0"/>
          <a:ext cx="0" cy="0"/>
          <a:chOff x="0" y="0"/>
          <a:chExt cx="0" cy="0"/>
        </a:xfrm>
      </p:grpSpPr>
      <p:pic>
        <p:nvPicPr>
          <p:cNvPr id="128" name="Google Shape;128;p15"/>
          <p:cNvPicPr preferRelativeResize="0"/>
          <p:nvPr/>
        </p:nvPicPr>
        <p:blipFill rotWithShape="1">
          <a:blip r:embed="rId2">
            <a:alphaModFix/>
          </a:blip>
          <a:srcRect b="0" l="72690" r="0" t="69862"/>
          <a:stretch/>
        </p:blipFill>
        <p:spPr>
          <a:xfrm>
            <a:off x="9694748" y="4789714"/>
            <a:ext cx="2497253" cy="2068285"/>
          </a:xfrm>
          <a:prstGeom prst="rect">
            <a:avLst/>
          </a:prstGeom>
          <a:noFill/>
          <a:ln>
            <a:noFill/>
          </a:ln>
        </p:spPr>
      </p:pic>
      <p:sp>
        <p:nvSpPr>
          <p:cNvPr id="129" name="Google Shape;129;p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5"/>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2" name="Google Shape;132;p15"/>
          <p:cNvSpPr txBox="1"/>
          <p:nvPr>
            <p:ph type="title"/>
          </p:nvPr>
        </p:nvSpPr>
        <p:spPr>
          <a:xfrm>
            <a:off x="845127" y="365760"/>
            <a:ext cx="9445500" cy="826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33" name="Google Shape;133;p1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34" name="Google Shape;134;p15"/>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135" name="Shape 135"/>
        <p:cNvGrpSpPr/>
        <p:nvPr/>
      </p:nvGrpSpPr>
      <p:grpSpPr>
        <a:xfrm>
          <a:off x="0" y="0"/>
          <a:ext cx="0" cy="0"/>
          <a:chOff x="0" y="0"/>
          <a:chExt cx="0" cy="0"/>
        </a:xfrm>
      </p:grpSpPr>
      <p:pic>
        <p:nvPicPr>
          <p:cNvPr id="136" name="Google Shape;136;p16"/>
          <p:cNvPicPr preferRelativeResize="0"/>
          <p:nvPr/>
        </p:nvPicPr>
        <p:blipFill rotWithShape="1">
          <a:blip r:embed="rId2">
            <a:alphaModFix/>
          </a:blip>
          <a:srcRect b="0" l="72690" r="0" t="69862"/>
          <a:stretch/>
        </p:blipFill>
        <p:spPr>
          <a:xfrm>
            <a:off x="9694748" y="4789714"/>
            <a:ext cx="2497253" cy="2068285"/>
          </a:xfrm>
          <a:prstGeom prst="rect">
            <a:avLst/>
          </a:prstGeom>
          <a:noFill/>
          <a:ln>
            <a:noFill/>
          </a:ln>
        </p:spPr>
      </p:pic>
      <p:sp>
        <p:nvSpPr>
          <p:cNvPr id="137" name="Google Shape;137;p16"/>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38" name="Google Shape;138;p16"/>
          <p:cNvSpPr txBox="1"/>
          <p:nvPr>
            <p:ph idx="2" type="body"/>
          </p:nvPr>
        </p:nvSpPr>
        <p:spPr>
          <a:xfrm>
            <a:off x="841248" y="2191660"/>
            <a:ext cx="3931800" cy="3675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39" name="Google Shape;139;p1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6"/>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42" name="Google Shape;142;p16"/>
          <p:cNvSpPr txBox="1"/>
          <p:nvPr>
            <p:ph type="title"/>
          </p:nvPr>
        </p:nvSpPr>
        <p:spPr>
          <a:xfrm>
            <a:off x="841248" y="457200"/>
            <a:ext cx="3931800" cy="1487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43" name="Google Shape;143;p16"/>
          <p:cNvCxnSpPr/>
          <p:nvPr/>
        </p:nvCxnSpPr>
        <p:spPr>
          <a:xfrm>
            <a:off x="860600" y="2061029"/>
            <a:ext cx="3931800" cy="0"/>
          </a:xfrm>
          <a:prstGeom prst="straightConnector1">
            <a:avLst/>
          </a:prstGeom>
          <a:noFill/>
          <a:ln cap="flat" cmpd="sng" w="9525">
            <a:solidFill>
              <a:srgbClr val="3DACA7"/>
            </a:solidFill>
            <a:prstDash val="solid"/>
            <a:round/>
            <a:headEnd len="sm" w="sm" type="none"/>
            <a:tailEnd len="sm" w="sm" type="none"/>
          </a:ln>
        </p:spPr>
      </p:cxnSp>
      <p:pic>
        <p:nvPicPr>
          <p:cNvPr id="144" name="Google Shape;144;p1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45" name="Shape 145"/>
        <p:cNvGrpSpPr/>
        <p:nvPr/>
      </p:nvGrpSpPr>
      <p:grpSpPr>
        <a:xfrm>
          <a:off x="0" y="0"/>
          <a:ext cx="0" cy="0"/>
          <a:chOff x="0" y="0"/>
          <a:chExt cx="0" cy="0"/>
        </a:xfrm>
      </p:grpSpPr>
      <p:pic>
        <p:nvPicPr>
          <p:cNvPr id="146" name="Google Shape;146;p17"/>
          <p:cNvPicPr preferRelativeResize="0"/>
          <p:nvPr/>
        </p:nvPicPr>
        <p:blipFill rotWithShape="1">
          <a:blip r:embed="rId2">
            <a:alphaModFix/>
          </a:blip>
          <a:srcRect b="0" l="72690" r="0" t="69862"/>
          <a:stretch/>
        </p:blipFill>
        <p:spPr>
          <a:xfrm>
            <a:off x="9694748" y="4789714"/>
            <a:ext cx="2497253" cy="2068285"/>
          </a:xfrm>
          <a:prstGeom prst="rect">
            <a:avLst/>
          </a:prstGeom>
          <a:noFill/>
          <a:ln>
            <a:noFill/>
          </a:ln>
        </p:spPr>
      </p:pic>
      <p:sp>
        <p:nvSpPr>
          <p:cNvPr id="147" name="Google Shape;147;p17"/>
          <p:cNvSpPr/>
          <p:nvPr>
            <p:ph idx="2" type="pic"/>
          </p:nvPr>
        </p:nvSpPr>
        <p:spPr>
          <a:xfrm>
            <a:off x="5181600" y="990600"/>
            <a:ext cx="6172200" cy="4876800"/>
          </a:xfrm>
          <a:prstGeom prst="rect">
            <a:avLst/>
          </a:prstGeom>
          <a:noFill/>
          <a:ln>
            <a:noFill/>
          </a:ln>
        </p:spPr>
      </p:sp>
      <p:sp>
        <p:nvSpPr>
          <p:cNvPr id="148" name="Google Shape;148;p1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1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7"/>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1" name="Google Shape;151;p17"/>
          <p:cNvSpPr txBox="1"/>
          <p:nvPr>
            <p:ph idx="1" type="body"/>
          </p:nvPr>
        </p:nvSpPr>
        <p:spPr>
          <a:xfrm>
            <a:off x="841248" y="2191660"/>
            <a:ext cx="3931800" cy="36756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52" name="Google Shape;152;p17"/>
          <p:cNvSpPr txBox="1"/>
          <p:nvPr>
            <p:ph type="title"/>
          </p:nvPr>
        </p:nvSpPr>
        <p:spPr>
          <a:xfrm>
            <a:off x="841248" y="457200"/>
            <a:ext cx="3931800" cy="1487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53" name="Google Shape;153;p17"/>
          <p:cNvCxnSpPr/>
          <p:nvPr/>
        </p:nvCxnSpPr>
        <p:spPr>
          <a:xfrm>
            <a:off x="860600" y="2061029"/>
            <a:ext cx="3931800" cy="0"/>
          </a:xfrm>
          <a:prstGeom prst="straightConnector1">
            <a:avLst/>
          </a:prstGeom>
          <a:noFill/>
          <a:ln cap="flat" cmpd="sng" w="9525">
            <a:solidFill>
              <a:srgbClr val="3DACA7"/>
            </a:solidFill>
            <a:prstDash val="solid"/>
            <a:round/>
            <a:headEnd len="sm" w="sm" type="none"/>
            <a:tailEnd len="sm" w="sm" type="none"/>
          </a:ln>
        </p:spPr>
      </p:cxnSp>
      <p:pic>
        <p:nvPicPr>
          <p:cNvPr id="154" name="Google Shape;154;p1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155" name="Shape 155"/>
        <p:cNvGrpSpPr/>
        <p:nvPr/>
      </p:nvGrpSpPr>
      <p:grpSpPr>
        <a:xfrm>
          <a:off x="0" y="0"/>
          <a:ext cx="0" cy="0"/>
          <a:chOff x="0" y="0"/>
          <a:chExt cx="0" cy="0"/>
        </a:xfrm>
      </p:grpSpPr>
      <p:pic>
        <p:nvPicPr>
          <p:cNvPr id="156" name="Google Shape;156;p18"/>
          <p:cNvPicPr preferRelativeResize="0"/>
          <p:nvPr/>
        </p:nvPicPr>
        <p:blipFill rotWithShape="1">
          <a:blip r:embed="rId2">
            <a:alphaModFix/>
          </a:blip>
          <a:srcRect b="0" l="72690" r="0" t="69862"/>
          <a:stretch/>
        </p:blipFill>
        <p:spPr>
          <a:xfrm>
            <a:off x="9694748" y="4789714"/>
            <a:ext cx="2497253" cy="2068285"/>
          </a:xfrm>
          <a:prstGeom prst="rect">
            <a:avLst/>
          </a:prstGeom>
          <a:noFill/>
          <a:ln>
            <a:noFill/>
          </a:ln>
        </p:spPr>
      </p:pic>
      <p:sp>
        <p:nvSpPr>
          <p:cNvPr id="157" name="Google Shape;157;p18"/>
          <p:cNvSpPr txBox="1"/>
          <p:nvPr>
            <p:ph idx="1" type="body"/>
          </p:nvPr>
        </p:nvSpPr>
        <p:spPr>
          <a:xfrm rot="5400000">
            <a:off x="3715827" y="-1496419"/>
            <a:ext cx="4767300" cy="105225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8" name="Google Shape;158;p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18"/>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1" name="Google Shape;161;p18"/>
          <p:cNvSpPr txBox="1"/>
          <p:nvPr>
            <p:ph type="title"/>
          </p:nvPr>
        </p:nvSpPr>
        <p:spPr>
          <a:xfrm>
            <a:off x="845127" y="365760"/>
            <a:ext cx="9445500" cy="826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162" name="Google Shape;162;p18"/>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163" name="Google Shape;163;p18"/>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b="0" l="72690" r="0" t="69862"/>
          <a:stretch/>
        </p:blipFill>
        <p:spPr>
          <a:xfrm>
            <a:off x="9694748" y="4789714"/>
            <a:ext cx="2497253" cy="2068285"/>
          </a:xfrm>
          <a:prstGeom prst="rect">
            <a:avLst/>
          </a:prstGeom>
          <a:noFill/>
          <a:ln>
            <a:noFill/>
          </a:ln>
        </p:spPr>
      </p:pic>
      <p:sp>
        <p:nvSpPr>
          <p:cNvPr id="21" name="Google Shape;21;p3"/>
          <p:cNvSpPr txBox="1"/>
          <p:nvPr>
            <p:ph type="title"/>
          </p:nvPr>
        </p:nvSpPr>
        <p:spPr>
          <a:xfrm>
            <a:off x="845127" y="365760"/>
            <a:ext cx="9445500" cy="826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 type="body"/>
          </p:nvPr>
        </p:nvSpPr>
        <p:spPr>
          <a:xfrm>
            <a:off x="845127" y="1381182"/>
            <a:ext cx="10515600" cy="47991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3" name="Google Shape;23;p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6" name="Google Shape;26;p3"/>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27" name="Google Shape;27;p3"/>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pic>
        <p:nvPicPr>
          <p:cNvPr id="29" name="Google Shape;29;p4"/>
          <p:cNvPicPr preferRelativeResize="0"/>
          <p:nvPr/>
        </p:nvPicPr>
        <p:blipFill rotWithShape="1">
          <a:blip r:embed="rId2">
            <a:alphaModFix/>
          </a:blip>
          <a:srcRect b="0" l="72690" r="0" t="69862"/>
          <a:stretch/>
        </p:blipFill>
        <p:spPr>
          <a:xfrm>
            <a:off x="9694748" y="4789714"/>
            <a:ext cx="2497253" cy="2068285"/>
          </a:xfrm>
          <a:prstGeom prst="rect">
            <a:avLst/>
          </a:prstGeom>
          <a:noFill/>
          <a:ln>
            <a:noFill/>
          </a:ln>
        </p:spPr>
      </p:pic>
      <p:sp>
        <p:nvSpPr>
          <p:cNvPr id="30" name="Google Shape;30;p4"/>
          <p:cNvSpPr txBox="1"/>
          <p:nvPr>
            <p:ph type="title"/>
          </p:nvPr>
        </p:nvSpPr>
        <p:spPr>
          <a:xfrm>
            <a:off x="831850" y="1712423"/>
            <a:ext cx="10515600" cy="2851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6000"/>
              <a:buFont typeface="Quattrocento Sans"/>
              <a:buNone/>
              <a:defRPr b="0"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831850" y="4552633"/>
            <a:ext cx="10515600" cy="1500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400"/>
              <a:buNone/>
              <a:defRPr sz="2400">
                <a:solidFill>
                  <a:srgbClr val="3F3F3F"/>
                </a:solidFill>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600"/>
              <a:buNone/>
              <a:defRPr sz="1600">
                <a:solidFill>
                  <a:srgbClr val="888888"/>
                </a:solidFill>
              </a:defRPr>
            </a:lvl3pPr>
            <a:lvl4pPr indent="-228600" lvl="3" marL="1828800" algn="l">
              <a:lnSpc>
                <a:spcPct val="90000"/>
              </a:lnSpc>
              <a:spcBef>
                <a:spcPts val="500"/>
              </a:spcBef>
              <a:spcAft>
                <a:spcPts val="0"/>
              </a:spcAft>
              <a:buClr>
                <a:srgbClr val="888888"/>
              </a:buClr>
              <a:buSzPts val="1400"/>
              <a:buNone/>
              <a:defRPr sz="1400">
                <a:solidFill>
                  <a:srgbClr val="888888"/>
                </a:solidFill>
              </a:defRPr>
            </a:lvl4pPr>
            <a:lvl5pPr indent="-228600" lvl="4" marL="2286000" algn="l">
              <a:lnSpc>
                <a:spcPct val="90000"/>
              </a:lnSpc>
              <a:spcBef>
                <a:spcPts val="50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2" name="Google Shape;32;p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5" name="Shape 35"/>
        <p:cNvGrpSpPr/>
        <p:nvPr/>
      </p:nvGrpSpPr>
      <p:grpSpPr>
        <a:xfrm>
          <a:off x="0" y="0"/>
          <a:ext cx="0" cy="0"/>
          <a:chOff x="0" y="0"/>
          <a:chExt cx="0" cy="0"/>
        </a:xfrm>
      </p:grpSpPr>
      <p:pic>
        <p:nvPicPr>
          <p:cNvPr id="36" name="Google Shape;36;p5"/>
          <p:cNvPicPr preferRelativeResize="0"/>
          <p:nvPr/>
        </p:nvPicPr>
        <p:blipFill rotWithShape="1">
          <a:blip r:embed="rId2">
            <a:alphaModFix/>
          </a:blip>
          <a:srcRect b="0" l="72690" r="0" t="69862"/>
          <a:stretch/>
        </p:blipFill>
        <p:spPr>
          <a:xfrm>
            <a:off x="9694748" y="4789714"/>
            <a:ext cx="2497253" cy="2068285"/>
          </a:xfrm>
          <a:prstGeom prst="rect">
            <a:avLst/>
          </a:prstGeom>
          <a:noFill/>
          <a:ln>
            <a:noFill/>
          </a:ln>
        </p:spPr>
      </p:pic>
      <p:sp>
        <p:nvSpPr>
          <p:cNvPr id="37" name="Google Shape;37;p5"/>
          <p:cNvSpPr txBox="1"/>
          <p:nvPr>
            <p:ph idx="1" type="body"/>
          </p:nvPr>
        </p:nvSpPr>
        <p:spPr>
          <a:xfrm>
            <a:off x="845127" y="1381182"/>
            <a:ext cx="5181600" cy="47991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8" name="Google Shape;38;p5"/>
          <p:cNvSpPr txBox="1"/>
          <p:nvPr>
            <p:ph idx="2" type="body"/>
          </p:nvPr>
        </p:nvSpPr>
        <p:spPr>
          <a:xfrm>
            <a:off x="6172200" y="1381182"/>
            <a:ext cx="5181600" cy="47991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5"/>
          <p:cNvSpPr txBox="1"/>
          <p:nvPr>
            <p:ph type="title"/>
          </p:nvPr>
        </p:nvSpPr>
        <p:spPr>
          <a:xfrm>
            <a:off x="845127" y="365760"/>
            <a:ext cx="9445500" cy="826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43" name="Google Shape;43;p5"/>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44" name="Google Shape;44;p5"/>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5" name="Shape 45"/>
        <p:cNvGrpSpPr/>
        <p:nvPr/>
      </p:nvGrpSpPr>
      <p:grpSpPr>
        <a:xfrm>
          <a:off x="0" y="0"/>
          <a:ext cx="0" cy="0"/>
          <a:chOff x="0" y="0"/>
          <a:chExt cx="0" cy="0"/>
        </a:xfrm>
      </p:grpSpPr>
      <p:pic>
        <p:nvPicPr>
          <p:cNvPr id="46" name="Google Shape;46;p6"/>
          <p:cNvPicPr preferRelativeResize="0"/>
          <p:nvPr/>
        </p:nvPicPr>
        <p:blipFill rotWithShape="1">
          <a:blip r:embed="rId2">
            <a:alphaModFix/>
          </a:blip>
          <a:srcRect b="0" l="72690" r="0" t="69862"/>
          <a:stretch/>
        </p:blipFill>
        <p:spPr>
          <a:xfrm>
            <a:off x="9694748" y="4789714"/>
            <a:ext cx="2497253" cy="2068285"/>
          </a:xfrm>
          <a:prstGeom prst="rect">
            <a:avLst/>
          </a:prstGeom>
          <a:noFill/>
          <a:ln>
            <a:noFill/>
          </a:ln>
        </p:spPr>
      </p:pic>
      <p:sp>
        <p:nvSpPr>
          <p:cNvPr id="47" name="Google Shape;47;p6"/>
          <p:cNvSpPr txBox="1"/>
          <p:nvPr>
            <p:ph idx="1" type="body"/>
          </p:nvPr>
        </p:nvSpPr>
        <p:spPr>
          <a:xfrm>
            <a:off x="845127" y="1381181"/>
            <a:ext cx="5156100" cy="8256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8" name="Google Shape;48;p6"/>
          <p:cNvSpPr txBox="1"/>
          <p:nvPr>
            <p:ph idx="2" type="body"/>
          </p:nvPr>
        </p:nvSpPr>
        <p:spPr>
          <a:xfrm>
            <a:off x="845127" y="2206880"/>
            <a:ext cx="5156100" cy="3981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9" name="Google Shape;49;p6"/>
          <p:cNvSpPr txBox="1"/>
          <p:nvPr>
            <p:ph idx="3" type="body"/>
          </p:nvPr>
        </p:nvSpPr>
        <p:spPr>
          <a:xfrm>
            <a:off x="6172200" y="1381182"/>
            <a:ext cx="5181600" cy="8256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0" name="Google Shape;50;p6"/>
          <p:cNvSpPr txBox="1"/>
          <p:nvPr>
            <p:ph idx="4" type="body"/>
          </p:nvPr>
        </p:nvSpPr>
        <p:spPr>
          <a:xfrm>
            <a:off x="6172200" y="2206880"/>
            <a:ext cx="5181600" cy="3981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1" name="Google Shape;51;p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6"/>
          <p:cNvSpPr txBox="1"/>
          <p:nvPr>
            <p:ph type="title"/>
          </p:nvPr>
        </p:nvSpPr>
        <p:spPr>
          <a:xfrm>
            <a:off x="845127" y="365760"/>
            <a:ext cx="9445500" cy="826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55" name="Google Shape;55;p6"/>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56" name="Google Shape;56;p6"/>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7" name="Shape 57"/>
        <p:cNvGrpSpPr/>
        <p:nvPr/>
      </p:nvGrpSpPr>
      <p:grpSpPr>
        <a:xfrm>
          <a:off x="0" y="0"/>
          <a:ext cx="0" cy="0"/>
          <a:chOff x="0" y="0"/>
          <a:chExt cx="0" cy="0"/>
        </a:xfrm>
      </p:grpSpPr>
      <p:pic>
        <p:nvPicPr>
          <p:cNvPr id="58" name="Google Shape;58;p7"/>
          <p:cNvPicPr preferRelativeResize="0"/>
          <p:nvPr/>
        </p:nvPicPr>
        <p:blipFill rotWithShape="1">
          <a:blip r:embed="rId2">
            <a:alphaModFix/>
          </a:blip>
          <a:srcRect b="0" l="72690" r="0" t="69862"/>
          <a:stretch/>
        </p:blipFill>
        <p:spPr>
          <a:xfrm>
            <a:off x="9694748" y="4789714"/>
            <a:ext cx="2497253" cy="2068285"/>
          </a:xfrm>
          <a:prstGeom prst="rect">
            <a:avLst/>
          </a:prstGeom>
          <a:noFill/>
          <a:ln>
            <a:noFill/>
          </a:ln>
        </p:spPr>
      </p:pic>
      <p:sp>
        <p:nvSpPr>
          <p:cNvPr id="59" name="Google Shape;59;p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2" name="Google Shape;62;p7"/>
          <p:cNvSpPr txBox="1"/>
          <p:nvPr>
            <p:ph type="title"/>
          </p:nvPr>
        </p:nvSpPr>
        <p:spPr>
          <a:xfrm>
            <a:off x="845127" y="365760"/>
            <a:ext cx="9445500" cy="826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cxnSp>
        <p:nvCxnSpPr>
          <p:cNvPr id="63" name="Google Shape;63;p7"/>
          <p:cNvCxnSpPr/>
          <p:nvPr/>
        </p:nvCxnSpPr>
        <p:spPr>
          <a:xfrm>
            <a:off x="845127" y="1191932"/>
            <a:ext cx="10515600" cy="0"/>
          </a:xfrm>
          <a:prstGeom prst="straightConnector1">
            <a:avLst/>
          </a:prstGeom>
          <a:noFill/>
          <a:ln cap="flat" cmpd="sng" w="9525">
            <a:solidFill>
              <a:srgbClr val="3DACA7"/>
            </a:solidFill>
            <a:prstDash val="solid"/>
            <a:round/>
            <a:headEnd len="sm" w="sm" type="none"/>
            <a:tailEnd len="sm" w="sm" type="none"/>
          </a:ln>
        </p:spPr>
      </p:cxnSp>
      <p:pic>
        <p:nvPicPr>
          <p:cNvPr id="64" name="Google Shape;64;p7"/>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pic>
        <p:nvPicPr>
          <p:cNvPr id="70" name="Google Shape;70;p9"/>
          <p:cNvPicPr preferRelativeResize="0"/>
          <p:nvPr/>
        </p:nvPicPr>
        <p:blipFill rotWithShape="1">
          <a:blip r:embed="rId2">
            <a:alphaModFix/>
          </a:blip>
          <a:srcRect b="0" l="72690" r="0" t="69862"/>
          <a:stretch/>
        </p:blipFill>
        <p:spPr>
          <a:xfrm>
            <a:off x="9694748" y="4789714"/>
            <a:ext cx="2497253" cy="2068285"/>
          </a:xfrm>
          <a:prstGeom prst="rect">
            <a:avLst/>
          </a:prstGeom>
          <a:noFill/>
          <a:ln>
            <a:noFill/>
          </a:ln>
        </p:spPr>
      </p:pic>
      <p:sp>
        <p:nvSpPr>
          <p:cNvPr id="71" name="Google Shape;71;p9"/>
          <p:cNvSpPr txBox="1"/>
          <p:nvPr>
            <p:ph type="title"/>
          </p:nvPr>
        </p:nvSpPr>
        <p:spPr>
          <a:xfrm>
            <a:off x="841248" y="457200"/>
            <a:ext cx="39318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9"/>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3" name="Google Shape;73;p9"/>
          <p:cNvSpPr txBox="1"/>
          <p:nvPr>
            <p:ph idx="2" type="body"/>
          </p:nvPr>
        </p:nvSpPr>
        <p:spPr>
          <a:xfrm>
            <a:off x="841248" y="2057399"/>
            <a:ext cx="3931800" cy="3810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4" name="Google Shape;74;p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77" name="Google Shape;77;p9"/>
          <p:cNvCxnSpPr/>
          <p:nvPr/>
        </p:nvCxnSpPr>
        <p:spPr>
          <a:xfrm>
            <a:off x="860600" y="2061029"/>
            <a:ext cx="3931800" cy="0"/>
          </a:xfrm>
          <a:prstGeom prst="straightConnector1">
            <a:avLst/>
          </a:prstGeom>
          <a:noFill/>
          <a:ln cap="flat" cmpd="sng" w="9525">
            <a:solidFill>
              <a:srgbClr val="3DACA7"/>
            </a:solidFill>
            <a:prstDash val="solid"/>
            <a:round/>
            <a:headEnd len="sm" w="sm" type="none"/>
            <a:tailEnd len="sm" w="sm" type="none"/>
          </a:ln>
        </p:spPr>
      </p:cxnSp>
      <p:pic>
        <p:nvPicPr>
          <p:cNvPr id="78" name="Google Shape;78;p9"/>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pic>
        <p:nvPicPr>
          <p:cNvPr id="80" name="Google Shape;80;p10"/>
          <p:cNvPicPr preferRelativeResize="0"/>
          <p:nvPr/>
        </p:nvPicPr>
        <p:blipFill rotWithShape="1">
          <a:blip r:embed="rId2">
            <a:alphaModFix/>
          </a:blip>
          <a:srcRect b="0" l="72690" r="0" t="69862"/>
          <a:stretch/>
        </p:blipFill>
        <p:spPr>
          <a:xfrm>
            <a:off x="9694748" y="4789714"/>
            <a:ext cx="2497253" cy="2068285"/>
          </a:xfrm>
          <a:prstGeom prst="rect">
            <a:avLst/>
          </a:prstGeom>
          <a:noFill/>
          <a:ln>
            <a:noFill/>
          </a:ln>
        </p:spPr>
      </p:pic>
      <p:sp>
        <p:nvSpPr>
          <p:cNvPr id="81" name="Google Shape;81;p10"/>
          <p:cNvSpPr txBox="1"/>
          <p:nvPr>
            <p:ph type="title"/>
          </p:nvPr>
        </p:nvSpPr>
        <p:spPr>
          <a:xfrm>
            <a:off x="841248" y="457200"/>
            <a:ext cx="39318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0"/>
          <p:cNvSpPr/>
          <p:nvPr>
            <p:ph idx="2" type="pic"/>
          </p:nvPr>
        </p:nvSpPr>
        <p:spPr>
          <a:xfrm>
            <a:off x="5181600" y="990600"/>
            <a:ext cx="6172200" cy="4876800"/>
          </a:xfrm>
          <a:prstGeom prst="rect">
            <a:avLst/>
          </a:prstGeom>
          <a:noFill/>
          <a:ln>
            <a:noFill/>
          </a:ln>
        </p:spPr>
      </p:sp>
      <p:sp>
        <p:nvSpPr>
          <p:cNvPr id="83" name="Google Shape;83;p10"/>
          <p:cNvSpPr txBox="1"/>
          <p:nvPr>
            <p:ph idx="1" type="body"/>
          </p:nvPr>
        </p:nvSpPr>
        <p:spPr>
          <a:xfrm>
            <a:off x="841248" y="2057400"/>
            <a:ext cx="3931800" cy="3810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200"/>
              <a:buNone/>
              <a:defRPr sz="1200"/>
            </a:lvl2pPr>
            <a:lvl3pPr indent="-228600" lvl="2" marL="1371600" algn="l">
              <a:lnSpc>
                <a:spcPct val="90000"/>
              </a:lnSpc>
              <a:spcBef>
                <a:spcPts val="500"/>
              </a:spcBef>
              <a:spcAft>
                <a:spcPts val="0"/>
              </a:spcAft>
              <a:buClr>
                <a:schemeClr val="dk1"/>
              </a:buClr>
              <a:buSzPts val="1000"/>
              <a:buNone/>
              <a:defRPr sz="1000"/>
            </a:lvl3pPr>
            <a:lvl4pPr indent="-228600" lvl="3" marL="1828800" algn="l">
              <a:lnSpc>
                <a:spcPct val="90000"/>
              </a:lnSpc>
              <a:spcBef>
                <a:spcPts val="500"/>
              </a:spcBef>
              <a:spcAft>
                <a:spcPts val="0"/>
              </a:spcAft>
              <a:buClr>
                <a:schemeClr val="dk1"/>
              </a:buClr>
              <a:buSzPts val="900"/>
              <a:buNone/>
              <a:defRPr sz="900"/>
            </a:lvl4pPr>
            <a:lvl5pPr indent="-228600" lvl="4" marL="2286000" algn="l">
              <a:lnSpc>
                <a:spcPct val="90000"/>
              </a:lnSpc>
              <a:spcBef>
                <a:spcPts val="50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4" name="Google Shape;84;p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0"/>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87" name="Google Shape;87;p10"/>
          <p:cNvCxnSpPr/>
          <p:nvPr/>
        </p:nvCxnSpPr>
        <p:spPr>
          <a:xfrm>
            <a:off x="860600" y="2061029"/>
            <a:ext cx="3931800" cy="0"/>
          </a:xfrm>
          <a:prstGeom prst="straightConnector1">
            <a:avLst/>
          </a:prstGeom>
          <a:noFill/>
          <a:ln cap="flat" cmpd="sng" w="9525">
            <a:solidFill>
              <a:srgbClr val="3DACA7"/>
            </a:solidFill>
            <a:prstDash val="solid"/>
            <a:round/>
            <a:headEnd len="sm" w="sm" type="none"/>
            <a:tailEnd len="sm" w="sm" type="none"/>
          </a:ln>
        </p:spPr>
      </p:cxnSp>
      <p:pic>
        <p:nvPicPr>
          <p:cNvPr id="88" name="Google Shape;88;p10"/>
          <p:cNvPicPr preferRelativeResize="0"/>
          <p:nvPr/>
        </p:nvPicPr>
        <p:blipFill rotWithShape="1">
          <a:blip r:embed="rId3">
            <a:alphaModFix/>
          </a:blip>
          <a:srcRect b="0" l="0" r="0" t="0"/>
          <a:stretch/>
        </p:blipFill>
        <p:spPr>
          <a:xfrm>
            <a:off x="10560627" y="555008"/>
            <a:ext cx="800100" cy="44767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45127" y="365760"/>
            <a:ext cx="10515600" cy="1325700"/>
          </a:xfrm>
          <a:prstGeom prst="rect">
            <a:avLst/>
          </a:prstGeom>
          <a:noFill/>
          <a:ln>
            <a:noFill/>
          </a:ln>
        </p:spPr>
        <p:txBody>
          <a:bodyPr anchorCtr="0" anchor="ctr" bIns="45700" lIns="91425" spcFirstLastPara="1" rIns="91425" wrap="square" tIns="45700">
            <a:normAutofit/>
          </a:bodyPr>
          <a:lstStyle>
            <a:lvl1pPr lvl="0" marR="0" algn="l">
              <a:lnSpc>
                <a:spcPct val="90000"/>
              </a:lnSpc>
              <a:spcBef>
                <a:spcPts val="0"/>
              </a:spcBef>
              <a:spcAft>
                <a:spcPts val="0"/>
              </a:spcAft>
              <a:buClr>
                <a:srgbClr val="3EADA7"/>
              </a:buClr>
              <a:buSzPts val="4400"/>
              <a:buFont typeface="Quattrocento Sans"/>
              <a:buNone/>
              <a:defRPr b="0" i="0" sz="4400" u="none" cap="none" strike="noStrike">
                <a:solidFill>
                  <a:srgbClr val="3EADA7"/>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45127" y="1828800"/>
            <a:ext cx="10515600" cy="4351200"/>
          </a:xfrm>
          <a:prstGeom prst="rect">
            <a:avLst/>
          </a:prstGeom>
          <a:noFill/>
          <a:ln>
            <a:noFill/>
          </a:ln>
        </p:spPr>
        <p:txBody>
          <a:bodyPr anchorCtr="0" anchor="t" bIns="45700" lIns="91425" spcFirstLastPara="1" rIns="91425" wrap="square" tIns="45700">
            <a:normAutofit/>
          </a:bodyPr>
          <a:lstStyle>
            <a:lvl1pPr indent="-406400" lvl="0" marL="457200" marR="0" algn="l">
              <a:lnSpc>
                <a:spcPct val="90000"/>
              </a:lnSpc>
              <a:spcBef>
                <a:spcPts val="1000"/>
              </a:spcBef>
              <a:spcAft>
                <a:spcPts val="0"/>
              </a:spcAft>
              <a:buClr>
                <a:schemeClr val="dk1"/>
              </a:buClr>
              <a:buSzPts val="2800"/>
              <a:buFont typeface="Noto Sans Symbols"/>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Noto Sans Symbols"/>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Noto Sans Symbols"/>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5pPr>
            <a:lvl6pPr indent="-342900" lvl="5" marL="2743200" marR="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algn="l">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algn="l">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algn="ctr">
              <a:spcBef>
                <a:spcPts val="0"/>
              </a:spcBef>
              <a:spcAft>
                <a:spcPts val="0"/>
              </a:spcAft>
              <a:buSzPts val="1400"/>
              <a:buNone/>
              <a:defRPr b="0" i="0" sz="1100" u="none" cap="none" strike="noStrike">
                <a:solidFill>
                  <a:srgbClr val="595959"/>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7527"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100" u="none" cap="none" strike="noStrike">
                <a:solidFill>
                  <a:srgbClr val="888888"/>
                </a:solidFill>
                <a:latin typeface="Calibri"/>
                <a:ea typeface="Calibri"/>
                <a:cs typeface="Calibri"/>
                <a:sym typeface="Calibri"/>
              </a:defRPr>
            </a:lvl1pPr>
            <a:lvl2pPr indent="0" lvl="1" marL="0" marR="0" algn="r">
              <a:spcBef>
                <a:spcPts val="0"/>
              </a:spcBef>
              <a:buNone/>
              <a:defRPr b="0" i="0" sz="1100" u="none" cap="none" strike="noStrike">
                <a:solidFill>
                  <a:srgbClr val="888888"/>
                </a:solidFill>
                <a:latin typeface="Calibri"/>
                <a:ea typeface="Calibri"/>
                <a:cs typeface="Calibri"/>
                <a:sym typeface="Calibri"/>
              </a:defRPr>
            </a:lvl2pPr>
            <a:lvl3pPr indent="0" lvl="2" marL="0" marR="0" algn="r">
              <a:spcBef>
                <a:spcPts val="0"/>
              </a:spcBef>
              <a:buNone/>
              <a:defRPr b="0" i="0" sz="1100" u="none" cap="none" strike="noStrike">
                <a:solidFill>
                  <a:srgbClr val="888888"/>
                </a:solidFill>
                <a:latin typeface="Calibri"/>
                <a:ea typeface="Calibri"/>
                <a:cs typeface="Calibri"/>
                <a:sym typeface="Calibri"/>
              </a:defRPr>
            </a:lvl3pPr>
            <a:lvl4pPr indent="0" lvl="3" marL="0" marR="0" algn="r">
              <a:spcBef>
                <a:spcPts val="0"/>
              </a:spcBef>
              <a:buNone/>
              <a:defRPr b="0" i="0" sz="1100" u="none" cap="none" strike="noStrike">
                <a:solidFill>
                  <a:srgbClr val="888888"/>
                </a:solidFill>
                <a:latin typeface="Calibri"/>
                <a:ea typeface="Calibri"/>
                <a:cs typeface="Calibri"/>
                <a:sym typeface="Calibri"/>
              </a:defRPr>
            </a:lvl4pPr>
            <a:lvl5pPr indent="0" lvl="4" marL="0" marR="0" algn="r">
              <a:spcBef>
                <a:spcPts val="0"/>
              </a:spcBef>
              <a:buNone/>
              <a:defRPr b="0" i="0" sz="1100" u="none" cap="none" strike="noStrike">
                <a:solidFill>
                  <a:srgbClr val="888888"/>
                </a:solidFill>
                <a:latin typeface="Calibri"/>
                <a:ea typeface="Calibri"/>
                <a:cs typeface="Calibri"/>
                <a:sym typeface="Calibri"/>
              </a:defRPr>
            </a:lvl5pPr>
            <a:lvl6pPr indent="0" lvl="5" marL="0" marR="0" algn="r">
              <a:spcBef>
                <a:spcPts val="0"/>
              </a:spcBef>
              <a:buNone/>
              <a:defRPr b="0" i="0" sz="1100" u="none" cap="none" strike="noStrike">
                <a:solidFill>
                  <a:srgbClr val="888888"/>
                </a:solidFill>
                <a:latin typeface="Calibri"/>
                <a:ea typeface="Calibri"/>
                <a:cs typeface="Calibri"/>
                <a:sym typeface="Calibri"/>
              </a:defRPr>
            </a:lvl6pPr>
            <a:lvl7pPr indent="0" lvl="6" marL="0" marR="0" algn="r">
              <a:spcBef>
                <a:spcPts val="0"/>
              </a:spcBef>
              <a:buNone/>
              <a:defRPr b="0" i="0" sz="1100" u="none" cap="none" strike="noStrike">
                <a:solidFill>
                  <a:srgbClr val="888888"/>
                </a:solidFill>
                <a:latin typeface="Calibri"/>
                <a:ea typeface="Calibri"/>
                <a:cs typeface="Calibri"/>
                <a:sym typeface="Calibri"/>
              </a:defRPr>
            </a:lvl7pPr>
            <a:lvl8pPr indent="0" lvl="7" marL="0" marR="0" algn="r">
              <a:spcBef>
                <a:spcPts val="0"/>
              </a:spcBef>
              <a:buNone/>
              <a:defRPr b="0" i="0" sz="1100" u="none" cap="none" strike="noStrike">
                <a:solidFill>
                  <a:srgbClr val="888888"/>
                </a:solidFill>
                <a:latin typeface="Calibri"/>
                <a:ea typeface="Calibri"/>
                <a:cs typeface="Calibri"/>
                <a:sym typeface="Calibri"/>
              </a:defRPr>
            </a:lvl8pPr>
            <a:lvl9pPr indent="0" lvl="8" marL="0" marR="0" algn="r">
              <a:spcBef>
                <a:spcPts val="0"/>
              </a:spcBef>
              <a:buNone/>
              <a:defRPr b="0" i="0" sz="11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data.gov.in/resource/indian-railways-time-table-trains-available-reservation-01112017" TargetMode="External"/><Relationship Id="rId4" Type="http://schemas.openxmlformats.org/officeDocument/2006/relationships/hyperlink" Target="https://www.data.gov.in/resource/indian-railways-time-table-trains-available-reservation-0111201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www.kaggle.com/datasets/headsortails/train-stations-in-europe?resource=download" TargetMode="External"/><Relationship Id="rId4" Type="http://schemas.openxmlformats.org/officeDocument/2006/relationships/hyperlink" Target="https://www.kaggle.com/datasets/headsortails/train-stations-in-europe?resource=downloa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comments" Target="../comments/comment1.xml"/><Relationship Id="rId4" Type="http://schemas.openxmlformats.org/officeDocument/2006/relationships/image" Target="../media/image7.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type="ctrTitle"/>
          </p:nvPr>
        </p:nvSpPr>
        <p:spPr>
          <a:xfrm>
            <a:off x="-295525" y="978825"/>
            <a:ext cx="12556800" cy="18750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Quattrocento Sans"/>
              <a:buNone/>
            </a:pPr>
            <a:r>
              <a:rPr lang="en-US" sz="4800">
                <a:latin typeface="Times New Roman"/>
                <a:ea typeface="Times New Roman"/>
                <a:cs typeface="Times New Roman"/>
                <a:sym typeface="Times New Roman"/>
              </a:rPr>
              <a:t>Comparative Analysis of Indian Railway </a:t>
            </a:r>
            <a:endParaRPr sz="4800">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lt1"/>
              </a:buClr>
              <a:buSzPts val="5400"/>
              <a:buFont typeface="Quattrocento Sans"/>
              <a:buNone/>
            </a:pPr>
            <a:r>
              <a:rPr lang="en-US" sz="4800">
                <a:latin typeface="Times New Roman"/>
                <a:ea typeface="Times New Roman"/>
                <a:cs typeface="Times New Roman"/>
                <a:sym typeface="Times New Roman"/>
              </a:rPr>
              <a:t>Network and European Railway Network</a:t>
            </a:r>
            <a:endParaRPr sz="4800">
              <a:latin typeface="Times New Roman"/>
              <a:ea typeface="Times New Roman"/>
              <a:cs typeface="Times New Roman"/>
              <a:sym typeface="Times New Roman"/>
            </a:endParaRPr>
          </a:p>
        </p:txBody>
      </p:sp>
      <p:sp>
        <p:nvSpPr>
          <p:cNvPr id="169" name="Google Shape;169;p19"/>
          <p:cNvSpPr txBox="1"/>
          <p:nvPr>
            <p:ph idx="1" type="subTitle"/>
          </p:nvPr>
        </p:nvSpPr>
        <p:spPr>
          <a:xfrm>
            <a:off x="4768075" y="3164900"/>
            <a:ext cx="6311700" cy="2429400"/>
          </a:xfrm>
          <a:prstGeom prst="rect">
            <a:avLst/>
          </a:prstGeom>
          <a:noFill/>
          <a:ln>
            <a:noFill/>
          </a:ln>
        </p:spPr>
        <p:txBody>
          <a:bodyPr anchorCtr="0" anchor="t" bIns="45700" lIns="91425" spcFirstLastPara="1" rIns="91425" wrap="square" tIns="45700">
            <a:normAutofit/>
          </a:bodyPr>
          <a:lstStyle/>
          <a:p>
            <a:pPr indent="0" lvl="0" marL="0" rtl="0" algn="r">
              <a:lnSpc>
                <a:spcPct val="90000"/>
              </a:lnSpc>
              <a:spcBef>
                <a:spcPts val="0"/>
              </a:spcBef>
              <a:spcAft>
                <a:spcPts val="0"/>
              </a:spcAft>
              <a:buClr>
                <a:srgbClr val="E9F7F6"/>
              </a:buClr>
              <a:buSzPts val="2400"/>
              <a:buNone/>
            </a:pPr>
            <a:r>
              <a:rPr lang="en-US" sz="2800">
                <a:latin typeface="Times New Roman"/>
                <a:ea typeface="Times New Roman"/>
                <a:cs typeface="Times New Roman"/>
                <a:sym typeface="Times New Roman"/>
              </a:rPr>
              <a:t>Submitted by:</a:t>
            </a:r>
            <a:endParaRPr sz="2800">
              <a:latin typeface="Times New Roman"/>
              <a:ea typeface="Times New Roman"/>
              <a:cs typeface="Times New Roman"/>
              <a:sym typeface="Times New Roman"/>
            </a:endParaRPr>
          </a:p>
          <a:p>
            <a:pPr indent="0" lvl="0" marL="0" rtl="0" algn="r">
              <a:lnSpc>
                <a:spcPct val="90000"/>
              </a:lnSpc>
              <a:spcBef>
                <a:spcPts val="0"/>
              </a:spcBef>
              <a:spcAft>
                <a:spcPts val="0"/>
              </a:spcAft>
              <a:buClr>
                <a:srgbClr val="E9F7F6"/>
              </a:buClr>
              <a:buSzPts val="2400"/>
              <a:buNone/>
            </a:pPr>
            <a:r>
              <a:rPr lang="en-US" sz="2800">
                <a:latin typeface="Times New Roman"/>
                <a:ea typeface="Times New Roman"/>
                <a:cs typeface="Times New Roman"/>
                <a:sym typeface="Times New Roman"/>
              </a:rPr>
              <a:t>Akash Kushwaha 2021514</a:t>
            </a:r>
            <a:endParaRPr sz="2800">
              <a:latin typeface="Times New Roman"/>
              <a:ea typeface="Times New Roman"/>
              <a:cs typeface="Times New Roman"/>
              <a:sym typeface="Times New Roman"/>
            </a:endParaRPr>
          </a:p>
          <a:p>
            <a:pPr indent="0" lvl="0" marL="0" rtl="0" algn="ctr">
              <a:lnSpc>
                <a:spcPct val="90000"/>
              </a:lnSpc>
              <a:spcBef>
                <a:spcPts val="0"/>
              </a:spcBef>
              <a:spcAft>
                <a:spcPts val="0"/>
              </a:spcAft>
              <a:buClr>
                <a:srgbClr val="E9F7F6"/>
              </a:buClr>
              <a:buSzPts val="2400"/>
              <a:buNone/>
            </a:pPr>
            <a:r>
              <a:rPr lang="en-US" sz="2800">
                <a:latin typeface="Times New Roman"/>
                <a:ea typeface="Times New Roman"/>
                <a:cs typeface="Times New Roman"/>
                <a:sym typeface="Times New Roman"/>
              </a:rPr>
              <a:t>                         Chaitanya Arora 2021033</a:t>
            </a:r>
            <a:endParaRPr sz="2800">
              <a:latin typeface="Times New Roman"/>
              <a:ea typeface="Times New Roman"/>
              <a:cs typeface="Times New Roman"/>
              <a:sym typeface="Times New Roman"/>
            </a:endParaRPr>
          </a:p>
          <a:p>
            <a:pPr indent="0" lvl="0" marL="0" rtl="0" algn="ctr">
              <a:lnSpc>
                <a:spcPct val="90000"/>
              </a:lnSpc>
              <a:spcBef>
                <a:spcPts val="0"/>
              </a:spcBef>
              <a:spcAft>
                <a:spcPts val="0"/>
              </a:spcAft>
              <a:buClr>
                <a:srgbClr val="E9F7F6"/>
              </a:buClr>
              <a:buSzPts val="2400"/>
              <a:buNone/>
            </a:pPr>
            <a:r>
              <a:rPr lang="en-US" sz="2800">
                <a:latin typeface="Times New Roman"/>
                <a:ea typeface="Times New Roman"/>
                <a:cs typeface="Times New Roman"/>
                <a:sym typeface="Times New Roman"/>
              </a:rPr>
              <a:t> 	                    Kashvi Panvanda 2022245</a:t>
            </a:r>
            <a:endParaRPr sz="2800">
              <a:latin typeface="Times New Roman"/>
              <a:ea typeface="Times New Roman"/>
              <a:cs typeface="Times New Roman"/>
              <a:sym typeface="Times New Roman"/>
            </a:endParaRPr>
          </a:p>
        </p:txBody>
      </p:sp>
      <p:sp>
        <p:nvSpPr>
          <p:cNvPr id="170" name="Google Shape;170;p19"/>
          <p:cNvSpPr txBox="1"/>
          <p:nvPr>
            <p:ph type="ctrTitle"/>
          </p:nvPr>
        </p:nvSpPr>
        <p:spPr>
          <a:xfrm>
            <a:off x="-364800" y="-622150"/>
            <a:ext cx="12556800" cy="18750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5400"/>
              <a:buFont typeface="Quattrocento Sans"/>
              <a:buNone/>
            </a:pPr>
            <a:r>
              <a:rPr lang="en-US" sz="4800">
                <a:latin typeface="Times New Roman"/>
                <a:ea typeface="Times New Roman"/>
                <a:cs typeface="Times New Roman"/>
                <a:sym typeface="Times New Roman"/>
              </a:rPr>
              <a:t>Group: 44</a:t>
            </a:r>
            <a:endParaRPr sz="48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8"/>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Motif Analysis</a:t>
            </a:r>
            <a:endParaRPr>
              <a:latin typeface="Times New Roman"/>
              <a:ea typeface="Times New Roman"/>
              <a:cs typeface="Times New Roman"/>
              <a:sym typeface="Times New Roman"/>
            </a:endParaRPr>
          </a:p>
        </p:txBody>
      </p:sp>
      <p:sp>
        <p:nvSpPr>
          <p:cNvPr id="239" name="Google Shape;239;p28"/>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2400">
                <a:latin typeface="Times New Roman"/>
                <a:ea typeface="Times New Roman"/>
                <a:cs typeface="Times New Roman"/>
                <a:sym typeface="Times New Roman"/>
              </a:rPr>
              <a:t>European Railway Network:</a:t>
            </a:r>
            <a:endParaRPr b="1" sz="2400">
              <a:latin typeface="Times New Roman"/>
              <a:ea typeface="Times New Roman"/>
              <a:cs typeface="Times New Roman"/>
              <a:sym typeface="Times New Roman"/>
            </a:endParaRPr>
          </a:p>
          <a:p>
            <a:pPr indent="0" lvl="0" marL="0" rtl="0" algn="l">
              <a:spcBef>
                <a:spcPts val="1000"/>
              </a:spcBef>
              <a:spcAft>
                <a:spcPts val="0"/>
              </a:spcAft>
              <a:buNone/>
            </a:pPr>
            <a:r>
              <a:t/>
            </a:r>
            <a:endParaRPr>
              <a:latin typeface="Times New Roman"/>
              <a:ea typeface="Times New Roman"/>
              <a:cs typeface="Times New Roman"/>
              <a:sym typeface="Times New Roman"/>
            </a:endParaRPr>
          </a:p>
          <a:p>
            <a:pPr indent="0" lvl="0" marL="0" rtl="0" algn="l">
              <a:spcBef>
                <a:spcPts val="1000"/>
              </a:spcBef>
              <a:spcAft>
                <a:spcPts val="0"/>
              </a:spcAft>
              <a:buNone/>
            </a:pPr>
            <a:r>
              <a:t/>
            </a:r>
            <a:endParaRPr>
              <a:latin typeface="Times New Roman"/>
              <a:ea typeface="Times New Roman"/>
              <a:cs typeface="Times New Roman"/>
              <a:sym typeface="Times New Roman"/>
            </a:endParaRPr>
          </a:p>
          <a:p>
            <a:pPr indent="0" lvl="0" marL="0" rtl="0" algn="l">
              <a:spcBef>
                <a:spcPts val="1000"/>
              </a:spcBef>
              <a:spcAft>
                <a:spcPts val="0"/>
              </a:spcAft>
              <a:buNone/>
            </a:pPr>
            <a:r>
              <a:t/>
            </a:r>
            <a:endParaRPr>
              <a:latin typeface="Times New Roman"/>
              <a:ea typeface="Times New Roman"/>
              <a:cs typeface="Times New Roman"/>
              <a:sym typeface="Times New Roman"/>
            </a:endParaRPr>
          </a:p>
          <a:p>
            <a:pPr indent="0" lvl="0" marL="0" rtl="0" algn="l">
              <a:spcBef>
                <a:spcPts val="1000"/>
              </a:spcBef>
              <a:spcAft>
                <a:spcPts val="0"/>
              </a:spcAft>
              <a:buNone/>
            </a:pPr>
            <a:r>
              <a:t/>
            </a:r>
            <a:endParaRPr sz="20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We are getting only 3 triads because the graph is very sparse (Average degree of undirected graph is 0.11), and hence only 1 Motif and 1 anti-motif are detected.</a:t>
            </a:r>
            <a:endParaRPr sz="2000">
              <a:latin typeface="Times New Roman"/>
              <a:ea typeface="Times New Roman"/>
              <a:cs typeface="Times New Roman"/>
              <a:sym typeface="Times New Roman"/>
            </a:endParaRPr>
          </a:p>
          <a:p>
            <a:pPr indent="0" lvl="0" marL="0" rtl="0" algn="l">
              <a:spcBef>
                <a:spcPts val="1000"/>
              </a:spcBef>
              <a:spcAft>
                <a:spcPts val="0"/>
              </a:spcAft>
              <a:buNone/>
            </a:pPr>
            <a:r>
              <a:t/>
            </a:r>
            <a:endParaRPr b="1" sz="2400">
              <a:latin typeface="Times New Roman"/>
              <a:ea typeface="Times New Roman"/>
              <a:cs typeface="Times New Roman"/>
              <a:sym typeface="Times New Roman"/>
            </a:endParaRPr>
          </a:p>
          <a:p>
            <a:pPr indent="0" lvl="0" marL="0" rtl="0" algn="l">
              <a:spcBef>
                <a:spcPts val="1000"/>
              </a:spcBef>
              <a:spcAft>
                <a:spcPts val="0"/>
              </a:spcAft>
              <a:buNone/>
            </a:pPr>
            <a:r>
              <a:rPr b="1" lang="en-US" sz="2400">
                <a:latin typeface="Times New Roman"/>
                <a:ea typeface="Times New Roman"/>
                <a:cs typeface="Times New Roman"/>
                <a:sym typeface="Times New Roman"/>
              </a:rPr>
              <a:t>Indian Railway Network:</a:t>
            </a:r>
            <a:endParaRPr b="1" sz="2400">
              <a:latin typeface="Times New Roman"/>
              <a:ea typeface="Times New Roman"/>
              <a:cs typeface="Times New Roman"/>
              <a:sym typeface="Times New Roman"/>
            </a:endParaRPr>
          </a:p>
          <a:p>
            <a:pPr indent="0" lvl="0" marL="0" rtl="0" algn="l">
              <a:spcBef>
                <a:spcPts val="1000"/>
              </a:spcBef>
              <a:spcAft>
                <a:spcPts val="0"/>
              </a:spcAft>
              <a:buNone/>
            </a:pPr>
            <a:r>
              <a:rPr lang="en-US" sz="2000">
                <a:latin typeface="Times New Roman"/>
                <a:ea typeface="Times New Roman"/>
                <a:cs typeface="Times New Roman"/>
                <a:sym typeface="Times New Roman"/>
              </a:rPr>
              <a:t>Not feasible computationally since the graph is highly connected and dense (Average degree for undirected: 122.85)</a:t>
            </a:r>
            <a:endParaRPr sz="2000">
              <a:latin typeface="Times New Roman"/>
              <a:ea typeface="Times New Roman"/>
              <a:cs typeface="Times New Roman"/>
              <a:sym typeface="Times New Roman"/>
            </a:endParaRPr>
          </a:p>
        </p:txBody>
      </p:sp>
      <p:graphicFrame>
        <p:nvGraphicFramePr>
          <p:cNvPr id="240" name="Google Shape;240;p28"/>
          <p:cNvGraphicFramePr/>
          <p:nvPr/>
        </p:nvGraphicFramePr>
        <p:xfrm>
          <a:off x="961700" y="1966675"/>
          <a:ext cx="3000000" cy="3000000"/>
        </p:xfrm>
        <a:graphic>
          <a:graphicData uri="http://schemas.openxmlformats.org/drawingml/2006/table">
            <a:tbl>
              <a:tblPr>
                <a:noFill/>
                <a:tableStyleId>{330A9F5B-2ED4-476B-8EEB-10A031312340}</a:tableStyleId>
              </a:tblPr>
              <a:tblGrid>
                <a:gridCol w="1842475"/>
                <a:gridCol w="1525900"/>
                <a:gridCol w="1563875"/>
                <a:gridCol w="1500575"/>
                <a:gridCol w="2779525"/>
              </a:tblGrid>
              <a:tr h="381000">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Type</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Z-score</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Original Count</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Random Mean </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Standard  Deviation</a:t>
                      </a:r>
                      <a:endParaRPr sz="17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0: Motif </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1.568929</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7</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5.4</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1.019804</a:t>
                      </a:r>
                      <a:endParaRPr sz="17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1: Anti-Motif</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1.568929</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5</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6.6</a:t>
                      </a:r>
                      <a:endParaRPr sz="17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1700">
                          <a:latin typeface="Times New Roman"/>
                          <a:ea typeface="Times New Roman"/>
                          <a:cs typeface="Times New Roman"/>
                          <a:sym typeface="Times New Roman"/>
                        </a:rPr>
                        <a:t>1.019804</a:t>
                      </a:r>
                      <a:endParaRPr sz="17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9"/>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Random Graph Models</a:t>
            </a:r>
            <a:endParaRPr>
              <a:latin typeface="Times New Roman"/>
              <a:ea typeface="Times New Roman"/>
              <a:cs typeface="Times New Roman"/>
              <a:sym typeface="Times New Roman"/>
            </a:endParaRPr>
          </a:p>
        </p:txBody>
      </p:sp>
      <p:sp>
        <p:nvSpPr>
          <p:cNvPr id="246" name="Google Shape;246;p29"/>
          <p:cNvSpPr txBox="1"/>
          <p:nvPr>
            <p:ph idx="1" type="body"/>
          </p:nvPr>
        </p:nvSpPr>
        <p:spPr>
          <a:xfrm>
            <a:off x="845127" y="1381182"/>
            <a:ext cx="10515600" cy="4799100"/>
          </a:xfrm>
          <a:prstGeom prst="rect">
            <a:avLst/>
          </a:prstGeom>
        </p:spPr>
        <p:txBody>
          <a:bodyPr anchorCtr="0" anchor="t" bIns="45700" lIns="91425" spcFirstLastPara="1" rIns="91425" wrap="square" tIns="45700">
            <a:noAutofit/>
          </a:bodyPr>
          <a:lstStyle/>
          <a:p>
            <a:pPr indent="0" lvl="0" marL="0" rtl="0" algn="l">
              <a:lnSpc>
                <a:spcPct val="80000"/>
              </a:lnSpc>
              <a:spcBef>
                <a:spcPts val="1000"/>
              </a:spcBef>
              <a:spcAft>
                <a:spcPts val="0"/>
              </a:spcAft>
              <a:buSzPts val="523"/>
              <a:buNone/>
            </a:pPr>
            <a:r>
              <a:rPr lang="en-US" sz="2096">
                <a:latin typeface="Times New Roman"/>
                <a:ea typeface="Times New Roman"/>
                <a:cs typeface="Times New Roman"/>
                <a:sym typeface="Times New Roman"/>
              </a:rPr>
              <a:t>Random Graph Baselines on (IRN):</a:t>
            </a:r>
            <a:endParaRPr sz="2096">
              <a:latin typeface="Times New Roman"/>
              <a:ea typeface="Times New Roman"/>
              <a:cs typeface="Times New Roman"/>
              <a:sym typeface="Times New Roman"/>
            </a:endParaRPr>
          </a:p>
          <a:p>
            <a:pPr indent="0" lvl="0" marL="0" rtl="0" algn="l">
              <a:lnSpc>
                <a:spcPct val="80000"/>
              </a:lnSpc>
              <a:spcBef>
                <a:spcPts val="1000"/>
              </a:spcBef>
              <a:spcAft>
                <a:spcPts val="0"/>
              </a:spcAft>
              <a:buSzPts val="523"/>
              <a:buNone/>
            </a:pPr>
            <a:r>
              <a:t/>
            </a:r>
            <a:endParaRPr sz="2096">
              <a:latin typeface="Times New Roman"/>
              <a:ea typeface="Times New Roman"/>
              <a:cs typeface="Times New Roman"/>
              <a:sym typeface="Times New Roman"/>
            </a:endParaRPr>
          </a:p>
          <a:p>
            <a:pPr indent="0" lvl="0" marL="0" rtl="0" algn="l">
              <a:lnSpc>
                <a:spcPct val="80000"/>
              </a:lnSpc>
              <a:spcBef>
                <a:spcPts val="1000"/>
              </a:spcBef>
              <a:spcAft>
                <a:spcPts val="0"/>
              </a:spcAft>
              <a:buSzPts val="523"/>
              <a:buNone/>
            </a:pPr>
            <a:r>
              <a:t/>
            </a:r>
            <a:endParaRPr sz="1892">
              <a:latin typeface="Times New Roman"/>
              <a:ea typeface="Times New Roman"/>
              <a:cs typeface="Times New Roman"/>
              <a:sym typeface="Times New Roman"/>
            </a:endParaRPr>
          </a:p>
          <a:p>
            <a:pPr indent="0" lvl="0" marL="0" rtl="0" algn="l">
              <a:lnSpc>
                <a:spcPct val="80000"/>
              </a:lnSpc>
              <a:spcBef>
                <a:spcPts val="1000"/>
              </a:spcBef>
              <a:spcAft>
                <a:spcPts val="0"/>
              </a:spcAft>
              <a:buSzPts val="523"/>
              <a:buNone/>
            </a:pPr>
            <a:r>
              <a:t/>
            </a:r>
            <a:endParaRPr sz="2035">
              <a:latin typeface="Times New Roman"/>
              <a:ea typeface="Times New Roman"/>
              <a:cs typeface="Times New Roman"/>
              <a:sym typeface="Times New Roman"/>
            </a:endParaRPr>
          </a:p>
          <a:p>
            <a:pPr indent="0" lvl="0" marL="0" rtl="0" algn="l">
              <a:lnSpc>
                <a:spcPct val="80000"/>
              </a:lnSpc>
              <a:spcBef>
                <a:spcPts val="1000"/>
              </a:spcBef>
              <a:spcAft>
                <a:spcPts val="0"/>
              </a:spcAft>
              <a:buSzPts val="523"/>
              <a:buNone/>
            </a:pPr>
            <a:r>
              <a:t/>
            </a:r>
            <a:endParaRPr sz="2035">
              <a:latin typeface="Times New Roman"/>
              <a:ea typeface="Times New Roman"/>
              <a:cs typeface="Times New Roman"/>
              <a:sym typeface="Times New Roman"/>
            </a:endParaRPr>
          </a:p>
          <a:p>
            <a:pPr indent="0" lvl="0" marL="0" rtl="0" algn="l">
              <a:lnSpc>
                <a:spcPct val="80000"/>
              </a:lnSpc>
              <a:spcBef>
                <a:spcPts val="1000"/>
              </a:spcBef>
              <a:spcAft>
                <a:spcPts val="0"/>
              </a:spcAft>
              <a:buSzPts val="523"/>
              <a:buNone/>
            </a:pPr>
            <a:r>
              <a:t/>
            </a:r>
            <a:endParaRPr sz="2035">
              <a:latin typeface="Times New Roman"/>
              <a:ea typeface="Times New Roman"/>
              <a:cs typeface="Times New Roman"/>
              <a:sym typeface="Times New Roman"/>
            </a:endParaRPr>
          </a:p>
          <a:p>
            <a:pPr indent="-348170" lvl="0" marL="457200" rtl="0" algn="l">
              <a:lnSpc>
                <a:spcPct val="80000"/>
              </a:lnSpc>
              <a:spcBef>
                <a:spcPts val="1000"/>
              </a:spcBef>
              <a:spcAft>
                <a:spcPts val="0"/>
              </a:spcAft>
              <a:buSzPts val="1883"/>
              <a:buFont typeface="Times New Roman"/>
              <a:buChar char="●"/>
            </a:pPr>
            <a:r>
              <a:rPr lang="en-US" sz="1883">
                <a:latin typeface="Times New Roman"/>
                <a:ea typeface="Times New Roman"/>
                <a:cs typeface="Times New Roman"/>
                <a:sym typeface="Times New Roman"/>
              </a:rPr>
              <a:t>IRN ≈ Scale-Free Network</a:t>
            </a:r>
            <a:endParaRPr sz="1883">
              <a:latin typeface="Times New Roman"/>
              <a:ea typeface="Times New Roman"/>
              <a:cs typeface="Times New Roman"/>
              <a:sym typeface="Times New Roman"/>
            </a:endParaRPr>
          </a:p>
          <a:p>
            <a:pPr indent="-348170" lvl="0" marL="457200" rtl="0" algn="l">
              <a:lnSpc>
                <a:spcPct val="80000"/>
              </a:lnSpc>
              <a:spcBef>
                <a:spcPts val="0"/>
              </a:spcBef>
              <a:spcAft>
                <a:spcPts val="0"/>
              </a:spcAft>
              <a:buSzPts val="1883"/>
              <a:buFont typeface="Times New Roman"/>
              <a:buChar char="●"/>
            </a:pPr>
            <a:r>
              <a:rPr lang="en-US" sz="1883">
                <a:latin typeface="Times New Roman"/>
                <a:ea typeface="Times New Roman"/>
                <a:cs typeface="Times New Roman"/>
                <a:sym typeface="Times New Roman"/>
              </a:rPr>
              <a:t>Indicates hub-based efficiency (e.g., major junctions)</a:t>
            </a:r>
            <a:endParaRPr sz="1883">
              <a:latin typeface="Times New Roman"/>
              <a:ea typeface="Times New Roman"/>
              <a:cs typeface="Times New Roman"/>
              <a:sym typeface="Times New Roman"/>
            </a:endParaRPr>
          </a:p>
          <a:p>
            <a:pPr indent="0" lvl="0" marL="0" rtl="0" algn="l">
              <a:lnSpc>
                <a:spcPct val="80000"/>
              </a:lnSpc>
              <a:spcBef>
                <a:spcPts val="1000"/>
              </a:spcBef>
              <a:spcAft>
                <a:spcPts val="0"/>
              </a:spcAft>
              <a:buSzPts val="523"/>
              <a:buNone/>
            </a:pPr>
            <a:r>
              <a:rPr lang="en-US" sz="1987">
                <a:latin typeface="Times New Roman"/>
                <a:ea typeface="Times New Roman"/>
                <a:cs typeface="Times New Roman"/>
                <a:sym typeface="Times New Roman"/>
              </a:rPr>
              <a:t>ERN:</a:t>
            </a:r>
            <a:endParaRPr sz="1987">
              <a:latin typeface="Times New Roman"/>
              <a:ea typeface="Times New Roman"/>
              <a:cs typeface="Times New Roman"/>
              <a:sym typeface="Times New Roman"/>
            </a:endParaRPr>
          </a:p>
          <a:p>
            <a:pPr indent="0" lvl="0" marL="0" rtl="0" algn="l">
              <a:lnSpc>
                <a:spcPct val="80000"/>
              </a:lnSpc>
              <a:spcBef>
                <a:spcPts val="1000"/>
              </a:spcBef>
              <a:spcAft>
                <a:spcPts val="0"/>
              </a:spcAft>
              <a:buSzPts val="523"/>
              <a:buNone/>
            </a:pPr>
            <a:r>
              <a:rPr lang="en-US" sz="1987">
                <a:latin typeface="Times New Roman"/>
                <a:ea typeface="Times New Roman"/>
                <a:cs typeface="Times New Roman"/>
                <a:sym typeface="Times New Roman"/>
              </a:rPr>
              <a:t>Nodes: 62,142, Edges: 3,468</a:t>
            </a:r>
            <a:endParaRPr sz="1987">
              <a:latin typeface="Times New Roman"/>
              <a:ea typeface="Times New Roman"/>
              <a:cs typeface="Times New Roman"/>
              <a:sym typeface="Times New Roman"/>
            </a:endParaRPr>
          </a:p>
          <a:p>
            <a:pPr indent="0" lvl="0" marL="0" rtl="0" algn="l">
              <a:lnSpc>
                <a:spcPct val="80000"/>
              </a:lnSpc>
              <a:spcBef>
                <a:spcPts val="1000"/>
              </a:spcBef>
              <a:spcAft>
                <a:spcPts val="0"/>
              </a:spcAft>
              <a:buSzPts val="523"/>
              <a:buNone/>
            </a:pPr>
            <a:r>
              <a:rPr lang="en-US" sz="1987">
                <a:latin typeface="Times New Roman"/>
                <a:ea typeface="Times New Roman"/>
                <a:cs typeface="Times New Roman"/>
                <a:sym typeface="Times New Roman"/>
              </a:rPr>
              <a:t>Density: 1.8 x 10^-6, Avg. Degree: 0.11</a:t>
            </a:r>
            <a:endParaRPr sz="1987">
              <a:latin typeface="Times New Roman"/>
              <a:ea typeface="Times New Roman"/>
              <a:cs typeface="Times New Roman"/>
              <a:sym typeface="Times New Roman"/>
            </a:endParaRPr>
          </a:p>
          <a:p>
            <a:pPr indent="0" lvl="0" marL="0" rtl="0" algn="l">
              <a:lnSpc>
                <a:spcPct val="80000"/>
              </a:lnSpc>
              <a:spcBef>
                <a:spcPts val="1000"/>
              </a:spcBef>
              <a:spcAft>
                <a:spcPts val="0"/>
              </a:spcAft>
              <a:buSzPts val="523"/>
              <a:buNone/>
            </a:pPr>
            <a:r>
              <a:rPr b="1" lang="en-US" sz="2058">
                <a:latin typeface="Times New Roman"/>
                <a:ea typeface="Times New Roman"/>
                <a:cs typeface="Times New Roman"/>
                <a:sym typeface="Times New Roman"/>
              </a:rPr>
              <a:t>Disconnected</a:t>
            </a:r>
            <a:r>
              <a:rPr lang="en-US" sz="2058">
                <a:latin typeface="Times New Roman"/>
                <a:ea typeface="Times New Roman"/>
                <a:cs typeface="Times New Roman"/>
                <a:sym typeface="Times New Roman"/>
              </a:rPr>
              <a:t> — 58,674 components </a:t>
            </a:r>
            <a:endParaRPr sz="2058">
              <a:latin typeface="Times New Roman"/>
              <a:ea typeface="Times New Roman"/>
              <a:cs typeface="Times New Roman"/>
              <a:sym typeface="Times New Roman"/>
            </a:endParaRPr>
          </a:p>
          <a:p>
            <a:pPr indent="0" lvl="0" marL="0" rtl="0" algn="l">
              <a:lnSpc>
                <a:spcPct val="80000"/>
              </a:lnSpc>
              <a:spcBef>
                <a:spcPts val="1000"/>
              </a:spcBef>
              <a:spcAft>
                <a:spcPts val="0"/>
              </a:spcAft>
              <a:buSzPts val="523"/>
              <a:buNone/>
            </a:pPr>
            <a:r>
              <a:rPr lang="en-US" sz="2058">
                <a:latin typeface="Times New Roman"/>
                <a:ea typeface="Times New Roman"/>
                <a:cs typeface="Times New Roman"/>
                <a:sym typeface="Times New Roman"/>
              </a:rPr>
              <a:t>Largest connected component: 7 nodes</a:t>
            </a:r>
            <a:endParaRPr sz="2058">
              <a:latin typeface="Times New Roman"/>
              <a:ea typeface="Times New Roman"/>
              <a:cs typeface="Times New Roman"/>
              <a:sym typeface="Times New Roman"/>
            </a:endParaRPr>
          </a:p>
          <a:p>
            <a:pPr indent="0" lvl="0" marL="0" rtl="0" algn="l">
              <a:lnSpc>
                <a:spcPct val="80000"/>
              </a:lnSpc>
              <a:spcBef>
                <a:spcPts val="1000"/>
              </a:spcBef>
              <a:spcAft>
                <a:spcPts val="0"/>
              </a:spcAft>
              <a:buSzPts val="523"/>
              <a:buNone/>
            </a:pPr>
            <a:r>
              <a:t/>
            </a:r>
            <a:endParaRPr sz="1987">
              <a:latin typeface="Times New Roman"/>
              <a:ea typeface="Times New Roman"/>
              <a:cs typeface="Times New Roman"/>
              <a:sym typeface="Times New Roman"/>
            </a:endParaRPr>
          </a:p>
          <a:p>
            <a:pPr indent="0" lvl="0" marL="0" rtl="0" algn="l">
              <a:lnSpc>
                <a:spcPct val="80000"/>
              </a:lnSpc>
              <a:spcBef>
                <a:spcPts val="1000"/>
              </a:spcBef>
              <a:spcAft>
                <a:spcPts val="0"/>
              </a:spcAft>
              <a:buSzPts val="523"/>
              <a:buNone/>
            </a:pPr>
            <a:r>
              <a:t/>
            </a:r>
            <a:endParaRPr sz="1987">
              <a:latin typeface="Times New Roman"/>
              <a:ea typeface="Times New Roman"/>
              <a:cs typeface="Times New Roman"/>
              <a:sym typeface="Times New Roman"/>
            </a:endParaRPr>
          </a:p>
          <a:p>
            <a:pPr indent="0" lvl="0" marL="0" rtl="0" algn="l">
              <a:lnSpc>
                <a:spcPct val="80000"/>
              </a:lnSpc>
              <a:spcBef>
                <a:spcPts val="1000"/>
              </a:spcBef>
              <a:spcAft>
                <a:spcPts val="0"/>
              </a:spcAft>
              <a:buSzPts val="523"/>
              <a:buNone/>
            </a:pPr>
            <a:r>
              <a:t/>
            </a:r>
            <a:endParaRPr sz="1987">
              <a:latin typeface="Times New Roman"/>
              <a:ea typeface="Times New Roman"/>
              <a:cs typeface="Times New Roman"/>
              <a:sym typeface="Times New Roman"/>
            </a:endParaRPr>
          </a:p>
          <a:p>
            <a:pPr indent="0" lvl="0" marL="0" rtl="0" algn="l">
              <a:lnSpc>
                <a:spcPct val="80000"/>
              </a:lnSpc>
              <a:spcBef>
                <a:spcPts val="1000"/>
              </a:spcBef>
              <a:spcAft>
                <a:spcPts val="0"/>
              </a:spcAft>
              <a:buSzPts val="523"/>
              <a:buNone/>
            </a:pPr>
            <a:r>
              <a:t/>
            </a:r>
            <a:endParaRPr sz="2035">
              <a:latin typeface="Times New Roman"/>
              <a:ea typeface="Times New Roman"/>
              <a:cs typeface="Times New Roman"/>
              <a:sym typeface="Times New Roman"/>
            </a:endParaRPr>
          </a:p>
          <a:p>
            <a:pPr indent="0" lvl="0" marL="0" rtl="0" algn="l">
              <a:lnSpc>
                <a:spcPct val="80000"/>
              </a:lnSpc>
              <a:spcBef>
                <a:spcPts val="1000"/>
              </a:spcBef>
              <a:spcAft>
                <a:spcPts val="0"/>
              </a:spcAft>
              <a:buSzPts val="523"/>
              <a:buNone/>
            </a:pPr>
            <a:r>
              <a:t/>
            </a:r>
            <a:endParaRPr sz="2035">
              <a:latin typeface="Times New Roman"/>
              <a:ea typeface="Times New Roman"/>
              <a:cs typeface="Times New Roman"/>
              <a:sym typeface="Times New Roman"/>
            </a:endParaRPr>
          </a:p>
        </p:txBody>
      </p:sp>
      <p:graphicFrame>
        <p:nvGraphicFramePr>
          <p:cNvPr id="247" name="Google Shape;247;p29"/>
          <p:cNvGraphicFramePr/>
          <p:nvPr/>
        </p:nvGraphicFramePr>
        <p:xfrm>
          <a:off x="938350" y="1825275"/>
          <a:ext cx="3000000" cy="3000000"/>
        </p:xfrm>
        <a:graphic>
          <a:graphicData uri="http://schemas.openxmlformats.org/drawingml/2006/table">
            <a:tbl>
              <a:tblPr>
                <a:noFill/>
                <a:tableStyleId>{330A9F5B-2ED4-476B-8EEB-10A031312340}</a:tableStyleId>
              </a:tblPr>
              <a:tblGrid>
                <a:gridCol w="2571750"/>
                <a:gridCol w="2571750"/>
                <a:gridCol w="2571750"/>
              </a:tblGrid>
              <a:tr h="10000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Model</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Clustering</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Path Length ↓</a:t>
                      </a:r>
                      <a:endParaRPr sz="20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Barabási–Albert</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0.0274</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2.53</a:t>
                      </a:r>
                      <a:endParaRPr sz="20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Erdős–Rényi	</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0.0074</a:t>
                      </a:r>
                      <a:endParaRPr sz="20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US" sz="2000">
                          <a:latin typeface="Times New Roman"/>
                          <a:ea typeface="Times New Roman"/>
                          <a:cs typeface="Times New Roman"/>
                          <a:sym typeface="Times New Roman"/>
                        </a:rPr>
                        <a:t>2.63</a:t>
                      </a:r>
                      <a:endParaRPr sz="20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Results and Analysis</a:t>
            </a:r>
            <a:endParaRPr>
              <a:latin typeface="Times New Roman"/>
              <a:ea typeface="Times New Roman"/>
              <a:cs typeface="Times New Roman"/>
              <a:sym typeface="Times New Roman"/>
            </a:endParaRPr>
          </a:p>
        </p:txBody>
      </p:sp>
      <p:sp>
        <p:nvSpPr>
          <p:cNvPr id="253" name="Google Shape;253;p30"/>
          <p:cNvSpPr txBox="1"/>
          <p:nvPr>
            <p:ph idx="1" type="body"/>
          </p:nvPr>
        </p:nvSpPr>
        <p:spPr>
          <a:xfrm>
            <a:off x="845127" y="1381182"/>
            <a:ext cx="10515600" cy="4799100"/>
          </a:xfrm>
          <a:prstGeom prst="rect">
            <a:avLst/>
          </a:prstGeom>
        </p:spPr>
        <p:txBody>
          <a:bodyPr anchorCtr="0" anchor="t" bIns="45700" lIns="91425" spcFirstLastPara="1" rIns="91425" wrap="square" tIns="45700">
            <a:noAutofit/>
          </a:bodyPr>
          <a:lstStyle/>
          <a:p>
            <a:pPr indent="0" lvl="0" marL="0" rtl="0" algn="l">
              <a:lnSpc>
                <a:spcPct val="95000"/>
              </a:lnSpc>
              <a:spcBef>
                <a:spcPts val="1200"/>
              </a:spcBef>
              <a:spcAft>
                <a:spcPts val="0"/>
              </a:spcAft>
              <a:buClr>
                <a:schemeClr val="dk1"/>
              </a:buClr>
              <a:buSzPts val="523"/>
              <a:buFont typeface="Arial"/>
              <a:buNone/>
            </a:pPr>
            <a:r>
              <a:rPr b="1" lang="en-US" sz="1622">
                <a:latin typeface="Times New Roman"/>
                <a:ea typeface="Times New Roman"/>
                <a:cs typeface="Times New Roman"/>
                <a:sym typeface="Times New Roman"/>
              </a:rPr>
              <a:t>Connectivity</a:t>
            </a:r>
            <a:endParaRPr b="1" sz="1622">
              <a:latin typeface="Times New Roman"/>
              <a:ea typeface="Times New Roman"/>
              <a:cs typeface="Times New Roman"/>
              <a:sym typeface="Times New Roman"/>
            </a:endParaRPr>
          </a:p>
          <a:p>
            <a:pPr indent="-331628" lvl="0" marL="457200" rtl="0" algn="l">
              <a:lnSpc>
                <a:spcPct val="95000"/>
              </a:lnSpc>
              <a:spcBef>
                <a:spcPts val="1200"/>
              </a:spcBef>
              <a:spcAft>
                <a:spcPts val="0"/>
              </a:spcAft>
              <a:buSzPts val="1623"/>
              <a:buFont typeface="Arial"/>
              <a:buChar char="●"/>
            </a:pPr>
            <a:r>
              <a:rPr b="1" lang="en-US" sz="1622">
                <a:latin typeface="Times New Roman"/>
                <a:ea typeface="Times New Roman"/>
                <a:cs typeface="Times New Roman"/>
                <a:sym typeface="Times New Roman"/>
              </a:rPr>
              <a:t>IRN</a:t>
            </a:r>
            <a:r>
              <a:rPr lang="en-US" sz="1622">
                <a:latin typeface="Times New Roman"/>
                <a:ea typeface="Times New Roman"/>
                <a:cs typeface="Times New Roman"/>
                <a:sym typeface="Times New Roman"/>
              </a:rPr>
              <a:t>: Small-world, lattice-like:  z</a:t>
            </a:r>
            <a:endParaRPr sz="1622">
              <a:latin typeface="Times New Roman"/>
              <a:ea typeface="Times New Roman"/>
              <a:cs typeface="Times New Roman"/>
              <a:sym typeface="Times New Roman"/>
            </a:endParaRPr>
          </a:p>
          <a:p>
            <a:pPr indent="0" lvl="0" marL="457200" rtl="0" algn="l">
              <a:lnSpc>
                <a:spcPct val="95000"/>
              </a:lnSpc>
              <a:spcBef>
                <a:spcPts val="1200"/>
              </a:spcBef>
              <a:spcAft>
                <a:spcPts val="0"/>
              </a:spcAft>
              <a:buNone/>
            </a:pPr>
            <a:r>
              <a:rPr lang="en-US" sz="1622">
                <a:latin typeface="Times New Roman"/>
                <a:ea typeface="Times New Roman"/>
                <a:cs typeface="Times New Roman"/>
                <a:sym typeface="Times New Roman"/>
              </a:rPr>
              <a:t>Clustering: </a:t>
            </a:r>
            <a:r>
              <a:rPr b="1" lang="en-US" sz="1622">
                <a:latin typeface="Times New Roman"/>
                <a:ea typeface="Times New Roman"/>
                <a:cs typeface="Times New Roman"/>
                <a:sym typeface="Times New Roman"/>
              </a:rPr>
              <a:t>0.62</a:t>
            </a:r>
            <a:r>
              <a:rPr lang="en-US" sz="1622">
                <a:latin typeface="Times New Roman"/>
                <a:ea typeface="Times New Roman"/>
                <a:cs typeface="Times New Roman"/>
                <a:sym typeface="Times New Roman"/>
              </a:rPr>
              <a:t>, Avg. Path: </a:t>
            </a:r>
            <a:r>
              <a:rPr b="1" lang="en-US" sz="1622">
                <a:latin typeface="Times New Roman"/>
                <a:ea typeface="Times New Roman"/>
                <a:cs typeface="Times New Roman"/>
                <a:sym typeface="Times New Roman"/>
              </a:rPr>
              <a:t>15</a:t>
            </a:r>
            <a:r>
              <a:rPr lang="en-US" sz="1622">
                <a:latin typeface="Times New Roman"/>
                <a:ea typeface="Times New Roman"/>
                <a:cs typeface="Times New Roman"/>
                <a:sym typeface="Times New Roman"/>
              </a:rPr>
              <a:t>,  Diameter: </a:t>
            </a:r>
            <a:r>
              <a:rPr b="1" lang="en-US" sz="1622">
                <a:latin typeface="Times New Roman"/>
                <a:ea typeface="Times New Roman"/>
                <a:cs typeface="Times New Roman"/>
                <a:sym typeface="Times New Roman"/>
              </a:rPr>
              <a:t>52</a:t>
            </a:r>
            <a:br>
              <a:rPr b="1" lang="en-US" sz="1622">
                <a:latin typeface="Times New Roman"/>
                <a:ea typeface="Times New Roman"/>
                <a:cs typeface="Times New Roman"/>
                <a:sym typeface="Times New Roman"/>
              </a:rPr>
            </a:br>
            <a:endParaRPr b="1" sz="1622">
              <a:latin typeface="Times New Roman"/>
              <a:ea typeface="Times New Roman"/>
              <a:cs typeface="Times New Roman"/>
              <a:sym typeface="Times New Roman"/>
            </a:endParaRPr>
          </a:p>
          <a:p>
            <a:pPr indent="-331628" lvl="0" marL="457200" rtl="0" algn="l">
              <a:lnSpc>
                <a:spcPct val="95000"/>
              </a:lnSpc>
              <a:spcBef>
                <a:spcPts val="1200"/>
              </a:spcBef>
              <a:spcAft>
                <a:spcPts val="0"/>
              </a:spcAft>
              <a:buSzPts val="1623"/>
              <a:buFont typeface="Arial"/>
              <a:buChar char="●"/>
            </a:pPr>
            <a:r>
              <a:rPr b="1" lang="en-US" sz="1622">
                <a:latin typeface="Times New Roman"/>
                <a:ea typeface="Times New Roman"/>
                <a:cs typeface="Times New Roman"/>
                <a:sym typeface="Times New Roman"/>
              </a:rPr>
              <a:t>ERN</a:t>
            </a:r>
            <a:r>
              <a:rPr lang="en-US" sz="1622">
                <a:latin typeface="Times New Roman"/>
                <a:ea typeface="Times New Roman"/>
                <a:cs typeface="Times New Roman"/>
                <a:sym typeface="Times New Roman"/>
              </a:rPr>
              <a:t>: Sparse, tree-like:  </a:t>
            </a:r>
            <a:endParaRPr sz="1622">
              <a:latin typeface="Times New Roman"/>
              <a:ea typeface="Times New Roman"/>
              <a:cs typeface="Times New Roman"/>
              <a:sym typeface="Times New Roman"/>
            </a:endParaRPr>
          </a:p>
          <a:p>
            <a:pPr indent="0" lvl="0" marL="457200" rtl="0" algn="l">
              <a:lnSpc>
                <a:spcPct val="95000"/>
              </a:lnSpc>
              <a:spcBef>
                <a:spcPts val="1200"/>
              </a:spcBef>
              <a:spcAft>
                <a:spcPts val="0"/>
              </a:spcAft>
              <a:buNone/>
            </a:pPr>
            <a:r>
              <a:rPr lang="en-US" sz="1622">
                <a:latin typeface="Times New Roman"/>
                <a:ea typeface="Times New Roman"/>
                <a:cs typeface="Times New Roman"/>
                <a:sym typeface="Times New Roman"/>
              </a:rPr>
              <a:t>Avg. Degree: </a:t>
            </a:r>
            <a:r>
              <a:rPr b="1" lang="en-US" sz="1622">
                <a:latin typeface="Times New Roman"/>
                <a:ea typeface="Times New Roman"/>
                <a:cs typeface="Times New Roman"/>
                <a:sym typeface="Times New Roman"/>
              </a:rPr>
              <a:t>0.06</a:t>
            </a:r>
            <a:r>
              <a:rPr lang="en-US" sz="1622">
                <a:latin typeface="Times New Roman"/>
                <a:ea typeface="Times New Roman"/>
                <a:cs typeface="Times New Roman"/>
                <a:sym typeface="Times New Roman"/>
              </a:rPr>
              <a:t>, Avg. Path: </a:t>
            </a:r>
            <a:r>
              <a:rPr b="1" lang="en-US" sz="1622">
                <a:latin typeface="Times New Roman"/>
                <a:ea typeface="Times New Roman"/>
                <a:cs typeface="Times New Roman"/>
                <a:sym typeface="Times New Roman"/>
              </a:rPr>
              <a:t>68</a:t>
            </a:r>
            <a:r>
              <a:rPr lang="en-US" sz="1622">
                <a:latin typeface="Times New Roman"/>
                <a:ea typeface="Times New Roman"/>
                <a:cs typeface="Times New Roman"/>
                <a:sym typeface="Times New Roman"/>
              </a:rPr>
              <a:t>,  Diameter: </a:t>
            </a:r>
            <a:r>
              <a:rPr b="1" lang="en-US" sz="1622">
                <a:latin typeface="Times New Roman"/>
                <a:ea typeface="Times New Roman"/>
                <a:cs typeface="Times New Roman"/>
                <a:sym typeface="Times New Roman"/>
              </a:rPr>
              <a:t>478</a:t>
            </a:r>
            <a:endParaRPr b="1" sz="1622">
              <a:latin typeface="Times New Roman"/>
              <a:ea typeface="Times New Roman"/>
              <a:cs typeface="Times New Roman"/>
              <a:sym typeface="Times New Roman"/>
            </a:endParaRPr>
          </a:p>
          <a:p>
            <a:pPr indent="0" lvl="0" marL="0" rtl="0" algn="l">
              <a:lnSpc>
                <a:spcPct val="95000"/>
              </a:lnSpc>
              <a:spcBef>
                <a:spcPts val="1200"/>
              </a:spcBef>
              <a:spcAft>
                <a:spcPts val="0"/>
              </a:spcAft>
              <a:buClr>
                <a:schemeClr val="dk1"/>
              </a:buClr>
              <a:buSzPts val="523"/>
              <a:buFont typeface="Arial"/>
              <a:buNone/>
            </a:pPr>
            <a:r>
              <a:rPr b="1" lang="en-US" sz="1622">
                <a:latin typeface="Times New Roman"/>
                <a:ea typeface="Times New Roman"/>
                <a:cs typeface="Times New Roman"/>
                <a:sym typeface="Times New Roman"/>
              </a:rPr>
              <a:t>Hubs</a:t>
            </a:r>
            <a:endParaRPr b="1" sz="1622">
              <a:latin typeface="Times New Roman"/>
              <a:ea typeface="Times New Roman"/>
              <a:cs typeface="Times New Roman"/>
              <a:sym typeface="Times New Roman"/>
            </a:endParaRPr>
          </a:p>
          <a:p>
            <a:pPr indent="-331628" lvl="0" marL="457200" rtl="0" algn="l">
              <a:lnSpc>
                <a:spcPct val="95000"/>
              </a:lnSpc>
              <a:spcBef>
                <a:spcPts val="1200"/>
              </a:spcBef>
              <a:spcAft>
                <a:spcPts val="0"/>
              </a:spcAft>
              <a:buSzPts val="1623"/>
              <a:buFont typeface="Arial"/>
              <a:buChar char="●"/>
            </a:pPr>
            <a:r>
              <a:rPr b="1" lang="en-US" sz="1622">
                <a:latin typeface="Times New Roman"/>
                <a:ea typeface="Times New Roman"/>
                <a:cs typeface="Times New Roman"/>
                <a:sym typeface="Times New Roman"/>
              </a:rPr>
              <a:t>IRN</a:t>
            </a:r>
            <a:r>
              <a:rPr lang="en-US" sz="1622">
                <a:latin typeface="Times New Roman"/>
                <a:ea typeface="Times New Roman"/>
                <a:cs typeface="Times New Roman"/>
                <a:sym typeface="Times New Roman"/>
              </a:rPr>
              <a:t>: Centralized — major hubs (NDLS, BZA) → critical points</a:t>
            </a:r>
            <a:br>
              <a:rPr lang="en-US" sz="1622">
                <a:latin typeface="Times New Roman"/>
                <a:ea typeface="Times New Roman"/>
                <a:cs typeface="Times New Roman"/>
                <a:sym typeface="Times New Roman"/>
              </a:rPr>
            </a:br>
            <a:endParaRPr sz="1622">
              <a:latin typeface="Times New Roman"/>
              <a:ea typeface="Times New Roman"/>
              <a:cs typeface="Times New Roman"/>
              <a:sym typeface="Times New Roman"/>
            </a:endParaRPr>
          </a:p>
          <a:p>
            <a:pPr indent="-331628" lvl="0" marL="457200" rtl="0" algn="l">
              <a:lnSpc>
                <a:spcPct val="95000"/>
              </a:lnSpc>
              <a:spcBef>
                <a:spcPts val="0"/>
              </a:spcBef>
              <a:spcAft>
                <a:spcPts val="0"/>
              </a:spcAft>
              <a:buSzPts val="1623"/>
              <a:buFont typeface="Arial"/>
              <a:buChar char="●"/>
            </a:pPr>
            <a:r>
              <a:rPr b="1" lang="en-US" sz="1622">
                <a:latin typeface="Times New Roman"/>
                <a:ea typeface="Times New Roman"/>
                <a:cs typeface="Times New Roman"/>
                <a:sym typeface="Times New Roman"/>
              </a:rPr>
              <a:t>ERN</a:t>
            </a:r>
            <a:r>
              <a:rPr lang="en-US" sz="1622">
                <a:latin typeface="Times New Roman"/>
                <a:ea typeface="Times New Roman"/>
                <a:cs typeface="Times New Roman"/>
                <a:sym typeface="Times New Roman"/>
              </a:rPr>
              <a:t>: Distributed — hubs share load with regional nodes</a:t>
            </a:r>
            <a:br>
              <a:rPr lang="en-US" sz="1622">
                <a:latin typeface="Times New Roman"/>
                <a:ea typeface="Times New Roman"/>
                <a:cs typeface="Times New Roman"/>
                <a:sym typeface="Times New Roman"/>
              </a:rPr>
            </a:br>
            <a:endParaRPr sz="1622">
              <a:latin typeface="Times New Roman"/>
              <a:ea typeface="Times New Roman"/>
              <a:cs typeface="Times New Roman"/>
              <a:sym typeface="Times New Roman"/>
            </a:endParaRPr>
          </a:p>
          <a:p>
            <a:pPr indent="0" lvl="0" marL="0" rtl="0" algn="l">
              <a:lnSpc>
                <a:spcPct val="95000"/>
              </a:lnSpc>
              <a:spcBef>
                <a:spcPts val="1200"/>
              </a:spcBef>
              <a:spcAft>
                <a:spcPts val="0"/>
              </a:spcAft>
              <a:buNone/>
            </a:pPr>
            <a:r>
              <a:rPr b="1" lang="en-US" sz="1717">
                <a:latin typeface="Times New Roman"/>
                <a:ea typeface="Times New Roman"/>
                <a:cs typeface="Times New Roman"/>
                <a:sym typeface="Times New Roman"/>
              </a:rPr>
              <a:t>Takeaway:</a:t>
            </a:r>
            <a:endParaRPr b="1" sz="1717">
              <a:latin typeface="Times New Roman"/>
              <a:ea typeface="Times New Roman"/>
              <a:cs typeface="Times New Roman"/>
              <a:sym typeface="Times New Roman"/>
            </a:endParaRPr>
          </a:p>
          <a:p>
            <a:pPr indent="0" lvl="0" marL="0" rtl="0" algn="l">
              <a:lnSpc>
                <a:spcPct val="95000"/>
              </a:lnSpc>
              <a:spcBef>
                <a:spcPts val="1200"/>
              </a:spcBef>
              <a:spcAft>
                <a:spcPts val="0"/>
              </a:spcAft>
              <a:buNone/>
            </a:pPr>
            <a:r>
              <a:rPr b="1" lang="en-US" sz="1622">
                <a:latin typeface="Times New Roman"/>
                <a:ea typeface="Times New Roman"/>
                <a:cs typeface="Times New Roman"/>
                <a:sym typeface="Times New Roman"/>
              </a:rPr>
              <a:t>IRN</a:t>
            </a:r>
            <a:r>
              <a:rPr lang="en-US" sz="1622">
                <a:latin typeface="Times New Roman"/>
                <a:ea typeface="Times New Roman"/>
                <a:cs typeface="Times New Roman"/>
                <a:sym typeface="Times New Roman"/>
              </a:rPr>
              <a:t> is centralized and efficient for long-haul travel;</a:t>
            </a:r>
            <a:br>
              <a:rPr lang="en-US" sz="1622">
                <a:latin typeface="Times New Roman"/>
                <a:ea typeface="Times New Roman"/>
                <a:cs typeface="Times New Roman"/>
                <a:sym typeface="Times New Roman"/>
              </a:rPr>
            </a:br>
            <a:r>
              <a:rPr b="1" lang="en-US" sz="1622">
                <a:latin typeface="Times New Roman"/>
                <a:ea typeface="Times New Roman"/>
                <a:cs typeface="Times New Roman"/>
                <a:sym typeface="Times New Roman"/>
              </a:rPr>
              <a:t>ERN</a:t>
            </a:r>
            <a:r>
              <a:rPr lang="en-US" sz="1622">
                <a:latin typeface="Times New Roman"/>
                <a:ea typeface="Times New Roman"/>
                <a:cs typeface="Times New Roman"/>
                <a:sym typeface="Times New Roman"/>
              </a:rPr>
              <a:t> is modular, robust, and supports local rerouting.</a:t>
            </a:r>
            <a:endParaRPr sz="1622">
              <a:latin typeface="Times New Roman"/>
              <a:ea typeface="Times New Roman"/>
              <a:cs typeface="Times New Roman"/>
              <a:sym typeface="Times New Roman"/>
            </a:endParaRPr>
          </a:p>
          <a:p>
            <a:pPr indent="0" lvl="0" marL="0" rtl="0" algn="l">
              <a:lnSpc>
                <a:spcPct val="70000"/>
              </a:lnSpc>
              <a:spcBef>
                <a:spcPts val="1200"/>
              </a:spcBef>
              <a:spcAft>
                <a:spcPts val="0"/>
              </a:spcAft>
              <a:buSzPts val="523"/>
              <a:buNone/>
            </a:pPr>
            <a:r>
              <a:t/>
            </a:r>
            <a:endParaRPr sz="2430">
              <a:latin typeface="Times New Roman"/>
              <a:ea typeface="Times New Roman"/>
              <a:cs typeface="Times New Roman"/>
              <a:sym typeface="Times New Roman"/>
            </a:endParaRPr>
          </a:p>
        </p:txBody>
      </p:sp>
      <p:sp>
        <p:nvSpPr>
          <p:cNvPr id="254" name="Google Shape;254;p30"/>
          <p:cNvSpPr txBox="1"/>
          <p:nvPr/>
        </p:nvSpPr>
        <p:spPr>
          <a:xfrm>
            <a:off x="7044900" y="1381175"/>
            <a:ext cx="5147100" cy="42702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1"/>
              </a:buClr>
              <a:buSzPts val="523"/>
              <a:buFont typeface="Arial"/>
              <a:buNone/>
            </a:pPr>
            <a:r>
              <a:rPr b="1" lang="en-US" sz="1722">
                <a:solidFill>
                  <a:schemeClr val="dk1"/>
                </a:solidFill>
                <a:latin typeface="Times New Roman"/>
                <a:ea typeface="Times New Roman"/>
                <a:cs typeface="Times New Roman"/>
                <a:sym typeface="Times New Roman"/>
              </a:rPr>
              <a:t>Clustering</a:t>
            </a:r>
            <a:endParaRPr b="1" sz="1722">
              <a:solidFill>
                <a:schemeClr val="dk1"/>
              </a:solidFill>
              <a:latin typeface="Times New Roman"/>
              <a:ea typeface="Times New Roman"/>
              <a:cs typeface="Times New Roman"/>
              <a:sym typeface="Times New Roman"/>
            </a:endParaRPr>
          </a:p>
          <a:p>
            <a:pPr indent="-337978" lvl="0" marL="457200" rtl="0" algn="l">
              <a:lnSpc>
                <a:spcPct val="95000"/>
              </a:lnSpc>
              <a:spcBef>
                <a:spcPts val="1200"/>
              </a:spcBef>
              <a:spcAft>
                <a:spcPts val="0"/>
              </a:spcAft>
              <a:buClr>
                <a:schemeClr val="dk1"/>
              </a:buClr>
              <a:buSzPts val="1723"/>
              <a:buChar char="●"/>
            </a:pPr>
            <a:r>
              <a:rPr b="1" lang="en-US" sz="1722">
                <a:solidFill>
                  <a:schemeClr val="dk1"/>
                </a:solidFill>
                <a:latin typeface="Times New Roman"/>
                <a:ea typeface="Times New Roman"/>
                <a:cs typeface="Times New Roman"/>
                <a:sym typeface="Times New Roman"/>
              </a:rPr>
              <a:t>IRN</a:t>
            </a:r>
            <a:r>
              <a:rPr lang="en-US" sz="1722">
                <a:solidFill>
                  <a:schemeClr val="dk1"/>
                </a:solidFill>
                <a:latin typeface="Times New Roman"/>
                <a:ea typeface="Times New Roman"/>
                <a:cs typeface="Times New Roman"/>
                <a:sym typeface="Times New Roman"/>
              </a:rPr>
              <a:t>: Few triads — mostly linear routes</a:t>
            </a:r>
            <a:br>
              <a:rPr lang="en-US" sz="1722">
                <a:solidFill>
                  <a:schemeClr val="dk1"/>
                </a:solidFill>
                <a:latin typeface="Times New Roman"/>
                <a:ea typeface="Times New Roman"/>
                <a:cs typeface="Times New Roman"/>
                <a:sym typeface="Times New Roman"/>
              </a:rPr>
            </a:br>
            <a:endParaRPr sz="1722">
              <a:solidFill>
                <a:schemeClr val="dk1"/>
              </a:solidFill>
              <a:latin typeface="Times New Roman"/>
              <a:ea typeface="Times New Roman"/>
              <a:cs typeface="Times New Roman"/>
              <a:sym typeface="Times New Roman"/>
            </a:endParaRPr>
          </a:p>
          <a:p>
            <a:pPr indent="-337978" lvl="0" marL="457200" rtl="0" algn="l">
              <a:lnSpc>
                <a:spcPct val="95000"/>
              </a:lnSpc>
              <a:spcBef>
                <a:spcPts val="0"/>
              </a:spcBef>
              <a:spcAft>
                <a:spcPts val="0"/>
              </a:spcAft>
              <a:buClr>
                <a:schemeClr val="dk1"/>
              </a:buClr>
              <a:buSzPts val="1723"/>
              <a:buChar char="●"/>
            </a:pPr>
            <a:r>
              <a:rPr b="1" lang="en-US" sz="1722">
                <a:solidFill>
                  <a:schemeClr val="dk1"/>
                </a:solidFill>
                <a:latin typeface="Times New Roman"/>
                <a:ea typeface="Times New Roman"/>
                <a:cs typeface="Times New Roman"/>
                <a:sym typeface="Times New Roman"/>
              </a:rPr>
              <a:t>ERN</a:t>
            </a:r>
            <a:r>
              <a:rPr lang="en-US" sz="1722">
                <a:solidFill>
                  <a:schemeClr val="dk1"/>
                </a:solidFill>
                <a:latin typeface="Times New Roman"/>
                <a:ea typeface="Times New Roman"/>
                <a:cs typeface="Times New Roman"/>
                <a:sym typeface="Times New Roman"/>
              </a:rPr>
              <a:t>: High local clustering — many 3-node loops</a:t>
            </a:r>
            <a:br>
              <a:rPr lang="en-US" sz="1722">
                <a:solidFill>
                  <a:schemeClr val="dk1"/>
                </a:solidFill>
                <a:latin typeface="Times New Roman"/>
                <a:ea typeface="Times New Roman"/>
                <a:cs typeface="Times New Roman"/>
                <a:sym typeface="Times New Roman"/>
              </a:rPr>
            </a:br>
            <a:endParaRPr sz="1722">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Clr>
                <a:schemeClr val="dk1"/>
              </a:buClr>
              <a:buSzPts val="523"/>
              <a:buFont typeface="Arial"/>
              <a:buNone/>
            </a:pPr>
            <a:r>
              <a:rPr b="1" lang="en-US" sz="1722">
                <a:solidFill>
                  <a:schemeClr val="dk1"/>
                </a:solidFill>
                <a:latin typeface="Times New Roman"/>
                <a:ea typeface="Times New Roman"/>
                <a:cs typeface="Times New Roman"/>
                <a:sym typeface="Times New Roman"/>
              </a:rPr>
              <a:t>Assortativity</a:t>
            </a:r>
            <a:endParaRPr b="1" sz="1722">
              <a:solidFill>
                <a:schemeClr val="dk1"/>
              </a:solidFill>
              <a:latin typeface="Times New Roman"/>
              <a:ea typeface="Times New Roman"/>
              <a:cs typeface="Times New Roman"/>
              <a:sym typeface="Times New Roman"/>
            </a:endParaRPr>
          </a:p>
          <a:p>
            <a:pPr indent="-337978" lvl="0" marL="457200" rtl="0" algn="l">
              <a:lnSpc>
                <a:spcPct val="95000"/>
              </a:lnSpc>
              <a:spcBef>
                <a:spcPts val="1200"/>
              </a:spcBef>
              <a:spcAft>
                <a:spcPts val="0"/>
              </a:spcAft>
              <a:buClr>
                <a:schemeClr val="dk1"/>
              </a:buClr>
              <a:buSzPts val="1723"/>
              <a:buChar char="●"/>
            </a:pPr>
            <a:r>
              <a:rPr b="1" lang="en-US" sz="1722">
                <a:solidFill>
                  <a:schemeClr val="dk1"/>
                </a:solidFill>
                <a:latin typeface="Times New Roman"/>
                <a:ea typeface="Times New Roman"/>
                <a:cs typeface="Times New Roman"/>
                <a:sym typeface="Times New Roman"/>
              </a:rPr>
              <a:t>IRN</a:t>
            </a:r>
            <a:r>
              <a:rPr lang="en-US" sz="1722">
                <a:solidFill>
                  <a:schemeClr val="dk1"/>
                </a:solidFill>
                <a:latin typeface="Times New Roman"/>
                <a:ea typeface="Times New Roman"/>
                <a:cs typeface="Times New Roman"/>
                <a:sym typeface="Times New Roman"/>
              </a:rPr>
              <a:t>: </a:t>
            </a:r>
            <a:r>
              <a:rPr b="1" lang="en-US" sz="1722">
                <a:solidFill>
                  <a:schemeClr val="dk1"/>
                </a:solidFill>
                <a:latin typeface="Times New Roman"/>
                <a:ea typeface="Times New Roman"/>
                <a:cs typeface="Times New Roman"/>
                <a:sym typeface="Times New Roman"/>
              </a:rPr>
              <a:t>Disassortative</a:t>
            </a:r>
            <a:r>
              <a:rPr lang="en-US" sz="1722">
                <a:solidFill>
                  <a:schemeClr val="dk1"/>
                </a:solidFill>
                <a:latin typeface="Times New Roman"/>
                <a:ea typeface="Times New Roman"/>
                <a:cs typeface="Times New Roman"/>
                <a:sym typeface="Times New Roman"/>
              </a:rPr>
              <a:t> → Hubs connect to small nodes</a:t>
            </a:r>
            <a:br>
              <a:rPr lang="en-US" sz="1722">
                <a:solidFill>
                  <a:schemeClr val="dk1"/>
                </a:solidFill>
                <a:latin typeface="Times New Roman"/>
                <a:ea typeface="Times New Roman"/>
                <a:cs typeface="Times New Roman"/>
                <a:sym typeface="Times New Roman"/>
              </a:rPr>
            </a:br>
            <a:endParaRPr sz="1722">
              <a:solidFill>
                <a:schemeClr val="dk1"/>
              </a:solidFill>
              <a:latin typeface="Times New Roman"/>
              <a:ea typeface="Times New Roman"/>
              <a:cs typeface="Times New Roman"/>
              <a:sym typeface="Times New Roman"/>
            </a:endParaRPr>
          </a:p>
          <a:p>
            <a:pPr indent="-337978" lvl="0" marL="457200" rtl="0" algn="l">
              <a:lnSpc>
                <a:spcPct val="95000"/>
              </a:lnSpc>
              <a:spcBef>
                <a:spcPts val="0"/>
              </a:spcBef>
              <a:spcAft>
                <a:spcPts val="0"/>
              </a:spcAft>
              <a:buClr>
                <a:schemeClr val="dk1"/>
              </a:buClr>
              <a:buSzPts val="1723"/>
              <a:buChar char="●"/>
            </a:pPr>
            <a:r>
              <a:rPr b="1" lang="en-US" sz="1722">
                <a:solidFill>
                  <a:schemeClr val="dk1"/>
                </a:solidFill>
                <a:latin typeface="Times New Roman"/>
                <a:ea typeface="Times New Roman"/>
                <a:cs typeface="Times New Roman"/>
                <a:sym typeface="Times New Roman"/>
              </a:rPr>
              <a:t>ERN</a:t>
            </a:r>
            <a:r>
              <a:rPr lang="en-US" sz="1722">
                <a:solidFill>
                  <a:schemeClr val="dk1"/>
                </a:solidFill>
                <a:latin typeface="Times New Roman"/>
                <a:ea typeface="Times New Roman"/>
                <a:cs typeface="Times New Roman"/>
                <a:sym typeface="Times New Roman"/>
              </a:rPr>
              <a:t>: </a:t>
            </a:r>
            <a:r>
              <a:rPr b="1" lang="en-US" sz="1722">
                <a:solidFill>
                  <a:schemeClr val="dk1"/>
                </a:solidFill>
                <a:latin typeface="Times New Roman"/>
                <a:ea typeface="Times New Roman"/>
                <a:cs typeface="Times New Roman"/>
                <a:sym typeface="Times New Roman"/>
              </a:rPr>
              <a:t>Assortative</a:t>
            </a:r>
            <a:r>
              <a:rPr lang="en-US" sz="1722">
                <a:solidFill>
                  <a:schemeClr val="dk1"/>
                </a:solidFill>
                <a:latin typeface="Times New Roman"/>
                <a:ea typeface="Times New Roman"/>
                <a:cs typeface="Times New Roman"/>
                <a:sym typeface="Times New Roman"/>
              </a:rPr>
              <a:t> → Hubs link to hubs</a:t>
            </a:r>
            <a:endParaRPr sz="1722">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3500">
              <a:solidFill>
                <a:schemeClr val="dk1"/>
              </a:solidFill>
              <a:latin typeface="Calibri"/>
              <a:ea typeface="Calibri"/>
              <a:cs typeface="Calibri"/>
              <a:sym typeface="Calibri"/>
            </a:endParaRPr>
          </a:p>
        </p:txBody>
      </p:sp>
      <p:cxnSp>
        <p:nvCxnSpPr>
          <p:cNvPr id="255" name="Google Shape;255;p30"/>
          <p:cNvCxnSpPr/>
          <p:nvPr/>
        </p:nvCxnSpPr>
        <p:spPr>
          <a:xfrm>
            <a:off x="6889100" y="1193425"/>
            <a:ext cx="42300" cy="56421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1"/>
          <p:cNvSpPr txBox="1"/>
          <p:nvPr>
            <p:ph type="title"/>
          </p:nvPr>
        </p:nvSpPr>
        <p:spPr>
          <a:xfrm>
            <a:off x="845127" y="365760"/>
            <a:ext cx="9445500" cy="8262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a:latin typeface="Times New Roman"/>
                <a:ea typeface="Times New Roman"/>
                <a:cs typeface="Times New Roman"/>
                <a:sym typeface="Times New Roman"/>
              </a:rPr>
              <a:t>Conclusions &amp; Cross-Learning Opportunities</a:t>
            </a:r>
            <a:endParaRPr>
              <a:latin typeface="Times New Roman"/>
              <a:ea typeface="Times New Roman"/>
              <a:cs typeface="Times New Roman"/>
              <a:sym typeface="Times New Roman"/>
            </a:endParaRPr>
          </a:p>
        </p:txBody>
      </p:sp>
      <p:sp>
        <p:nvSpPr>
          <p:cNvPr id="261" name="Google Shape;261;p31"/>
          <p:cNvSpPr txBox="1"/>
          <p:nvPr>
            <p:ph idx="1" type="body"/>
          </p:nvPr>
        </p:nvSpPr>
        <p:spPr>
          <a:xfrm>
            <a:off x="845125" y="825799"/>
            <a:ext cx="10515600" cy="5354400"/>
          </a:xfrm>
          <a:prstGeom prst="rect">
            <a:avLst/>
          </a:prstGeom>
        </p:spPr>
        <p:txBody>
          <a:bodyPr anchorCtr="0" anchor="t" bIns="45700" lIns="91425" spcFirstLastPara="1" rIns="91425" wrap="square" tIns="45700">
            <a:noAutofit/>
          </a:bodyPr>
          <a:lstStyle/>
          <a:p>
            <a:pPr indent="0" lvl="0" marL="0" rtl="0" algn="l">
              <a:lnSpc>
                <a:spcPct val="115000"/>
              </a:lnSpc>
              <a:spcBef>
                <a:spcPts val="1800"/>
              </a:spcBef>
              <a:spcAft>
                <a:spcPts val="0"/>
              </a:spcAft>
              <a:buClr>
                <a:schemeClr val="dk1"/>
              </a:buClr>
              <a:buSzPts val="1100"/>
              <a:buFont typeface="Arial"/>
              <a:buNone/>
            </a:pPr>
            <a:r>
              <a:t/>
            </a:r>
            <a:endParaRPr b="1" sz="2300">
              <a:latin typeface="Times New Roman"/>
              <a:ea typeface="Times New Roman"/>
              <a:cs typeface="Times New Roman"/>
              <a:sym typeface="Times New Roman"/>
            </a:endParaRPr>
          </a:p>
          <a:p>
            <a:pPr indent="-336550" lvl="0" marL="457200" rtl="0" algn="l">
              <a:lnSpc>
                <a:spcPct val="115000"/>
              </a:lnSpc>
              <a:spcBef>
                <a:spcPts val="1200"/>
              </a:spcBef>
              <a:spcAft>
                <a:spcPts val="0"/>
              </a:spcAft>
              <a:buSzPts val="1700"/>
              <a:buFont typeface="Times New Roman"/>
              <a:buAutoNum type="arabicPeriod"/>
            </a:pPr>
            <a:r>
              <a:rPr b="1" lang="en-US" sz="1700">
                <a:latin typeface="Times New Roman"/>
                <a:ea typeface="Times New Roman"/>
                <a:cs typeface="Times New Roman"/>
                <a:sym typeface="Times New Roman"/>
              </a:rPr>
              <a:t>Indian Railway → European Lessons</a:t>
            </a:r>
            <a:endParaRPr b="1" sz="1700">
              <a:latin typeface="Times New Roman"/>
              <a:ea typeface="Times New Roman"/>
              <a:cs typeface="Times New Roman"/>
              <a:sym typeface="Times New Roman"/>
            </a:endParaRPr>
          </a:p>
          <a:p>
            <a:pPr indent="-336550" lvl="1" marL="914400" rtl="0" algn="l">
              <a:lnSpc>
                <a:spcPct val="115000"/>
              </a:lnSpc>
              <a:spcBef>
                <a:spcPts val="0"/>
              </a:spcBef>
              <a:spcAft>
                <a:spcPts val="0"/>
              </a:spcAft>
              <a:buSzPts val="1700"/>
              <a:buFont typeface="Arial"/>
              <a:buChar char="○"/>
            </a:pPr>
            <a:r>
              <a:rPr b="1" lang="en-US" sz="1700">
                <a:latin typeface="Times New Roman"/>
                <a:ea typeface="Times New Roman"/>
                <a:cs typeface="Times New Roman"/>
                <a:sym typeface="Times New Roman"/>
              </a:rPr>
              <a:t>Increase Local Redundancy</a:t>
            </a:r>
            <a:r>
              <a:rPr lang="en-US" sz="1700">
                <a:latin typeface="Times New Roman"/>
                <a:ea typeface="Times New Roman"/>
                <a:cs typeface="Times New Roman"/>
                <a:sym typeface="Times New Roman"/>
              </a:rPr>
              <a:t>: Introduce short “cross-links” between parallel lines to form loops, reducing reliance on a handful of junctions.</a:t>
            </a:r>
            <a:endParaRPr sz="1700">
              <a:latin typeface="Times New Roman"/>
              <a:ea typeface="Times New Roman"/>
              <a:cs typeface="Times New Roman"/>
              <a:sym typeface="Times New Roman"/>
            </a:endParaRPr>
          </a:p>
          <a:p>
            <a:pPr indent="-336550" lvl="1" marL="914400" rtl="0" algn="l">
              <a:lnSpc>
                <a:spcPct val="115000"/>
              </a:lnSpc>
              <a:spcBef>
                <a:spcPts val="0"/>
              </a:spcBef>
              <a:spcAft>
                <a:spcPts val="0"/>
              </a:spcAft>
              <a:buSzPts val="1700"/>
              <a:buFont typeface="Arial"/>
              <a:buChar char="○"/>
            </a:pPr>
            <a:r>
              <a:rPr b="1" lang="en-US" sz="1700">
                <a:latin typeface="Times New Roman"/>
                <a:ea typeface="Times New Roman"/>
                <a:cs typeface="Times New Roman"/>
                <a:sym typeface="Times New Roman"/>
              </a:rPr>
              <a:t>Moderate Centralization</a:t>
            </a:r>
            <a:r>
              <a:rPr lang="en-US" sz="1700">
                <a:latin typeface="Times New Roman"/>
                <a:ea typeface="Times New Roman"/>
                <a:cs typeface="Times New Roman"/>
                <a:sym typeface="Times New Roman"/>
              </a:rPr>
              <a:t>: Redistribute traffic by developing secondary hubs, alleviating pressure on mega-junctions like New Delhi.</a:t>
            </a: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AutoNum type="arabicPeriod"/>
            </a:pPr>
            <a:r>
              <a:rPr b="1" lang="en-US" sz="1700">
                <a:latin typeface="Times New Roman"/>
                <a:ea typeface="Times New Roman"/>
                <a:cs typeface="Times New Roman"/>
                <a:sym typeface="Times New Roman"/>
              </a:rPr>
              <a:t>European Railway → Indian Lessons</a:t>
            </a:r>
            <a:endParaRPr b="1" sz="1700">
              <a:latin typeface="Times New Roman"/>
              <a:ea typeface="Times New Roman"/>
              <a:cs typeface="Times New Roman"/>
              <a:sym typeface="Times New Roman"/>
            </a:endParaRPr>
          </a:p>
          <a:p>
            <a:pPr indent="-336550" lvl="1" marL="914400" rtl="0" algn="l">
              <a:lnSpc>
                <a:spcPct val="115000"/>
              </a:lnSpc>
              <a:spcBef>
                <a:spcPts val="0"/>
              </a:spcBef>
              <a:spcAft>
                <a:spcPts val="0"/>
              </a:spcAft>
              <a:buSzPts val="1700"/>
              <a:buFont typeface="Arial"/>
              <a:buChar char="○"/>
            </a:pPr>
            <a:r>
              <a:rPr b="1" lang="en-US" sz="1700">
                <a:latin typeface="Times New Roman"/>
                <a:ea typeface="Times New Roman"/>
                <a:cs typeface="Times New Roman"/>
                <a:sym typeface="Times New Roman"/>
              </a:rPr>
              <a:t>Hierarchical Scheduling</a:t>
            </a:r>
            <a:r>
              <a:rPr lang="en-US" sz="1700">
                <a:latin typeface="Times New Roman"/>
                <a:ea typeface="Times New Roman"/>
                <a:cs typeface="Times New Roman"/>
                <a:sym typeface="Times New Roman"/>
              </a:rPr>
              <a:t>: Adopt clearer route hierarchies (e.g., express vs. local tracks) to improve end-to-end speed on long runs.</a:t>
            </a:r>
            <a:endParaRPr sz="1700">
              <a:latin typeface="Times New Roman"/>
              <a:ea typeface="Times New Roman"/>
              <a:cs typeface="Times New Roman"/>
              <a:sym typeface="Times New Roman"/>
            </a:endParaRPr>
          </a:p>
          <a:p>
            <a:pPr indent="-336550" lvl="1" marL="914400" rtl="0" algn="l">
              <a:lnSpc>
                <a:spcPct val="115000"/>
              </a:lnSpc>
              <a:spcBef>
                <a:spcPts val="0"/>
              </a:spcBef>
              <a:spcAft>
                <a:spcPts val="0"/>
              </a:spcAft>
              <a:buSzPts val="1700"/>
              <a:buFont typeface="Arial"/>
              <a:buChar char="○"/>
            </a:pPr>
            <a:r>
              <a:rPr b="1" lang="en-US" sz="1700">
                <a:latin typeface="Times New Roman"/>
                <a:ea typeface="Times New Roman"/>
                <a:cs typeface="Times New Roman"/>
                <a:sym typeface="Times New Roman"/>
              </a:rPr>
              <a:t>Adaptive KNN Routing</a:t>
            </a:r>
            <a:r>
              <a:rPr lang="en-US" sz="1700">
                <a:latin typeface="Times New Roman"/>
                <a:ea typeface="Times New Roman"/>
                <a:cs typeface="Times New Roman"/>
                <a:sym typeface="Times New Roman"/>
              </a:rPr>
              <a:t>: Use spatial-proximity analysis to identify underserved corridors for new track construction, filling geographic “holes.”</a:t>
            </a:r>
            <a:endParaRPr sz="1700">
              <a:latin typeface="Times New Roman"/>
              <a:ea typeface="Times New Roman"/>
              <a:cs typeface="Times New Roman"/>
              <a:sym typeface="Times New Roman"/>
            </a:endParaRPr>
          </a:p>
          <a:p>
            <a:pPr indent="-336550" lvl="0" marL="457200" rtl="0" algn="l">
              <a:lnSpc>
                <a:spcPct val="115000"/>
              </a:lnSpc>
              <a:spcBef>
                <a:spcPts val="0"/>
              </a:spcBef>
              <a:spcAft>
                <a:spcPts val="0"/>
              </a:spcAft>
              <a:buSzPts val="1700"/>
              <a:buFont typeface="Times New Roman"/>
              <a:buAutoNum type="arabicPeriod"/>
            </a:pPr>
            <a:r>
              <a:rPr b="1" lang="en-US" sz="1700">
                <a:latin typeface="Times New Roman"/>
                <a:ea typeface="Times New Roman"/>
                <a:cs typeface="Times New Roman"/>
                <a:sym typeface="Times New Roman"/>
              </a:rPr>
              <a:t>Mutual Strategies</a:t>
            </a:r>
            <a:endParaRPr b="1" sz="1700">
              <a:latin typeface="Times New Roman"/>
              <a:ea typeface="Times New Roman"/>
              <a:cs typeface="Times New Roman"/>
              <a:sym typeface="Times New Roman"/>
            </a:endParaRPr>
          </a:p>
          <a:p>
            <a:pPr indent="-336550" lvl="1" marL="914400" rtl="0" algn="l">
              <a:lnSpc>
                <a:spcPct val="115000"/>
              </a:lnSpc>
              <a:spcBef>
                <a:spcPts val="0"/>
              </a:spcBef>
              <a:spcAft>
                <a:spcPts val="0"/>
              </a:spcAft>
              <a:buSzPts val="1700"/>
              <a:buFont typeface="Arial"/>
              <a:buChar char="○"/>
            </a:pPr>
            <a:r>
              <a:rPr b="1" lang="en-US" sz="1700">
                <a:latin typeface="Times New Roman"/>
                <a:ea typeface="Times New Roman"/>
                <a:cs typeface="Times New Roman"/>
                <a:sym typeface="Times New Roman"/>
              </a:rPr>
              <a:t>Resilience via Motifs</a:t>
            </a:r>
            <a:r>
              <a:rPr lang="en-US" sz="1700">
                <a:latin typeface="Times New Roman"/>
                <a:ea typeface="Times New Roman"/>
                <a:cs typeface="Times New Roman"/>
                <a:sym typeface="Times New Roman"/>
              </a:rPr>
              <a:t>: Both networks can benefit from creating strategic 3-station loops to enhance rerouting options during service interruptions.</a:t>
            </a:r>
            <a:endParaRPr sz="1700">
              <a:latin typeface="Times New Roman"/>
              <a:ea typeface="Times New Roman"/>
              <a:cs typeface="Times New Roman"/>
              <a:sym typeface="Times New Roman"/>
            </a:endParaRPr>
          </a:p>
          <a:p>
            <a:pPr indent="-336550" lvl="1" marL="914400" rtl="0" algn="l">
              <a:lnSpc>
                <a:spcPct val="115000"/>
              </a:lnSpc>
              <a:spcBef>
                <a:spcPts val="0"/>
              </a:spcBef>
              <a:spcAft>
                <a:spcPts val="0"/>
              </a:spcAft>
              <a:buSzPts val="1700"/>
              <a:buFont typeface="Arial"/>
              <a:buChar char="○"/>
            </a:pPr>
            <a:r>
              <a:rPr b="1" lang="en-US" sz="1700">
                <a:latin typeface="Times New Roman"/>
                <a:ea typeface="Times New Roman"/>
                <a:cs typeface="Times New Roman"/>
                <a:sym typeface="Times New Roman"/>
              </a:rPr>
              <a:t>Data-Driven Hub Development</a:t>
            </a:r>
            <a:r>
              <a:rPr lang="en-US" sz="1700">
                <a:latin typeface="Times New Roman"/>
                <a:ea typeface="Times New Roman"/>
                <a:cs typeface="Times New Roman"/>
                <a:sym typeface="Times New Roman"/>
              </a:rPr>
              <a:t>: Leverage centrality and clustering metrics to prioritize station upgrades and capacity expansions where they yield the greatest network impact.</a:t>
            </a:r>
            <a:endParaRPr sz="1700">
              <a:latin typeface="Times New Roman"/>
              <a:ea typeface="Times New Roman"/>
              <a:cs typeface="Times New Roman"/>
              <a:sym typeface="Times New Roman"/>
            </a:endParaRPr>
          </a:p>
          <a:p>
            <a:pPr indent="0" lvl="0" marL="0" rtl="0" algn="l">
              <a:spcBef>
                <a:spcPts val="1200"/>
              </a:spcBef>
              <a:spcAft>
                <a:spcPts val="0"/>
              </a:spcAft>
              <a:buNone/>
            </a:pPr>
            <a:r>
              <a:t/>
            </a:r>
            <a:endParaRPr sz="34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176" name="Google Shape;176;p20"/>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sz="2400">
                <a:latin typeface="Times New Roman"/>
                <a:ea typeface="Times New Roman"/>
                <a:cs typeface="Times New Roman"/>
                <a:sym typeface="Times New Roman"/>
              </a:rPr>
              <a:t>Railway networks are critical transportation backbones that underpin economic activity, regional connectivity, and social mobility. However, their topologies and operational characteristics vary markedly between developing and developed regions. In this study, we perform a comparative network analysis of the Indian Railway Network (IRN)—a large, historically evolved, route-based system—and the Eastern European Railway Network (ERN)—modeled via spatial proximity. </a:t>
            </a:r>
            <a:endParaRPr sz="2400">
              <a:latin typeface="Times New Roman"/>
              <a:ea typeface="Times New Roman"/>
              <a:cs typeface="Times New Roman"/>
              <a:sym typeface="Times New Roman"/>
            </a:endParaRPr>
          </a:p>
          <a:p>
            <a:pPr indent="0" lvl="0" marL="0" rtl="0" algn="l">
              <a:spcBef>
                <a:spcPts val="1000"/>
              </a:spcBef>
              <a:spcAft>
                <a:spcPts val="0"/>
              </a:spcAft>
              <a:buNone/>
            </a:pPr>
            <a:r>
              <a:t/>
            </a:r>
            <a:endParaRPr sz="2400">
              <a:latin typeface="Times New Roman"/>
              <a:ea typeface="Times New Roman"/>
              <a:cs typeface="Times New Roman"/>
              <a:sym typeface="Times New Roman"/>
            </a:endParaRPr>
          </a:p>
          <a:p>
            <a:pPr indent="0" lvl="0" marL="0" rtl="0" algn="l">
              <a:spcBef>
                <a:spcPts val="1000"/>
              </a:spcBef>
              <a:spcAft>
                <a:spcPts val="0"/>
              </a:spcAft>
              <a:buNone/>
            </a:pPr>
            <a:r>
              <a:rPr b="1" lang="en-US" sz="2400">
                <a:latin typeface="Times New Roman"/>
                <a:ea typeface="Times New Roman"/>
                <a:cs typeface="Times New Roman"/>
                <a:sym typeface="Times New Roman"/>
              </a:rPr>
              <a:t>Objective</a:t>
            </a:r>
            <a:r>
              <a:rPr lang="en-US" sz="2400">
                <a:latin typeface="Times New Roman"/>
                <a:ea typeface="Times New Roman"/>
                <a:cs typeface="Times New Roman"/>
                <a:sym typeface="Times New Roman"/>
              </a:rPr>
              <a:t>: Analyze and compare the Indian and Eastern European Railway Networks using graph-theoretic metrics.</a:t>
            </a:r>
            <a:endParaRPr sz="24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738125" y="365750"/>
            <a:ext cx="9552600" cy="826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SzPts val="990"/>
              <a:buNone/>
            </a:pPr>
            <a:r>
              <a:rPr lang="en-US" sz="3759">
                <a:latin typeface="Times New Roman"/>
                <a:ea typeface="Times New Roman"/>
                <a:cs typeface="Times New Roman"/>
                <a:sym typeface="Times New Roman"/>
              </a:rPr>
              <a:t>Dataset Description: Indian Railway Network</a:t>
            </a:r>
            <a:endParaRPr sz="3759">
              <a:latin typeface="Times New Roman"/>
              <a:ea typeface="Times New Roman"/>
              <a:cs typeface="Times New Roman"/>
              <a:sym typeface="Times New Roman"/>
            </a:endParaRPr>
          </a:p>
        </p:txBody>
      </p:sp>
      <p:sp>
        <p:nvSpPr>
          <p:cNvPr id="182" name="Google Shape;182;p21"/>
          <p:cNvSpPr txBox="1"/>
          <p:nvPr>
            <p:ph idx="1" type="body"/>
          </p:nvPr>
        </p:nvSpPr>
        <p:spPr>
          <a:xfrm>
            <a:off x="845127" y="1381182"/>
            <a:ext cx="10515600" cy="47991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2400">
                <a:latin typeface="Times New Roman"/>
                <a:ea typeface="Times New Roman"/>
                <a:cs typeface="Times New Roman"/>
                <a:sym typeface="Times New Roman"/>
              </a:rPr>
              <a:t>Indian Railway Dataset</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381000" lvl="0" marL="457200" rtl="0" algn="l">
              <a:lnSpc>
                <a:spcPct val="115000"/>
              </a:lnSpc>
              <a:spcBef>
                <a:spcPts val="1200"/>
              </a:spcBef>
              <a:spcAft>
                <a:spcPts val="0"/>
              </a:spcAft>
              <a:buSzPts val="2400"/>
              <a:buFont typeface="Arial"/>
              <a:buChar char="●"/>
            </a:pPr>
            <a:r>
              <a:rPr b="1" lang="en-US" sz="2400">
                <a:latin typeface="Times New Roman"/>
                <a:ea typeface="Times New Roman"/>
                <a:cs typeface="Times New Roman"/>
                <a:sym typeface="Times New Roman"/>
              </a:rPr>
              <a:t>Source</a:t>
            </a:r>
            <a:r>
              <a:rPr lang="en-US" sz="2400">
                <a:latin typeface="Times New Roman"/>
                <a:ea typeface="Times New Roman"/>
                <a:cs typeface="Times New Roman"/>
                <a:sym typeface="Times New Roman"/>
              </a:rPr>
              <a:t>: Indian Railway Train Time Table data. LINK -</a:t>
            </a:r>
            <a:r>
              <a:rPr lang="en-US" sz="2400">
                <a:uFill>
                  <a:noFill/>
                </a:uFill>
                <a:latin typeface="Times New Roman"/>
                <a:ea typeface="Times New Roman"/>
                <a:cs typeface="Times New Roman"/>
                <a:sym typeface="Times New Roman"/>
                <a:hlinkClick r:id="rId3"/>
              </a:rPr>
              <a:t> </a:t>
            </a:r>
            <a:r>
              <a:rPr lang="en-US" sz="2400" u="sng">
                <a:solidFill>
                  <a:schemeClr val="hlink"/>
                </a:solidFill>
                <a:latin typeface="Times New Roman"/>
                <a:ea typeface="Times New Roman"/>
                <a:cs typeface="Times New Roman"/>
                <a:sym typeface="Times New Roman"/>
                <a:hlinkClick r:id="rId4"/>
              </a:rPr>
              <a:t>https://www.data.gov.in/resource/indian-railways-time-table-trains-available-reservation-01112017</a:t>
            </a:r>
            <a:endParaRPr sz="2400" u="sng">
              <a:solidFill>
                <a:schemeClr val="hlink"/>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Arial"/>
              <a:buChar char="●"/>
            </a:pPr>
            <a:r>
              <a:rPr b="1" lang="en-US" sz="2400">
                <a:latin typeface="Times New Roman"/>
                <a:ea typeface="Times New Roman"/>
                <a:cs typeface="Times New Roman"/>
                <a:sym typeface="Times New Roman"/>
              </a:rPr>
              <a:t>Contents</a:t>
            </a:r>
            <a:r>
              <a:rPr lang="en-US" sz="2400">
                <a:latin typeface="Times New Roman"/>
                <a:ea typeface="Times New Roman"/>
                <a:cs typeface="Times New Roman"/>
                <a:sym typeface="Times New Roman"/>
              </a:rPr>
              <a:t>: Station names, train numbers, and ordered stop sequences.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Arial"/>
              <a:buChar char="●"/>
            </a:pPr>
            <a:r>
              <a:rPr b="1" lang="en-US" sz="2400">
                <a:latin typeface="Times New Roman"/>
                <a:ea typeface="Times New Roman"/>
                <a:cs typeface="Times New Roman"/>
                <a:sym typeface="Times New Roman"/>
              </a:rPr>
              <a:t>Nodes</a:t>
            </a:r>
            <a:r>
              <a:rPr lang="en-US" sz="2400">
                <a:latin typeface="Times New Roman"/>
                <a:ea typeface="Times New Roman"/>
                <a:cs typeface="Times New Roman"/>
                <a:sym typeface="Times New Roman"/>
              </a:rPr>
              <a:t>: 62,142 stations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Arial"/>
              <a:buChar char="●"/>
            </a:pPr>
            <a:r>
              <a:rPr b="1" lang="en-US" sz="2400">
                <a:latin typeface="Times New Roman"/>
                <a:ea typeface="Times New Roman"/>
                <a:cs typeface="Times New Roman"/>
                <a:sym typeface="Times New Roman"/>
              </a:rPr>
              <a:t>Edges</a:t>
            </a:r>
            <a:r>
              <a:rPr lang="en-US" sz="2400">
                <a:latin typeface="Times New Roman"/>
                <a:ea typeface="Times New Roman"/>
                <a:cs typeface="Times New Roman"/>
                <a:sym typeface="Times New Roman"/>
              </a:rPr>
              <a:t>: 3,429 proximity-based links (K-Nearest Neighbor approach)</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Arial"/>
              <a:buChar char="●"/>
            </a:pPr>
            <a:r>
              <a:rPr b="1" lang="en-US" sz="2400">
                <a:latin typeface="Times New Roman"/>
                <a:ea typeface="Times New Roman"/>
                <a:cs typeface="Times New Roman"/>
                <a:sym typeface="Times New Roman"/>
              </a:rPr>
              <a:t>Processing</a:t>
            </a:r>
            <a:r>
              <a:rPr lang="en-US" sz="2400">
                <a:latin typeface="Times New Roman"/>
                <a:ea typeface="Times New Roman"/>
                <a:cs typeface="Times New Roman"/>
                <a:sym typeface="Times New Roman"/>
              </a:rPr>
              <a:t>: Geocoding was performed to associate station names with coordinates. An edge list was constructed from sequential station pairs along train routes.</a:t>
            </a:r>
            <a:endParaRPr sz="2400">
              <a:latin typeface="Times New Roman"/>
              <a:ea typeface="Times New Roman"/>
              <a:cs typeface="Times New Roman"/>
              <a:sym typeface="Times New Roman"/>
            </a:endParaRPr>
          </a:p>
          <a:p>
            <a:pPr indent="0" lvl="0" marL="0" rtl="0" algn="l">
              <a:spcBef>
                <a:spcPts val="1200"/>
              </a:spcBef>
              <a:spcAft>
                <a:spcPts val="0"/>
              </a:spcAft>
              <a:buNone/>
            </a:pPr>
            <a:r>
              <a:t/>
            </a:r>
            <a:endParaRPr sz="41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845127" y="413585"/>
            <a:ext cx="9445500" cy="8262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US" sz="3982">
                <a:latin typeface="Times New Roman"/>
                <a:ea typeface="Times New Roman"/>
                <a:cs typeface="Times New Roman"/>
                <a:sym typeface="Times New Roman"/>
              </a:rPr>
              <a:t>Dataset Description: European Railway Network</a:t>
            </a:r>
            <a:endParaRPr sz="4622">
              <a:latin typeface="Times New Roman"/>
              <a:ea typeface="Times New Roman"/>
              <a:cs typeface="Times New Roman"/>
              <a:sym typeface="Times New Roman"/>
            </a:endParaRPr>
          </a:p>
        </p:txBody>
      </p:sp>
      <p:sp>
        <p:nvSpPr>
          <p:cNvPr id="188" name="Google Shape;188;p22"/>
          <p:cNvSpPr txBox="1"/>
          <p:nvPr>
            <p:ph idx="1" type="body"/>
          </p:nvPr>
        </p:nvSpPr>
        <p:spPr>
          <a:xfrm>
            <a:off x="845127" y="1381182"/>
            <a:ext cx="10515600" cy="47991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US" sz="2400">
                <a:latin typeface="Times New Roman"/>
                <a:ea typeface="Times New Roman"/>
                <a:cs typeface="Times New Roman"/>
                <a:sym typeface="Times New Roman"/>
              </a:rPr>
              <a:t>Eastern European Railway Dataset</a:t>
            </a:r>
            <a:r>
              <a:rPr lang="en-US" sz="2400">
                <a:latin typeface="Times New Roman"/>
                <a:ea typeface="Times New Roman"/>
                <a:cs typeface="Times New Roman"/>
                <a:sym typeface="Times New Roman"/>
              </a:rPr>
              <a:t>:</a:t>
            </a:r>
            <a:endParaRPr sz="2400">
              <a:latin typeface="Times New Roman"/>
              <a:ea typeface="Times New Roman"/>
              <a:cs typeface="Times New Roman"/>
              <a:sym typeface="Times New Roman"/>
            </a:endParaRPr>
          </a:p>
          <a:p>
            <a:pPr indent="-381000" lvl="0" marL="457200" rtl="0" algn="l">
              <a:lnSpc>
                <a:spcPct val="115000"/>
              </a:lnSpc>
              <a:spcBef>
                <a:spcPts val="1200"/>
              </a:spcBef>
              <a:spcAft>
                <a:spcPts val="0"/>
              </a:spcAft>
              <a:buSzPts val="2400"/>
              <a:buFont typeface="Arial"/>
              <a:buChar char="●"/>
            </a:pPr>
            <a:r>
              <a:rPr b="1" lang="en-US" sz="2400">
                <a:latin typeface="Times New Roman"/>
                <a:ea typeface="Times New Roman"/>
                <a:cs typeface="Times New Roman"/>
                <a:sym typeface="Times New Roman"/>
              </a:rPr>
              <a:t>Source</a:t>
            </a:r>
            <a:r>
              <a:rPr lang="en-US" sz="2400">
                <a:latin typeface="Times New Roman"/>
                <a:ea typeface="Times New Roman"/>
                <a:cs typeface="Times New Roman"/>
                <a:sym typeface="Times New Roman"/>
              </a:rPr>
              <a:t>: European Railway Stations dataset, including station names and geographic coordinates. LINK -</a:t>
            </a:r>
            <a:r>
              <a:rPr lang="en-US" sz="2400">
                <a:uFill>
                  <a:noFill/>
                </a:uFill>
                <a:latin typeface="Times New Roman"/>
                <a:ea typeface="Times New Roman"/>
                <a:cs typeface="Times New Roman"/>
                <a:sym typeface="Times New Roman"/>
                <a:hlinkClick r:id="rId3"/>
              </a:rPr>
              <a:t> </a:t>
            </a:r>
            <a:r>
              <a:rPr lang="en-US" sz="2400" u="sng">
                <a:solidFill>
                  <a:schemeClr val="hlink"/>
                </a:solidFill>
                <a:latin typeface="Times New Roman"/>
                <a:ea typeface="Times New Roman"/>
                <a:cs typeface="Times New Roman"/>
                <a:sym typeface="Times New Roman"/>
                <a:hlinkClick r:id="rId4"/>
              </a:rPr>
              <a:t>https://www.kaggle.com/datasets/headsortails/train-stations-in-europe?resource=download</a:t>
            </a:r>
            <a:endParaRPr sz="2400" u="sng">
              <a:solidFill>
                <a:schemeClr val="hlink"/>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Arial"/>
              <a:buChar char="●"/>
            </a:pPr>
            <a:r>
              <a:rPr b="1" lang="en-US" sz="2400">
                <a:latin typeface="Times New Roman"/>
                <a:ea typeface="Times New Roman"/>
                <a:cs typeface="Times New Roman"/>
                <a:sym typeface="Times New Roman"/>
              </a:rPr>
              <a:t>Nodes:</a:t>
            </a:r>
            <a:r>
              <a:rPr lang="en-US" sz="2400">
                <a:latin typeface="Times New Roman"/>
                <a:ea typeface="Times New Roman"/>
                <a:cs typeface="Times New Roman"/>
                <a:sym typeface="Times New Roman"/>
              </a:rPr>
              <a:t> 62142 stations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Arial"/>
              <a:buChar char="●"/>
            </a:pPr>
            <a:r>
              <a:rPr b="1" lang="en-US" sz="2400">
                <a:latin typeface="Times New Roman"/>
                <a:ea typeface="Times New Roman"/>
                <a:cs typeface="Times New Roman"/>
                <a:sym typeface="Times New Roman"/>
              </a:rPr>
              <a:t>Edges:</a:t>
            </a:r>
            <a:r>
              <a:rPr lang="en-US" sz="2400">
                <a:latin typeface="Times New Roman"/>
                <a:ea typeface="Times New Roman"/>
                <a:cs typeface="Times New Roman"/>
                <a:sym typeface="Times New Roman"/>
              </a:rPr>
              <a:t> 3429</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Arial"/>
              <a:buChar char="●"/>
            </a:pPr>
            <a:r>
              <a:rPr b="1" lang="en-US" sz="2400">
                <a:latin typeface="Times New Roman"/>
                <a:ea typeface="Times New Roman"/>
                <a:cs typeface="Times New Roman"/>
                <a:sym typeface="Times New Roman"/>
              </a:rPr>
              <a:t>Processing</a:t>
            </a:r>
            <a:r>
              <a:rPr lang="en-US" sz="2400">
                <a:latin typeface="Times New Roman"/>
                <a:ea typeface="Times New Roman"/>
                <a:cs typeface="Times New Roman"/>
                <a:sym typeface="Times New Roman"/>
              </a:rPr>
              <a:t>: Edges were inferred using a </a:t>
            </a:r>
            <a:r>
              <a:rPr b="1" lang="en-US" sz="2400">
                <a:latin typeface="Times New Roman"/>
                <a:ea typeface="Times New Roman"/>
                <a:cs typeface="Times New Roman"/>
                <a:sym typeface="Times New Roman"/>
              </a:rPr>
              <a:t>K-Nearest Neighbor (KNN)</a:t>
            </a:r>
            <a:r>
              <a:rPr lang="en-US" sz="2400">
                <a:latin typeface="Times New Roman"/>
                <a:ea typeface="Times New Roman"/>
                <a:cs typeface="Times New Roman"/>
                <a:sym typeface="Times New Roman"/>
              </a:rPr>
              <a:t> approach based on geographic proximity, since explicit route information was not available.</a:t>
            </a:r>
            <a:endParaRPr sz="55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Related Work</a:t>
            </a:r>
            <a:endParaRPr>
              <a:latin typeface="Times New Roman"/>
              <a:ea typeface="Times New Roman"/>
              <a:cs typeface="Times New Roman"/>
              <a:sym typeface="Times New Roman"/>
            </a:endParaRPr>
          </a:p>
        </p:txBody>
      </p:sp>
      <p:sp>
        <p:nvSpPr>
          <p:cNvPr id="194" name="Google Shape;194;p23"/>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381000" lvl="0" marL="457200" rtl="0" algn="l">
              <a:lnSpc>
                <a:spcPct val="115000"/>
              </a:lnSpc>
              <a:spcBef>
                <a:spcPts val="1200"/>
              </a:spcBef>
              <a:spcAft>
                <a:spcPts val="0"/>
              </a:spcAft>
              <a:buSzPts val="2400"/>
              <a:buFont typeface="Arial"/>
              <a:buChar char="●"/>
            </a:pPr>
            <a:r>
              <a:rPr b="1" lang="en-US" sz="2400">
                <a:latin typeface="Times New Roman"/>
                <a:ea typeface="Times New Roman"/>
                <a:cs typeface="Times New Roman"/>
                <a:sym typeface="Times New Roman"/>
              </a:rPr>
              <a:t>Latora &amp; Marchiori (2001)</a:t>
            </a:r>
            <a:r>
              <a:rPr lang="en-US" sz="2400">
                <a:latin typeface="Times New Roman"/>
                <a:ea typeface="Times New Roman"/>
                <a:cs typeface="Times New Roman"/>
                <a:sym typeface="Times New Roman"/>
              </a:rPr>
              <a:t>: Introduced efficiency metrics for spatial transport networks, highlighting small-world traits.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Arial"/>
              <a:buChar char="●"/>
            </a:pPr>
            <a:r>
              <a:rPr b="1" lang="en-US" sz="2400">
                <a:latin typeface="Times New Roman"/>
                <a:ea typeface="Times New Roman"/>
                <a:cs typeface="Times New Roman"/>
                <a:sym typeface="Times New Roman"/>
              </a:rPr>
              <a:t>Sen et al. (2003)</a:t>
            </a:r>
            <a:r>
              <a:rPr lang="en-US" sz="2400">
                <a:latin typeface="Times New Roman"/>
                <a:ea typeface="Times New Roman"/>
                <a:cs typeface="Times New Roman"/>
                <a:sym typeface="Times New Roman"/>
              </a:rPr>
              <a:t>: Analyzed the Indian Railway network’s fractal and small-world properties, demonstrating hierarchical hub structures.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Arial"/>
              <a:buChar char="●"/>
            </a:pPr>
            <a:r>
              <a:rPr b="1" lang="en-US" sz="2400">
                <a:latin typeface="Times New Roman"/>
                <a:ea typeface="Times New Roman"/>
                <a:cs typeface="Times New Roman"/>
                <a:sym typeface="Times New Roman"/>
              </a:rPr>
              <a:t>Barrat et al. (2004)</a:t>
            </a:r>
            <a:r>
              <a:rPr lang="en-US" sz="2400">
                <a:latin typeface="Times New Roman"/>
                <a:ea typeface="Times New Roman"/>
                <a:cs typeface="Times New Roman"/>
                <a:sym typeface="Times New Roman"/>
              </a:rPr>
              <a:t>: Modeled weighted networks to capture traffic intensity and geographic constraints.</a:t>
            </a:r>
            <a:endParaRPr sz="2400">
              <a:latin typeface="Times New Roman"/>
              <a:ea typeface="Times New Roman"/>
              <a:cs typeface="Times New Roman"/>
              <a:sym typeface="Times New Roman"/>
            </a:endParaRPr>
          </a:p>
          <a:p>
            <a:pPr indent="-381000" lvl="0" marL="457200" rtl="0" algn="l">
              <a:lnSpc>
                <a:spcPct val="115000"/>
              </a:lnSpc>
              <a:spcBef>
                <a:spcPts val="0"/>
              </a:spcBef>
              <a:spcAft>
                <a:spcPts val="0"/>
              </a:spcAft>
              <a:buSzPts val="2400"/>
              <a:buFont typeface="Arial"/>
              <a:buChar char="●"/>
            </a:pPr>
            <a:r>
              <a:rPr b="1" lang="en-US" sz="2400">
                <a:latin typeface="Times New Roman"/>
                <a:ea typeface="Times New Roman"/>
                <a:cs typeface="Times New Roman"/>
                <a:sym typeface="Times New Roman"/>
              </a:rPr>
              <a:t>Past Comparative Studies</a:t>
            </a:r>
            <a:r>
              <a:rPr lang="en-US" sz="2400">
                <a:latin typeface="Times New Roman"/>
                <a:ea typeface="Times New Roman"/>
                <a:cs typeface="Times New Roman"/>
                <a:sym typeface="Times New Roman"/>
              </a:rPr>
              <a:t> have seldom contrasted a large developing‐world system (IRN) with a purely spatially inferred European system, leaving a gap in understanding how route history vs. geographic proximity shapes topology.</a:t>
            </a:r>
            <a:endParaRPr sz="2400">
              <a:latin typeface="Times New Roman"/>
              <a:ea typeface="Times New Roman"/>
              <a:cs typeface="Times New Roman"/>
              <a:sym typeface="Times New Roman"/>
            </a:endParaRPr>
          </a:p>
          <a:p>
            <a:pPr indent="0" lvl="0" marL="0" rtl="0" algn="l">
              <a:spcBef>
                <a:spcPts val="1200"/>
              </a:spcBef>
              <a:spcAft>
                <a:spcPts val="0"/>
              </a:spcAft>
              <a:buNone/>
            </a:pPr>
            <a:r>
              <a:t/>
            </a:r>
            <a:endParaRPr sz="2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810127" y="33241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100">
                <a:latin typeface="Times New Roman"/>
                <a:ea typeface="Times New Roman"/>
                <a:cs typeface="Times New Roman"/>
                <a:sym typeface="Times New Roman"/>
              </a:rPr>
              <a:t>Computed Metrics</a:t>
            </a:r>
            <a:endParaRPr sz="3100">
              <a:latin typeface="Times New Roman"/>
              <a:ea typeface="Times New Roman"/>
              <a:cs typeface="Times New Roman"/>
              <a:sym typeface="Times New Roman"/>
            </a:endParaRPr>
          </a:p>
        </p:txBody>
      </p:sp>
      <p:graphicFrame>
        <p:nvGraphicFramePr>
          <p:cNvPr id="200" name="Google Shape;200;p24"/>
          <p:cNvGraphicFramePr/>
          <p:nvPr/>
        </p:nvGraphicFramePr>
        <p:xfrm>
          <a:off x="95400" y="1158600"/>
          <a:ext cx="3000000" cy="3000000"/>
        </p:xfrm>
        <a:graphic>
          <a:graphicData uri="http://schemas.openxmlformats.org/drawingml/2006/table">
            <a:tbl>
              <a:tblPr>
                <a:noFill/>
                <a:tableStyleId>{2C72DE26-7169-4ADB-95F9-130A89B6C72C}</a:tableStyleId>
              </a:tblPr>
              <a:tblGrid>
                <a:gridCol w="1769500"/>
                <a:gridCol w="904900"/>
                <a:gridCol w="811850"/>
                <a:gridCol w="8514950"/>
              </a:tblGrid>
              <a:tr h="200025">
                <a:tc>
                  <a:txBody>
                    <a:bodyPr/>
                    <a:lstStyle/>
                    <a:p>
                      <a:pPr indent="0" lvl="0" marL="0" rtl="0" algn="ctr">
                        <a:lnSpc>
                          <a:spcPct val="115000"/>
                        </a:lnSpc>
                        <a:spcBef>
                          <a:spcPts val="0"/>
                        </a:spcBef>
                        <a:spcAft>
                          <a:spcPts val="0"/>
                        </a:spcAft>
                        <a:buNone/>
                      </a:pPr>
                      <a:r>
                        <a:rPr b="1" lang="en-US" sz="1000">
                          <a:latin typeface="Times New Roman"/>
                          <a:ea typeface="Times New Roman"/>
                          <a:cs typeface="Times New Roman"/>
                          <a:sym typeface="Times New Roman"/>
                        </a:rPr>
                        <a:t>Metric</a:t>
                      </a:r>
                      <a:endParaRPr b="1"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000">
                          <a:latin typeface="Times New Roman"/>
                          <a:ea typeface="Times New Roman"/>
                          <a:cs typeface="Times New Roman"/>
                          <a:sym typeface="Times New Roman"/>
                        </a:rPr>
                        <a:t>IRN</a:t>
                      </a:r>
                      <a:endParaRPr b="1"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000">
                          <a:latin typeface="Times New Roman"/>
                          <a:ea typeface="Times New Roman"/>
                          <a:cs typeface="Times New Roman"/>
                          <a:sym typeface="Times New Roman"/>
                        </a:rPr>
                        <a:t>ERN</a:t>
                      </a:r>
                      <a:endParaRPr b="1"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000">
                          <a:latin typeface="Times New Roman"/>
                          <a:ea typeface="Times New Roman"/>
                          <a:cs typeface="Times New Roman"/>
                          <a:sym typeface="Times New Roman"/>
                        </a:rPr>
                        <a:t>Inference</a:t>
                      </a:r>
                      <a:endParaRPr b="1"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spcBef>
                          <a:spcPts val="0"/>
                        </a:spcBef>
                        <a:spcAft>
                          <a:spcPts val="0"/>
                        </a:spcAft>
                        <a:buNone/>
                      </a:pPr>
                      <a:r>
                        <a:rPr b="1" lang="en-US" sz="1000">
                          <a:latin typeface="Times New Roman"/>
                          <a:ea typeface="Times New Roman"/>
                          <a:cs typeface="Times New Roman"/>
                          <a:sym typeface="Times New Roman"/>
                        </a:rPr>
                        <a:t>Nodes</a:t>
                      </a:r>
                      <a:endParaRPr b="1"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8 147</a:t>
                      </a:r>
                      <a:endParaRPr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62 142</a:t>
                      </a:r>
                      <a:endParaRPr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ERN covers far more stations geographically, but IRN concentrates on a smaller set of high-traffic nodes.</a:t>
                      </a:r>
                      <a:endParaRPr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9550">
                <a:tc>
                  <a:txBody>
                    <a:bodyPr/>
                    <a:lstStyle/>
                    <a:p>
                      <a:pPr indent="0" lvl="0" marL="0" rtl="0" algn="l">
                        <a:spcBef>
                          <a:spcPts val="0"/>
                        </a:spcBef>
                        <a:spcAft>
                          <a:spcPts val="0"/>
                        </a:spcAft>
                        <a:buNone/>
                      </a:pPr>
                      <a:r>
                        <a:rPr b="1" lang="en-US" sz="1000">
                          <a:latin typeface="Times New Roman"/>
                          <a:ea typeface="Times New Roman"/>
                          <a:cs typeface="Times New Roman"/>
                          <a:sym typeface="Times New Roman"/>
                        </a:rPr>
                        <a:t>Edges</a:t>
                      </a:r>
                      <a:endParaRPr b="1"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902 602</a:t>
                      </a:r>
                      <a:endParaRPr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3 429</a:t>
                      </a:r>
                      <a:endParaRPr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IRN’s route-based model produces </a:t>
                      </a:r>
                      <a:r>
                        <a:rPr b="1" lang="en-US" sz="1000">
                          <a:latin typeface="Times New Roman"/>
                          <a:ea typeface="Times New Roman"/>
                          <a:cs typeface="Times New Roman"/>
                          <a:sym typeface="Times New Roman"/>
                        </a:rPr>
                        <a:t>∼260×</a:t>
                      </a:r>
                      <a:r>
                        <a:rPr lang="en-US" sz="1000">
                          <a:latin typeface="Times New Roman"/>
                          <a:ea typeface="Times New Roman"/>
                          <a:cs typeface="Times New Roman"/>
                          <a:sym typeface="Times New Roman"/>
                        </a:rPr>
                        <a:t> more edges than ERN’s proximity model, leading to much denser connectivity.</a:t>
                      </a:r>
                      <a:endParaRPr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spcBef>
                          <a:spcPts val="0"/>
                        </a:spcBef>
                        <a:spcAft>
                          <a:spcPts val="0"/>
                        </a:spcAft>
                        <a:buNone/>
                      </a:pPr>
                      <a:r>
                        <a:rPr b="1" lang="en-US" sz="1000">
                          <a:latin typeface="Times New Roman"/>
                          <a:ea typeface="Times New Roman"/>
                          <a:cs typeface="Times New Roman"/>
                          <a:sym typeface="Times New Roman"/>
                        </a:rPr>
                        <a:t>Avg. in/out-degree</a:t>
                      </a:r>
                      <a:endParaRPr b="1"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110.79</a:t>
                      </a:r>
                      <a:endParaRPr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0.06</a:t>
                      </a:r>
                      <a:endParaRPr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IRN is </a:t>
                      </a:r>
                      <a:r>
                        <a:rPr b="1" lang="en-US" sz="1000">
                          <a:latin typeface="Times New Roman"/>
                          <a:ea typeface="Times New Roman"/>
                          <a:cs typeface="Times New Roman"/>
                          <a:sym typeface="Times New Roman"/>
                        </a:rPr>
                        <a:t>highly connected</a:t>
                      </a:r>
                      <a:r>
                        <a:rPr lang="en-US" sz="1000">
                          <a:latin typeface="Times New Roman"/>
                          <a:ea typeface="Times New Roman"/>
                          <a:cs typeface="Times New Roman"/>
                          <a:sym typeface="Times New Roman"/>
                        </a:rPr>
                        <a:t> with many routes per station; ERN is </a:t>
                      </a:r>
                      <a:r>
                        <a:rPr b="1" lang="en-US" sz="1000">
                          <a:latin typeface="Times New Roman"/>
                          <a:ea typeface="Times New Roman"/>
                          <a:cs typeface="Times New Roman"/>
                          <a:sym typeface="Times New Roman"/>
                        </a:rPr>
                        <a:t>extremely sparse</a:t>
                      </a:r>
                      <a:r>
                        <a:rPr lang="en-US" sz="1000">
                          <a:latin typeface="Times New Roman"/>
                          <a:ea typeface="Times New Roman"/>
                          <a:cs typeface="Times New Roman"/>
                          <a:sym typeface="Times New Roman"/>
                        </a:rPr>
                        <a:t>, reflecting only nearest-neighbor links.</a:t>
                      </a:r>
                      <a:endParaRPr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spcBef>
                          <a:spcPts val="0"/>
                        </a:spcBef>
                        <a:spcAft>
                          <a:spcPts val="0"/>
                        </a:spcAft>
                        <a:buNone/>
                      </a:pPr>
                      <a:r>
                        <a:rPr b="1" lang="en-US" sz="1000">
                          <a:latin typeface="Times New Roman"/>
                          <a:ea typeface="Times New Roman"/>
                          <a:cs typeface="Times New Roman"/>
                          <a:sym typeface="Times New Roman"/>
                        </a:rPr>
                        <a:t>Avg. undirected degree</a:t>
                      </a:r>
                      <a:endParaRPr b="1"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122.85</a:t>
                      </a:r>
                      <a:endParaRPr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0.11</a:t>
                      </a:r>
                      <a:endParaRPr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Even when symmetrized, ERN’s stations link to almost no neighbors, while IRN offers dozens of bidirectional connections on average.</a:t>
                      </a:r>
                      <a:endParaRPr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1475">
                <a:tc>
                  <a:txBody>
                    <a:bodyPr/>
                    <a:lstStyle/>
                    <a:p>
                      <a:pPr indent="0" lvl="0" marL="0" rtl="0" algn="l">
                        <a:spcBef>
                          <a:spcPts val="0"/>
                        </a:spcBef>
                        <a:spcAft>
                          <a:spcPts val="0"/>
                        </a:spcAft>
                        <a:buNone/>
                      </a:pPr>
                      <a:r>
                        <a:rPr b="1" lang="en-US" sz="1000">
                          <a:latin typeface="Times New Roman"/>
                          <a:ea typeface="Times New Roman"/>
                          <a:cs typeface="Times New Roman"/>
                          <a:sym typeface="Times New Roman"/>
                        </a:rPr>
                        <a:t>Weakly connected components</a:t>
                      </a:r>
                      <a:endParaRPr b="1"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7</a:t>
                      </a:r>
                      <a:endParaRPr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58 713</a:t>
                      </a:r>
                      <a:endParaRPr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IRN forms one giant reachable network; ERN’s directed graph is almost entirely disconnected except for few tiny chains.</a:t>
                      </a:r>
                      <a:endParaRPr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1475">
                <a:tc>
                  <a:txBody>
                    <a:bodyPr/>
                    <a:lstStyle/>
                    <a:p>
                      <a:pPr indent="0" lvl="0" marL="0" rtl="0" algn="l">
                        <a:spcBef>
                          <a:spcPts val="0"/>
                        </a:spcBef>
                        <a:spcAft>
                          <a:spcPts val="0"/>
                        </a:spcAft>
                        <a:buNone/>
                      </a:pPr>
                      <a:r>
                        <a:rPr b="1" lang="en-US" sz="1000">
                          <a:latin typeface="Times New Roman"/>
                          <a:ea typeface="Times New Roman"/>
                          <a:cs typeface="Times New Roman"/>
                          <a:sym typeface="Times New Roman"/>
                        </a:rPr>
                        <a:t>Strongly connected components</a:t>
                      </a:r>
                      <a:endParaRPr b="1"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9</a:t>
                      </a:r>
                      <a:endParaRPr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62 142</a:t>
                      </a:r>
                      <a:endParaRPr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IRN has extensive reciprocal routes forming strong components; ERN’s directed KNN links rarely return, yielding every node its own component.</a:t>
                      </a:r>
                      <a:endParaRPr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1475">
                <a:tc>
                  <a:txBody>
                    <a:bodyPr/>
                    <a:lstStyle/>
                    <a:p>
                      <a:pPr indent="0" lvl="0" marL="0" rtl="0" algn="l">
                        <a:spcBef>
                          <a:spcPts val="0"/>
                        </a:spcBef>
                        <a:spcAft>
                          <a:spcPts val="0"/>
                        </a:spcAft>
                        <a:buNone/>
                      </a:pPr>
                      <a:r>
                        <a:rPr b="1" lang="en-US" sz="1000">
                          <a:latin typeface="Times New Roman"/>
                          <a:ea typeface="Times New Roman"/>
                          <a:cs typeface="Times New Roman"/>
                          <a:sym typeface="Times New Roman"/>
                        </a:rPr>
                        <a:t>Density</a:t>
                      </a:r>
                      <a:endParaRPr b="1"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0.0151</a:t>
                      </a:r>
                      <a:endParaRPr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1.8 × 10⁻⁶</a:t>
                      </a:r>
                      <a:endParaRPr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IRN is </a:t>
                      </a:r>
                      <a:r>
                        <a:rPr b="1" lang="en-US" sz="1000">
                          <a:latin typeface="Times New Roman"/>
                          <a:ea typeface="Times New Roman"/>
                          <a:cs typeface="Times New Roman"/>
                          <a:sym typeface="Times New Roman"/>
                        </a:rPr>
                        <a:t>∼8 000× denser</a:t>
                      </a:r>
                      <a:r>
                        <a:rPr lang="en-US" sz="1000">
                          <a:latin typeface="Times New Roman"/>
                          <a:ea typeface="Times New Roman"/>
                          <a:cs typeface="Times New Roman"/>
                          <a:sym typeface="Times New Roman"/>
                        </a:rPr>
                        <a:t>, reflecting overlapping train services vs. single-edge proximity links in ERN.</a:t>
                      </a:r>
                      <a:endParaRPr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1475">
                <a:tc>
                  <a:txBody>
                    <a:bodyPr/>
                    <a:lstStyle/>
                    <a:p>
                      <a:pPr indent="0" lvl="0" marL="0" rtl="0" algn="l">
                        <a:spcBef>
                          <a:spcPts val="0"/>
                        </a:spcBef>
                        <a:spcAft>
                          <a:spcPts val="0"/>
                        </a:spcAft>
                        <a:buNone/>
                      </a:pPr>
                      <a:r>
                        <a:rPr b="1" lang="en-US" sz="1000">
                          <a:latin typeface="Times New Roman"/>
                          <a:ea typeface="Times New Roman"/>
                          <a:cs typeface="Times New Roman"/>
                          <a:sym typeface="Times New Roman"/>
                        </a:rPr>
                        <a:t>Avg. clustering coefficient</a:t>
                      </a:r>
                      <a:endParaRPr b="1"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0.7635</a:t>
                      </a:r>
                      <a:endParaRPr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0.00006</a:t>
                      </a:r>
                      <a:endParaRPr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IRN exhibits </a:t>
                      </a:r>
                      <a:r>
                        <a:rPr b="1" lang="en-US" sz="1000">
                          <a:latin typeface="Times New Roman"/>
                          <a:ea typeface="Times New Roman"/>
                          <a:cs typeface="Times New Roman"/>
                          <a:sym typeface="Times New Roman"/>
                        </a:rPr>
                        <a:t>extremely high local clustering</a:t>
                      </a:r>
                      <a:r>
                        <a:rPr lang="en-US" sz="1000">
                          <a:latin typeface="Times New Roman"/>
                          <a:ea typeface="Times New Roman"/>
                          <a:cs typeface="Times New Roman"/>
                          <a:sym typeface="Times New Roman"/>
                        </a:rPr>
                        <a:t> (many overlapping routes), whereas ERN has virtually </a:t>
                      </a:r>
                      <a:r>
                        <a:rPr b="1" lang="en-US" sz="1000">
                          <a:latin typeface="Times New Roman"/>
                          <a:ea typeface="Times New Roman"/>
                          <a:cs typeface="Times New Roman"/>
                          <a:sym typeface="Times New Roman"/>
                        </a:rPr>
                        <a:t>no triangles</a:t>
                      </a:r>
                      <a:r>
                        <a:rPr lang="en-US" sz="1000">
                          <a:latin typeface="Times New Roman"/>
                          <a:ea typeface="Times New Roman"/>
                          <a:cs typeface="Times New Roman"/>
                          <a:sym typeface="Times New Roman"/>
                        </a:rPr>
                        <a:t> in its spatially inferred network.</a:t>
                      </a:r>
                      <a:endParaRPr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1475">
                <a:tc>
                  <a:txBody>
                    <a:bodyPr/>
                    <a:lstStyle/>
                    <a:p>
                      <a:pPr indent="0" lvl="0" marL="0" rtl="0" algn="l">
                        <a:spcBef>
                          <a:spcPts val="0"/>
                        </a:spcBef>
                        <a:spcAft>
                          <a:spcPts val="0"/>
                        </a:spcAft>
                        <a:buNone/>
                      </a:pPr>
                      <a:r>
                        <a:rPr b="1" lang="en-US" sz="1000">
                          <a:latin typeface="Times New Roman"/>
                          <a:ea typeface="Times New Roman"/>
                          <a:cs typeface="Times New Roman"/>
                          <a:sym typeface="Times New Roman"/>
                        </a:rPr>
                        <a:t>Mean diameter</a:t>
                      </a:r>
                      <a:endParaRPr b="1"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2.86</a:t>
                      </a:r>
                      <a:endParaRPr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52</a:t>
                      </a:r>
                      <a:endParaRPr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In the undirected view, IRN’s diameter is tiny—any two stations are &lt;3 hops apart—versus ERN’s much larger diameter, requiring many hops across sparse links.</a:t>
                      </a:r>
                      <a:endParaRPr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0000">
                <a:tc>
                  <a:txBody>
                    <a:bodyPr/>
                    <a:lstStyle/>
                    <a:p>
                      <a:pPr indent="0" lvl="0" marL="0" rtl="0" algn="l">
                        <a:spcBef>
                          <a:spcPts val="0"/>
                        </a:spcBef>
                        <a:spcAft>
                          <a:spcPts val="0"/>
                        </a:spcAft>
                        <a:buNone/>
                      </a:pPr>
                      <a:r>
                        <a:rPr b="1" lang="en-US" sz="1000">
                          <a:latin typeface="Times New Roman"/>
                          <a:ea typeface="Times New Roman"/>
                          <a:cs typeface="Times New Roman"/>
                          <a:sym typeface="Times New Roman"/>
                        </a:rPr>
                        <a:t>Avg. shortest-path length</a:t>
                      </a:r>
                      <a:endParaRPr b="1"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1.38</a:t>
                      </a:r>
                      <a:endParaRPr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14.7</a:t>
                      </a:r>
                      <a:endParaRPr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IRN offers </a:t>
                      </a:r>
                      <a:r>
                        <a:rPr b="1" lang="en-US" sz="1000">
                          <a:latin typeface="Times New Roman"/>
                          <a:ea typeface="Times New Roman"/>
                          <a:cs typeface="Times New Roman"/>
                          <a:sym typeface="Times New Roman"/>
                        </a:rPr>
                        <a:t>ultra-short paths</a:t>
                      </a:r>
                      <a:r>
                        <a:rPr lang="en-US" sz="1000">
                          <a:latin typeface="Times New Roman"/>
                          <a:ea typeface="Times New Roman"/>
                          <a:cs typeface="Times New Roman"/>
                          <a:sym typeface="Times New Roman"/>
                        </a:rPr>
                        <a:t> via dense hub connectivity; ERN’s sparse proximity graph forces </a:t>
                      </a:r>
                      <a:r>
                        <a:rPr b="1" lang="en-US" sz="1000">
                          <a:latin typeface="Times New Roman"/>
                          <a:ea typeface="Times New Roman"/>
                          <a:cs typeface="Times New Roman"/>
                          <a:sym typeface="Times New Roman"/>
                        </a:rPr>
                        <a:t>longer multi-hop journeys</a:t>
                      </a:r>
                      <a:r>
                        <a:rPr lang="en-US" sz="1000">
                          <a:latin typeface="Times New Roman"/>
                          <a:ea typeface="Times New Roman"/>
                          <a:cs typeface="Times New Roman"/>
                          <a:sym typeface="Times New Roman"/>
                        </a:rPr>
                        <a:t>.</a:t>
                      </a:r>
                      <a:endParaRPr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71475">
                <a:tc>
                  <a:txBody>
                    <a:bodyPr/>
                    <a:lstStyle/>
                    <a:p>
                      <a:pPr indent="0" lvl="0" marL="0" rtl="0" algn="l">
                        <a:spcBef>
                          <a:spcPts val="0"/>
                        </a:spcBef>
                        <a:spcAft>
                          <a:spcPts val="0"/>
                        </a:spcAft>
                        <a:buNone/>
                      </a:pPr>
                      <a:r>
                        <a:rPr b="1" lang="en-US" sz="1000">
                          <a:latin typeface="Times New Roman"/>
                          <a:ea typeface="Times New Roman"/>
                          <a:cs typeface="Times New Roman"/>
                          <a:sym typeface="Times New Roman"/>
                        </a:rPr>
                        <a:t>Degree assortativity (Pearson r)</a:t>
                      </a:r>
                      <a:endParaRPr b="1"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+0.24</a:t>
                      </a:r>
                      <a:endParaRPr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+0.34</a:t>
                      </a:r>
                      <a:endParaRPr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Both networks are </a:t>
                      </a:r>
                      <a:r>
                        <a:rPr b="1" lang="en-US" sz="1000">
                          <a:latin typeface="Times New Roman"/>
                          <a:ea typeface="Times New Roman"/>
                          <a:cs typeface="Times New Roman"/>
                          <a:sym typeface="Times New Roman"/>
                        </a:rPr>
                        <a:t>assortative</a:t>
                      </a:r>
                      <a:r>
                        <a:rPr lang="en-US" sz="1000">
                          <a:latin typeface="Times New Roman"/>
                          <a:ea typeface="Times New Roman"/>
                          <a:cs typeface="Times New Roman"/>
                          <a:sym typeface="Times New Roman"/>
                        </a:rPr>
                        <a:t>, but ERN more so: high-degree nodes preferentially link to other high-degree nodes, reinforcing capital clusters.</a:t>
                      </a:r>
                      <a:endParaRPr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200025">
                <a:tc>
                  <a:txBody>
                    <a:bodyPr/>
                    <a:lstStyle/>
                    <a:p>
                      <a:pPr indent="0" lvl="0" marL="0" rtl="0" algn="l">
                        <a:spcBef>
                          <a:spcPts val="0"/>
                        </a:spcBef>
                        <a:spcAft>
                          <a:spcPts val="0"/>
                        </a:spcAft>
                        <a:buNone/>
                      </a:pPr>
                      <a:r>
                        <a:rPr b="1" lang="en-US" sz="1000">
                          <a:latin typeface="Times New Roman"/>
                          <a:ea typeface="Times New Roman"/>
                          <a:cs typeface="Times New Roman"/>
                          <a:sym typeface="Times New Roman"/>
                        </a:rPr>
                        <a:t>Betweenness centralization</a:t>
                      </a:r>
                      <a:endParaRPr b="1"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High</a:t>
                      </a:r>
                      <a:endParaRPr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Moderate</a:t>
                      </a:r>
                      <a:endParaRPr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IRN’s traffic is </a:t>
                      </a:r>
                      <a:r>
                        <a:rPr b="1" lang="en-US" sz="1000">
                          <a:latin typeface="Times New Roman"/>
                          <a:ea typeface="Times New Roman"/>
                          <a:cs typeface="Times New Roman"/>
                          <a:sym typeface="Times New Roman"/>
                        </a:rPr>
                        <a:t>dominated by a few junctions</a:t>
                      </a:r>
                      <a:r>
                        <a:rPr lang="en-US" sz="1000">
                          <a:latin typeface="Times New Roman"/>
                          <a:ea typeface="Times New Roman"/>
                          <a:cs typeface="Times New Roman"/>
                          <a:sym typeface="Times New Roman"/>
                        </a:rPr>
                        <a:t>; ERN spreads betweenness more evenly among its regional hubs.</a:t>
                      </a:r>
                      <a:endParaRPr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6950">
                <a:tc>
                  <a:txBody>
                    <a:bodyPr/>
                    <a:lstStyle/>
                    <a:p>
                      <a:pPr indent="0" lvl="0" marL="0" rtl="0" algn="l">
                        <a:spcBef>
                          <a:spcPts val="0"/>
                        </a:spcBef>
                        <a:spcAft>
                          <a:spcPts val="0"/>
                        </a:spcAft>
                        <a:buNone/>
                      </a:pPr>
                      <a:r>
                        <a:rPr b="1" lang="en-US" sz="1000">
                          <a:latin typeface="Times New Roman"/>
                          <a:ea typeface="Times New Roman"/>
                          <a:cs typeface="Times New Roman"/>
                          <a:sym typeface="Times New Roman"/>
                        </a:rPr>
                        <a:t>Top motif Z-score</a:t>
                      </a:r>
                      <a:endParaRPr b="1"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N/A (too dense)</a:t>
                      </a:r>
                      <a:endParaRPr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±1.57</a:t>
                      </a:r>
                      <a:endParaRPr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latin typeface="Times New Roman"/>
                          <a:ea typeface="Times New Roman"/>
                          <a:cs typeface="Times New Roman"/>
                          <a:sym typeface="Times New Roman"/>
                        </a:rPr>
                        <a:t>ERN shows one significantly overrepresented and one underrepresented triad, highlighting specific local loop patterns; IRN’s density makes motif detection infeasible.</a:t>
                      </a:r>
                      <a:endParaRPr sz="10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5"/>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Visualizations</a:t>
            </a:r>
            <a:endParaRPr>
              <a:latin typeface="Times New Roman"/>
              <a:ea typeface="Times New Roman"/>
              <a:cs typeface="Times New Roman"/>
              <a:sym typeface="Times New Roman"/>
            </a:endParaRPr>
          </a:p>
        </p:txBody>
      </p:sp>
      <p:sp>
        <p:nvSpPr>
          <p:cNvPr id="206" name="Google Shape;206;p25"/>
          <p:cNvSpPr txBox="1"/>
          <p:nvPr>
            <p:ph idx="1" type="body"/>
          </p:nvPr>
        </p:nvSpPr>
        <p:spPr>
          <a:xfrm>
            <a:off x="782700" y="1191950"/>
            <a:ext cx="10626600" cy="49884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latin typeface="Times New Roman"/>
                <a:ea typeface="Times New Roman"/>
                <a:cs typeface="Times New Roman"/>
                <a:sym typeface="Times New Roman"/>
              </a:rPr>
              <a:t>1. Correlation Analyses</a:t>
            </a:r>
            <a:endParaRPr>
              <a:latin typeface="Times New Roman"/>
              <a:ea typeface="Times New Roman"/>
              <a:cs typeface="Times New Roman"/>
              <a:sym typeface="Times New Roman"/>
            </a:endParaRPr>
          </a:p>
          <a:p>
            <a:pPr indent="0" lvl="0" marL="0" rtl="0" algn="l">
              <a:spcBef>
                <a:spcPts val="1000"/>
              </a:spcBef>
              <a:spcAft>
                <a:spcPts val="0"/>
              </a:spcAft>
              <a:buNone/>
            </a:pPr>
            <a:r>
              <a:t/>
            </a:r>
            <a:endParaRPr>
              <a:latin typeface="Times New Roman"/>
              <a:ea typeface="Times New Roman"/>
              <a:cs typeface="Times New Roman"/>
              <a:sym typeface="Times New Roman"/>
            </a:endParaRPr>
          </a:p>
        </p:txBody>
      </p:sp>
      <p:pic>
        <p:nvPicPr>
          <p:cNvPr id="207" name="Google Shape;207;p25"/>
          <p:cNvPicPr preferRelativeResize="0"/>
          <p:nvPr/>
        </p:nvPicPr>
        <p:blipFill>
          <a:blip r:embed="rId4">
            <a:alphaModFix/>
          </a:blip>
          <a:stretch>
            <a:fillRect/>
          </a:stretch>
        </p:blipFill>
        <p:spPr>
          <a:xfrm>
            <a:off x="865995" y="1645275"/>
            <a:ext cx="4783880" cy="3174350"/>
          </a:xfrm>
          <a:prstGeom prst="rect">
            <a:avLst/>
          </a:prstGeom>
          <a:noFill/>
          <a:ln>
            <a:noFill/>
          </a:ln>
        </p:spPr>
      </p:pic>
      <p:pic>
        <p:nvPicPr>
          <p:cNvPr id="208" name="Google Shape;208;p25"/>
          <p:cNvPicPr preferRelativeResize="0"/>
          <p:nvPr/>
        </p:nvPicPr>
        <p:blipFill>
          <a:blip r:embed="rId5">
            <a:alphaModFix/>
          </a:blip>
          <a:stretch>
            <a:fillRect/>
          </a:stretch>
        </p:blipFill>
        <p:spPr>
          <a:xfrm>
            <a:off x="5823175" y="1368775"/>
            <a:ext cx="4783901" cy="3460423"/>
          </a:xfrm>
          <a:prstGeom prst="rect">
            <a:avLst/>
          </a:prstGeom>
          <a:noFill/>
          <a:ln>
            <a:noFill/>
          </a:ln>
        </p:spPr>
      </p:pic>
      <p:sp>
        <p:nvSpPr>
          <p:cNvPr id="209" name="Google Shape;209;p25"/>
          <p:cNvSpPr txBox="1"/>
          <p:nvPr/>
        </p:nvSpPr>
        <p:spPr>
          <a:xfrm>
            <a:off x="1815450" y="4819625"/>
            <a:ext cx="3443700" cy="5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Times New Roman"/>
                <a:ea typeface="Times New Roman"/>
                <a:cs typeface="Times New Roman"/>
                <a:sym typeface="Times New Roman"/>
              </a:rPr>
              <a:t>Indian Railway </a:t>
            </a:r>
            <a:endParaRPr sz="2800">
              <a:solidFill>
                <a:schemeClr val="dk1"/>
              </a:solidFill>
              <a:latin typeface="Times New Roman"/>
              <a:ea typeface="Times New Roman"/>
              <a:cs typeface="Times New Roman"/>
              <a:sym typeface="Times New Roman"/>
            </a:endParaRPr>
          </a:p>
        </p:txBody>
      </p:sp>
      <p:sp>
        <p:nvSpPr>
          <p:cNvPr id="210" name="Google Shape;210;p25"/>
          <p:cNvSpPr txBox="1"/>
          <p:nvPr/>
        </p:nvSpPr>
        <p:spPr>
          <a:xfrm>
            <a:off x="6309300" y="4917325"/>
            <a:ext cx="3040200" cy="56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Times New Roman"/>
                <a:ea typeface="Times New Roman"/>
                <a:cs typeface="Times New Roman"/>
                <a:sym typeface="Times New Roman"/>
              </a:rPr>
              <a:t>European</a:t>
            </a:r>
            <a:r>
              <a:rPr lang="en-US" sz="2800">
                <a:solidFill>
                  <a:schemeClr val="dk1"/>
                </a:solidFill>
                <a:latin typeface="Times New Roman"/>
                <a:ea typeface="Times New Roman"/>
                <a:cs typeface="Times New Roman"/>
                <a:sym typeface="Times New Roman"/>
              </a:rPr>
              <a:t> Railway </a:t>
            </a:r>
            <a:endParaRPr sz="2800">
              <a:solidFill>
                <a:schemeClr val="dk1"/>
              </a:solidFill>
              <a:latin typeface="Times New Roman"/>
              <a:ea typeface="Times New Roman"/>
              <a:cs typeface="Times New Roman"/>
              <a:sym typeface="Times New Roman"/>
            </a:endParaRPr>
          </a:p>
        </p:txBody>
      </p:sp>
      <p:sp>
        <p:nvSpPr>
          <p:cNvPr id="211" name="Google Shape;211;p25"/>
          <p:cNvSpPr txBox="1"/>
          <p:nvPr/>
        </p:nvSpPr>
        <p:spPr>
          <a:xfrm>
            <a:off x="1668900" y="5658025"/>
            <a:ext cx="8304000" cy="107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US" sz="1800">
                <a:solidFill>
                  <a:schemeClr val="dk1"/>
                </a:solidFill>
                <a:latin typeface="Times New Roman"/>
                <a:ea typeface="Times New Roman"/>
                <a:cs typeface="Times New Roman"/>
                <a:sym typeface="Times New Roman"/>
              </a:rPr>
              <a:t>The IRN shows strong reciprocity (0.8912), indicating bidirectional routes, unlike ERN, which has sparse in/out-degree correlation, suggesting more one-way or modular route structures with limited mutual connectivity.</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6"/>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Visualizations</a:t>
            </a:r>
            <a:endParaRPr>
              <a:latin typeface="Times New Roman"/>
              <a:ea typeface="Times New Roman"/>
              <a:cs typeface="Times New Roman"/>
              <a:sym typeface="Times New Roman"/>
            </a:endParaRPr>
          </a:p>
        </p:txBody>
      </p:sp>
      <p:sp>
        <p:nvSpPr>
          <p:cNvPr id="217" name="Google Shape;217;p26"/>
          <p:cNvSpPr txBox="1"/>
          <p:nvPr>
            <p:ph idx="1" type="body"/>
          </p:nvPr>
        </p:nvSpPr>
        <p:spPr>
          <a:xfrm>
            <a:off x="845127" y="1381182"/>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latin typeface="Times New Roman"/>
                <a:ea typeface="Times New Roman"/>
                <a:cs typeface="Times New Roman"/>
                <a:sym typeface="Times New Roman"/>
              </a:rPr>
              <a:t>2. Path Length Distribution</a:t>
            </a:r>
            <a:endParaRPr>
              <a:latin typeface="Times New Roman"/>
              <a:ea typeface="Times New Roman"/>
              <a:cs typeface="Times New Roman"/>
              <a:sym typeface="Times New Roman"/>
            </a:endParaRPr>
          </a:p>
          <a:p>
            <a:pPr indent="0" lvl="0" marL="0" rtl="0" algn="l">
              <a:spcBef>
                <a:spcPts val="1000"/>
              </a:spcBef>
              <a:spcAft>
                <a:spcPts val="0"/>
              </a:spcAft>
              <a:buNone/>
            </a:pPr>
            <a:r>
              <a:t/>
            </a:r>
            <a:endParaRPr>
              <a:latin typeface="Times New Roman"/>
              <a:ea typeface="Times New Roman"/>
              <a:cs typeface="Times New Roman"/>
              <a:sym typeface="Times New Roman"/>
            </a:endParaRPr>
          </a:p>
          <a:p>
            <a:pPr indent="0" lvl="0" marL="0" rtl="0" algn="l">
              <a:spcBef>
                <a:spcPts val="1000"/>
              </a:spcBef>
              <a:spcAft>
                <a:spcPts val="0"/>
              </a:spcAft>
              <a:buNone/>
            </a:pPr>
            <a:r>
              <a:rPr lang="en-US">
                <a:latin typeface="Times New Roman"/>
                <a:ea typeface="Times New Roman"/>
                <a:cs typeface="Times New Roman"/>
                <a:sym typeface="Times New Roman"/>
              </a:rPr>
              <a:t>v</a:t>
            </a:r>
            <a:endParaRPr>
              <a:latin typeface="Times New Roman"/>
              <a:ea typeface="Times New Roman"/>
              <a:cs typeface="Times New Roman"/>
              <a:sym typeface="Times New Roman"/>
            </a:endParaRPr>
          </a:p>
        </p:txBody>
      </p:sp>
      <p:pic>
        <p:nvPicPr>
          <p:cNvPr id="218" name="Google Shape;218;p26"/>
          <p:cNvPicPr preferRelativeResize="0"/>
          <p:nvPr/>
        </p:nvPicPr>
        <p:blipFill>
          <a:blip r:embed="rId3">
            <a:alphaModFix/>
          </a:blip>
          <a:stretch>
            <a:fillRect/>
          </a:stretch>
        </p:blipFill>
        <p:spPr>
          <a:xfrm>
            <a:off x="1085500" y="2100500"/>
            <a:ext cx="4493801" cy="2718825"/>
          </a:xfrm>
          <a:prstGeom prst="rect">
            <a:avLst/>
          </a:prstGeom>
          <a:noFill/>
          <a:ln>
            <a:noFill/>
          </a:ln>
        </p:spPr>
      </p:pic>
      <p:pic>
        <p:nvPicPr>
          <p:cNvPr id="219" name="Google Shape;219;p26"/>
          <p:cNvPicPr preferRelativeResize="0"/>
          <p:nvPr/>
        </p:nvPicPr>
        <p:blipFill>
          <a:blip r:embed="rId4">
            <a:alphaModFix/>
          </a:blip>
          <a:stretch>
            <a:fillRect/>
          </a:stretch>
        </p:blipFill>
        <p:spPr>
          <a:xfrm>
            <a:off x="6437925" y="1584998"/>
            <a:ext cx="4805851" cy="2382784"/>
          </a:xfrm>
          <a:prstGeom prst="rect">
            <a:avLst/>
          </a:prstGeom>
          <a:noFill/>
          <a:ln>
            <a:noFill/>
          </a:ln>
        </p:spPr>
      </p:pic>
      <p:sp>
        <p:nvSpPr>
          <p:cNvPr id="220" name="Google Shape;220;p26"/>
          <p:cNvSpPr txBox="1"/>
          <p:nvPr/>
        </p:nvSpPr>
        <p:spPr>
          <a:xfrm>
            <a:off x="1812288" y="4819325"/>
            <a:ext cx="3040200" cy="4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Times New Roman"/>
                <a:ea typeface="Times New Roman"/>
                <a:cs typeface="Times New Roman"/>
                <a:sym typeface="Times New Roman"/>
              </a:rPr>
              <a:t>Indian Railway </a:t>
            </a:r>
            <a:endParaRPr sz="2800">
              <a:solidFill>
                <a:schemeClr val="dk1"/>
              </a:solidFill>
              <a:latin typeface="Times New Roman"/>
              <a:ea typeface="Times New Roman"/>
              <a:cs typeface="Times New Roman"/>
              <a:sym typeface="Times New Roman"/>
            </a:endParaRPr>
          </a:p>
        </p:txBody>
      </p:sp>
      <p:sp>
        <p:nvSpPr>
          <p:cNvPr id="221" name="Google Shape;221;p26"/>
          <p:cNvSpPr txBox="1"/>
          <p:nvPr/>
        </p:nvSpPr>
        <p:spPr>
          <a:xfrm>
            <a:off x="7593000" y="3967775"/>
            <a:ext cx="3040200" cy="4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Times New Roman"/>
                <a:ea typeface="Times New Roman"/>
                <a:cs typeface="Times New Roman"/>
                <a:sym typeface="Times New Roman"/>
              </a:rPr>
              <a:t>European Railway </a:t>
            </a:r>
            <a:endParaRPr sz="2800">
              <a:solidFill>
                <a:schemeClr val="dk1"/>
              </a:solidFill>
              <a:latin typeface="Times New Roman"/>
              <a:ea typeface="Times New Roman"/>
              <a:cs typeface="Times New Roman"/>
              <a:sym typeface="Times New Roman"/>
            </a:endParaRPr>
          </a:p>
        </p:txBody>
      </p:sp>
      <p:sp>
        <p:nvSpPr>
          <p:cNvPr id="222" name="Google Shape;222;p26"/>
          <p:cNvSpPr txBox="1"/>
          <p:nvPr/>
        </p:nvSpPr>
        <p:spPr>
          <a:xfrm>
            <a:off x="472175" y="5364925"/>
            <a:ext cx="9818400" cy="149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US" sz="1800">
                <a:solidFill>
                  <a:schemeClr val="dk1"/>
                </a:solidFill>
                <a:latin typeface="Times New Roman"/>
                <a:ea typeface="Times New Roman"/>
                <a:cs typeface="Times New Roman"/>
                <a:sym typeface="Times New Roman"/>
              </a:rPr>
              <a:t>IRN's higher mean path length (1.38) compared to ERN (1.23) highlights its broader geographical spread. While IRN supports longer routes, ERN shows tighter, more localized connectivity with uniformly shorter paths, ideal for regional transport.</a:t>
            </a:r>
            <a:endParaRPr sz="1800">
              <a:solidFill>
                <a:schemeClr val="dk1"/>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7"/>
          <p:cNvSpPr txBox="1"/>
          <p:nvPr>
            <p:ph type="title"/>
          </p:nvPr>
        </p:nvSpPr>
        <p:spPr>
          <a:xfrm>
            <a:off x="845127" y="365760"/>
            <a:ext cx="9445500" cy="826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latin typeface="Times New Roman"/>
                <a:ea typeface="Times New Roman"/>
                <a:cs typeface="Times New Roman"/>
                <a:sym typeface="Times New Roman"/>
              </a:rPr>
              <a:t>Visualizations</a:t>
            </a:r>
            <a:endParaRPr>
              <a:latin typeface="Times New Roman"/>
              <a:ea typeface="Times New Roman"/>
              <a:cs typeface="Times New Roman"/>
              <a:sym typeface="Times New Roman"/>
            </a:endParaRPr>
          </a:p>
        </p:txBody>
      </p:sp>
      <p:sp>
        <p:nvSpPr>
          <p:cNvPr id="228" name="Google Shape;228;p27"/>
          <p:cNvSpPr txBox="1"/>
          <p:nvPr>
            <p:ph idx="1" type="body"/>
          </p:nvPr>
        </p:nvSpPr>
        <p:spPr>
          <a:xfrm>
            <a:off x="723002" y="1029457"/>
            <a:ext cx="10515600" cy="47991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latin typeface="Times New Roman"/>
                <a:ea typeface="Times New Roman"/>
                <a:cs typeface="Times New Roman"/>
                <a:sym typeface="Times New Roman"/>
              </a:rPr>
              <a:t>3. Degree Distribution</a:t>
            </a:r>
            <a:endParaRPr>
              <a:latin typeface="Times New Roman"/>
              <a:ea typeface="Times New Roman"/>
              <a:cs typeface="Times New Roman"/>
              <a:sym typeface="Times New Roman"/>
            </a:endParaRPr>
          </a:p>
          <a:p>
            <a:pPr indent="0" lvl="0" marL="0" rtl="0" algn="l">
              <a:spcBef>
                <a:spcPts val="1000"/>
              </a:spcBef>
              <a:spcAft>
                <a:spcPts val="0"/>
              </a:spcAft>
              <a:buNone/>
            </a:pPr>
            <a:r>
              <a:t/>
            </a:r>
            <a:endParaRPr>
              <a:latin typeface="Times New Roman"/>
              <a:ea typeface="Times New Roman"/>
              <a:cs typeface="Times New Roman"/>
              <a:sym typeface="Times New Roman"/>
            </a:endParaRPr>
          </a:p>
        </p:txBody>
      </p:sp>
      <p:pic>
        <p:nvPicPr>
          <p:cNvPr id="229" name="Google Shape;229;p27"/>
          <p:cNvPicPr preferRelativeResize="0"/>
          <p:nvPr/>
        </p:nvPicPr>
        <p:blipFill>
          <a:blip r:embed="rId3">
            <a:alphaModFix/>
          </a:blip>
          <a:stretch>
            <a:fillRect/>
          </a:stretch>
        </p:blipFill>
        <p:spPr>
          <a:xfrm>
            <a:off x="194675" y="1897553"/>
            <a:ext cx="3679599" cy="2441625"/>
          </a:xfrm>
          <a:prstGeom prst="rect">
            <a:avLst/>
          </a:prstGeom>
          <a:noFill/>
          <a:ln>
            <a:noFill/>
          </a:ln>
        </p:spPr>
      </p:pic>
      <p:pic>
        <p:nvPicPr>
          <p:cNvPr id="230" name="Google Shape;230;p27"/>
          <p:cNvPicPr preferRelativeResize="0"/>
          <p:nvPr/>
        </p:nvPicPr>
        <p:blipFill>
          <a:blip r:embed="rId4">
            <a:alphaModFix/>
          </a:blip>
          <a:stretch>
            <a:fillRect/>
          </a:stretch>
        </p:blipFill>
        <p:spPr>
          <a:xfrm>
            <a:off x="4769596" y="1897550"/>
            <a:ext cx="4809005" cy="2280025"/>
          </a:xfrm>
          <a:prstGeom prst="rect">
            <a:avLst/>
          </a:prstGeom>
          <a:noFill/>
          <a:ln>
            <a:noFill/>
          </a:ln>
        </p:spPr>
      </p:pic>
      <p:sp>
        <p:nvSpPr>
          <p:cNvPr id="231" name="Google Shape;231;p27"/>
          <p:cNvSpPr txBox="1"/>
          <p:nvPr/>
        </p:nvSpPr>
        <p:spPr>
          <a:xfrm>
            <a:off x="1628950" y="4177575"/>
            <a:ext cx="3012000" cy="6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Times New Roman"/>
                <a:ea typeface="Times New Roman"/>
                <a:cs typeface="Times New Roman"/>
                <a:sym typeface="Times New Roman"/>
              </a:rPr>
              <a:t>Indian Railway</a:t>
            </a:r>
            <a:endParaRPr sz="2800">
              <a:solidFill>
                <a:schemeClr val="dk1"/>
              </a:solidFill>
              <a:latin typeface="Times New Roman"/>
              <a:ea typeface="Times New Roman"/>
              <a:cs typeface="Times New Roman"/>
              <a:sym typeface="Times New Roman"/>
            </a:endParaRPr>
          </a:p>
        </p:txBody>
      </p:sp>
      <p:sp>
        <p:nvSpPr>
          <p:cNvPr id="232" name="Google Shape;232;p27"/>
          <p:cNvSpPr txBox="1"/>
          <p:nvPr/>
        </p:nvSpPr>
        <p:spPr>
          <a:xfrm>
            <a:off x="5381225" y="4339175"/>
            <a:ext cx="2833200" cy="8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Times New Roman"/>
                <a:ea typeface="Times New Roman"/>
                <a:cs typeface="Times New Roman"/>
                <a:sym typeface="Times New Roman"/>
              </a:rPr>
              <a:t>European</a:t>
            </a:r>
            <a:r>
              <a:rPr lang="en-US" sz="2800">
                <a:solidFill>
                  <a:schemeClr val="dk1"/>
                </a:solidFill>
                <a:latin typeface="Times New Roman"/>
                <a:ea typeface="Times New Roman"/>
                <a:cs typeface="Times New Roman"/>
                <a:sym typeface="Times New Roman"/>
              </a:rPr>
              <a:t> Railway</a:t>
            </a:r>
            <a:endParaRPr sz="2800">
              <a:solidFill>
                <a:schemeClr val="dk1"/>
              </a:solidFill>
              <a:latin typeface="Times New Roman"/>
              <a:ea typeface="Times New Roman"/>
              <a:cs typeface="Times New Roman"/>
              <a:sym typeface="Times New Roman"/>
            </a:endParaRPr>
          </a:p>
        </p:txBody>
      </p:sp>
      <p:sp>
        <p:nvSpPr>
          <p:cNvPr id="233" name="Google Shape;233;p27"/>
          <p:cNvSpPr txBox="1"/>
          <p:nvPr/>
        </p:nvSpPr>
        <p:spPr>
          <a:xfrm>
            <a:off x="736525" y="5023650"/>
            <a:ext cx="10005600" cy="125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US" sz="2200">
                <a:solidFill>
                  <a:schemeClr val="dk1"/>
                </a:solidFill>
                <a:latin typeface="Calibri"/>
                <a:ea typeface="Calibri"/>
                <a:cs typeface="Calibri"/>
                <a:sym typeface="Calibri"/>
              </a:rPr>
              <a:t>The Indian Railway Network shows a broad, heavy-tailed degree distribution, indicating hub stations, while the European Railway Network has a steeper drop, suggesting a more uniform, less centralized connectivity.</a:t>
            </a:r>
            <a:endParaRPr sz="2200">
              <a:solidFill>
                <a:schemeClr val="dk1"/>
              </a:solidFill>
              <a:latin typeface="Calibri"/>
              <a:ea typeface="Calibri"/>
              <a:cs typeface="Calibri"/>
              <a:sym typeface="Calibri"/>
            </a:endParaRPr>
          </a:p>
          <a:p>
            <a:pPr indent="0" lvl="0" marL="0" rtl="0" algn="l">
              <a:spcBef>
                <a:spcPts val="1200"/>
              </a:spcBef>
              <a:spcAft>
                <a:spcPts val="0"/>
              </a:spcAft>
              <a:buNone/>
            </a:pPr>
            <a:r>
              <a:t/>
            </a:r>
            <a:endParaRPr sz="2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