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5" r:id="rId4"/>
    <p:sldId id="267" r:id="rId5"/>
    <p:sldId id="272" r:id="rId6"/>
    <p:sldId id="259" r:id="rId7"/>
    <p:sldId id="271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773288" rtl="0" fontAlgn="auto" latinLnBrk="0" hangingPunct="0">
      <a:lnSpc>
        <a:spcPct val="120000"/>
      </a:lnSpc>
      <a:spcBef>
        <a:spcPts val="2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0" algn="l" defTabSz="773288" rtl="0" fontAlgn="auto" latinLnBrk="0" hangingPunct="0">
      <a:lnSpc>
        <a:spcPct val="120000"/>
      </a:lnSpc>
      <a:spcBef>
        <a:spcPts val="2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0" algn="l" defTabSz="773288" rtl="0" fontAlgn="auto" latinLnBrk="0" hangingPunct="0">
      <a:lnSpc>
        <a:spcPct val="120000"/>
      </a:lnSpc>
      <a:spcBef>
        <a:spcPts val="2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0" algn="l" defTabSz="773288" rtl="0" fontAlgn="auto" latinLnBrk="0" hangingPunct="0">
      <a:lnSpc>
        <a:spcPct val="120000"/>
      </a:lnSpc>
      <a:spcBef>
        <a:spcPts val="2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0" algn="l" defTabSz="773288" rtl="0" fontAlgn="auto" latinLnBrk="0" hangingPunct="0">
      <a:lnSpc>
        <a:spcPct val="120000"/>
      </a:lnSpc>
      <a:spcBef>
        <a:spcPts val="2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0" algn="l" defTabSz="773288" rtl="0" fontAlgn="auto" latinLnBrk="0" hangingPunct="0">
      <a:lnSpc>
        <a:spcPct val="120000"/>
      </a:lnSpc>
      <a:spcBef>
        <a:spcPts val="2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0" algn="l" defTabSz="773288" rtl="0" fontAlgn="auto" latinLnBrk="0" hangingPunct="0">
      <a:lnSpc>
        <a:spcPct val="120000"/>
      </a:lnSpc>
      <a:spcBef>
        <a:spcPts val="2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0" algn="l" defTabSz="773288" rtl="0" fontAlgn="auto" latinLnBrk="0" hangingPunct="0">
      <a:lnSpc>
        <a:spcPct val="120000"/>
      </a:lnSpc>
      <a:spcBef>
        <a:spcPts val="2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0" algn="l" defTabSz="773288" rtl="0" fontAlgn="auto" latinLnBrk="0" hangingPunct="0">
      <a:lnSpc>
        <a:spcPct val="120000"/>
      </a:lnSpc>
      <a:spcBef>
        <a:spcPts val="2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3175" cap="flat">
              <a:solidFill>
                <a:srgbClr val="3C3C4C"/>
              </a:solidFill>
              <a:prstDash val="solid"/>
              <a:round/>
            </a:ln>
          </a:left>
          <a:right>
            <a:ln w="3175" cap="flat">
              <a:solidFill>
                <a:srgbClr val="3C3C4C"/>
              </a:solidFill>
              <a:prstDash val="solid"/>
              <a:round/>
            </a:ln>
          </a:right>
          <a:top>
            <a:ln w="3175" cap="flat">
              <a:solidFill>
                <a:srgbClr val="3C3C4C"/>
              </a:solidFill>
              <a:prstDash val="solid"/>
              <a:round/>
            </a:ln>
          </a:top>
          <a:bottom>
            <a:ln w="3175" cap="flat">
              <a:solidFill>
                <a:srgbClr val="3C3C4C"/>
              </a:solidFill>
              <a:prstDash val="solid"/>
              <a:round/>
            </a:ln>
          </a:bottom>
          <a:insideH>
            <a:ln w="3175" cap="flat">
              <a:solidFill>
                <a:srgbClr val="3C3C4C"/>
              </a:solidFill>
              <a:prstDash val="solid"/>
              <a:round/>
            </a:ln>
          </a:insideH>
          <a:insideV>
            <a:ln w="3175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3C3C4C"/>
        </a:fontRef>
        <a:srgbClr val="3C3C4C"/>
      </a:tcTxStyle>
      <a:tcStyle>
        <a:tcBdr>
          <a:left>
            <a:ln w="3175" cap="flat">
              <a:solidFill>
                <a:srgbClr val="3C3C4C"/>
              </a:solidFill>
              <a:prstDash val="solid"/>
              <a:round/>
            </a:ln>
          </a:left>
          <a:right>
            <a:ln w="3175" cap="flat">
              <a:solidFill>
                <a:srgbClr val="3C3C4C"/>
              </a:solidFill>
              <a:prstDash val="solid"/>
              <a:round/>
            </a:ln>
          </a:right>
          <a:top>
            <a:ln w="3175" cap="flat">
              <a:solidFill>
                <a:srgbClr val="3C3C4C"/>
              </a:solidFill>
              <a:prstDash val="solid"/>
              <a:round/>
            </a:ln>
          </a:top>
          <a:bottom>
            <a:ln w="3175" cap="flat">
              <a:solidFill>
                <a:srgbClr val="3C3C4C"/>
              </a:solidFill>
              <a:prstDash val="solid"/>
              <a:round/>
            </a:ln>
          </a:bottom>
          <a:insideH>
            <a:ln w="3175" cap="flat">
              <a:solidFill>
                <a:srgbClr val="3C3C4C"/>
              </a:solidFill>
              <a:prstDash val="solid"/>
              <a:round/>
            </a:ln>
          </a:insideH>
          <a:insideV>
            <a:ln w="3175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C3C4C"/>
        </a:fontRef>
        <a:srgbClr val="3C3C4C"/>
      </a:tcTxStyle>
      <a:tcStyle>
        <a:tcBdr>
          <a:left>
            <a:ln w="3175" cap="flat">
              <a:solidFill>
                <a:srgbClr val="3C3C4C"/>
              </a:solidFill>
              <a:prstDash val="solid"/>
              <a:round/>
            </a:ln>
          </a:left>
          <a:right>
            <a:ln w="3175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3175" cap="flat">
              <a:solidFill>
                <a:srgbClr val="3C3C4C"/>
              </a:solidFill>
              <a:prstDash val="solid"/>
              <a:round/>
            </a:ln>
          </a:bottom>
          <a:insideH>
            <a:ln w="3175" cap="flat">
              <a:solidFill>
                <a:srgbClr val="3C3C4C"/>
              </a:solidFill>
              <a:prstDash val="solid"/>
              <a:round/>
            </a:ln>
          </a:insideH>
          <a:insideV>
            <a:ln w="3175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C3C4C"/>
        </a:fontRef>
        <a:srgbClr val="3C3C4C"/>
      </a:tcTxStyle>
      <a:tcStyle>
        <a:tcBdr>
          <a:left>
            <a:ln w="3175" cap="flat">
              <a:solidFill>
                <a:srgbClr val="3C3C4C"/>
              </a:solidFill>
              <a:prstDash val="solid"/>
              <a:round/>
            </a:ln>
          </a:left>
          <a:right>
            <a:ln w="3175" cap="flat">
              <a:solidFill>
                <a:srgbClr val="3C3C4C"/>
              </a:solidFill>
              <a:prstDash val="solid"/>
              <a:round/>
            </a:ln>
          </a:right>
          <a:top>
            <a:ln w="3175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3175" cap="flat">
              <a:solidFill>
                <a:srgbClr val="3C3C4C"/>
              </a:solidFill>
              <a:prstDash val="solid"/>
              <a:round/>
            </a:ln>
          </a:insideH>
          <a:insideV>
            <a:ln w="3175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3175" cap="flat">
              <a:solidFill>
                <a:srgbClr val="6ABA9C"/>
              </a:solidFill>
              <a:prstDash val="solid"/>
              <a:round/>
            </a:ln>
          </a:left>
          <a:right>
            <a:ln w="3175" cap="flat">
              <a:solidFill>
                <a:srgbClr val="6ABA9C"/>
              </a:solidFill>
              <a:prstDash val="solid"/>
              <a:round/>
            </a:ln>
          </a:right>
          <a:top>
            <a:ln w="3175" cap="flat">
              <a:solidFill>
                <a:srgbClr val="6ABA9C"/>
              </a:solidFill>
              <a:prstDash val="solid"/>
              <a:round/>
            </a:ln>
          </a:top>
          <a:bottom>
            <a:ln w="3175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solidFill>
                <a:srgbClr val="6ABA9C"/>
              </a:solidFill>
              <a:prstDash val="solid"/>
              <a:round/>
            </a:ln>
          </a:insideH>
          <a:insideV>
            <a:ln w="3175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3175" cap="flat">
              <a:solidFill>
                <a:srgbClr val="6ABA9C"/>
              </a:solidFill>
              <a:prstDash val="solid"/>
              <a:round/>
            </a:ln>
          </a:left>
          <a:right>
            <a:ln w="3175" cap="flat">
              <a:solidFill>
                <a:srgbClr val="6ABA9C"/>
              </a:solidFill>
              <a:prstDash val="solid"/>
              <a:round/>
            </a:ln>
          </a:right>
          <a:top>
            <a:ln w="3175" cap="flat">
              <a:solidFill>
                <a:srgbClr val="6ABA9C"/>
              </a:solidFill>
              <a:prstDash val="solid"/>
              <a:round/>
            </a:ln>
          </a:top>
          <a:bottom>
            <a:ln w="3175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solidFill>
                <a:srgbClr val="6ABA9C"/>
              </a:solidFill>
              <a:prstDash val="solid"/>
              <a:round/>
            </a:ln>
          </a:insideH>
          <a:insideV>
            <a:ln w="3175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3175" cap="flat">
              <a:solidFill>
                <a:srgbClr val="6ABA9C"/>
              </a:solidFill>
              <a:prstDash val="solid"/>
              <a:round/>
            </a:ln>
          </a:left>
          <a:right>
            <a:ln w="3175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175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solidFill>
                <a:srgbClr val="6ABA9C"/>
              </a:solidFill>
              <a:prstDash val="solid"/>
              <a:round/>
            </a:ln>
          </a:insideH>
          <a:insideV>
            <a:ln w="3175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3175" cap="flat">
              <a:solidFill>
                <a:srgbClr val="6ABA9C"/>
              </a:solidFill>
              <a:prstDash val="solid"/>
              <a:round/>
            </a:ln>
          </a:left>
          <a:right>
            <a:ln w="3175" cap="flat">
              <a:solidFill>
                <a:srgbClr val="6ABA9C"/>
              </a:solidFill>
              <a:prstDash val="solid"/>
              <a:round/>
            </a:ln>
          </a:right>
          <a:top>
            <a:ln w="3175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solidFill>
                <a:srgbClr val="6ABA9C"/>
              </a:solidFill>
              <a:prstDash val="solid"/>
              <a:round/>
            </a:ln>
          </a:insideH>
          <a:insideV>
            <a:ln w="3175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3175" cap="flat">
              <a:solidFill>
                <a:srgbClr val="6ABA9C"/>
              </a:solidFill>
              <a:prstDash val="solid"/>
              <a:round/>
            </a:ln>
          </a:left>
          <a:right>
            <a:ln w="3175" cap="flat">
              <a:solidFill>
                <a:srgbClr val="6ABA9C"/>
              </a:solidFill>
              <a:prstDash val="solid"/>
              <a:round/>
            </a:ln>
          </a:right>
          <a:top>
            <a:ln w="3175" cap="flat">
              <a:solidFill>
                <a:srgbClr val="6ABA9C"/>
              </a:solidFill>
              <a:prstDash val="solid"/>
              <a:round/>
            </a:ln>
          </a:top>
          <a:bottom>
            <a:ln w="3175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solidFill>
                <a:srgbClr val="6ABA9C"/>
              </a:solidFill>
              <a:prstDash val="solid"/>
              <a:round/>
            </a:ln>
          </a:insideH>
          <a:insideV>
            <a:ln w="3175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3175" cap="flat">
              <a:solidFill>
                <a:srgbClr val="6ABA9C"/>
              </a:solidFill>
              <a:prstDash val="solid"/>
              <a:round/>
            </a:ln>
          </a:left>
          <a:right>
            <a:ln w="3175" cap="flat">
              <a:solidFill>
                <a:srgbClr val="6ABA9C"/>
              </a:solidFill>
              <a:prstDash val="solid"/>
              <a:round/>
            </a:ln>
          </a:right>
          <a:top>
            <a:ln w="3175" cap="flat">
              <a:solidFill>
                <a:srgbClr val="6ABA9C"/>
              </a:solidFill>
              <a:prstDash val="solid"/>
              <a:round/>
            </a:ln>
          </a:top>
          <a:bottom>
            <a:ln w="3175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solidFill>
                <a:srgbClr val="6ABA9C"/>
              </a:solidFill>
              <a:prstDash val="solid"/>
              <a:round/>
            </a:ln>
          </a:insideH>
          <a:insideV>
            <a:ln w="3175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3175" cap="flat">
              <a:solidFill>
                <a:srgbClr val="6ABA9C"/>
              </a:solidFill>
              <a:prstDash val="solid"/>
              <a:round/>
            </a:ln>
          </a:left>
          <a:right>
            <a:ln w="3175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175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solidFill>
                <a:srgbClr val="6ABA9C"/>
              </a:solidFill>
              <a:prstDash val="solid"/>
              <a:round/>
            </a:ln>
          </a:insideH>
          <a:insideV>
            <a:ln w="3175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3175" cap="flat">
              <a:solidFill>
                <a:srgbClr val="6ABA9C"/>
              </a:solidFill>
              <a:prstDash val="solid"/>
              <a:round/>
            </a:ln>
          </a:left>
          <a:right>
            <a:ln w="3175" cap="flat">
              <a:solidFill>
                <a:srgbClr val="6ABA9C"/>
              </a:solidFill>
              <a:prstDash val="solid"/>
              <a:round/>
            </a:ln>
          </a:right>
          <a:top>
            <a:ln w="3175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solidFill>
                <a:srgbClr val="6ABA9C"/>
              </a:solidFill>
              <a:prstDash val="solid"/>
              <a:round/>
            </a:ln>
          </a:insideH>
          <a:insideV>
            <a:ln w="3175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3175" cap="flat">
              <a:solidFill>
                <a:srgbClr val="6ABA9C"/>
              </a:solidFill>
              <a:prstDash val="solid"/>
              <a:round/>
            </a:ln>
          </a:left>
          <a:right>
            <a:ln w="3175" cap="flat">
              <a:solidFill>
                <a:srgbClr val="6ABA9C"/>
              </a:solidFill>
              <a:prstDash val="solid"/>
              <a:round/>
            </a:ln>
          </a:right>
          <a:top>
            <a:ln w="3175" cap="flat">
              <a:solidFill>
                <a:srgbClr val="6ABA9C"/>
              </a:solidFill>
              <a:prstDash val="solid"/>
              <a:round/>
            </a:ln>
          </a:top>
          <a:bottom>
            <a:ln w="3175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solidFill>
                <a:srgbClr val="6ABA9C"/>
              </a:solidFill>
              <a:prstDash val="solid"/>
              <a:round/>
            </a:ln>
          </a:insideH>
          <a:insideV>
            <a:ln w="3175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3175" cap="flat">
              <a:solidFill>
                <a:srgbClr val="6ABA9C"/>
              </a:solidFill>
              <a:prstDash val="solid"/>
              <a:round/>
            </a:ln>
          </a:left>
          <a:right>
            <a:ln w="3175" cap="flat">
              <a:solidFill>
                <a:srgbClr val="6ABA9C"/>
              </a:solidFill>
              <a:prstDash val="solid"/>
              <a:round/>
            </a:ln>
          </a:right>
          <a:top>
            <a:ln w="3175" cap="flat">
              <a:solidFill>
                <a:srgbClr val="6ABA9C"/>
              </a:solidFill>
              <a:prstDash val="solid"/>
              <a:round/>
            </a:ln>
          </a:top>
          <a:bottom>
            <a:ln w="3175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solidFill>
                <a:srgbClr val="6ABA9C"/>
              </a:solidFill>
              <a:prstDash val="solid"/>
              <a:round/>
            </a:ln>
          </a:insideH>
          <a:insideV>
            <a:ln w="3175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3175" cap="flat">
              <a:solidFill>
                <a:srgbClr val="6ABA9C"/>
              </a:solidFill>
              <a:prstDash val="solid"/>
              <a:round/>
            </a:ln>
          </a:left>
          <a:right>
            <a:ln w="3175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175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solidFill>
                <a:srgbClr val="6ABA9C"/>
              </a:solidFill>
              <a:prstDash val="solid"/>
              <a:round/>
            </a:ln>
          </a:insideH>
          <a:insideV>
            <a:ln w="3175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3175" cap="flat">
              <a:solidFill>
                <a:srgbClr val="6ABA9C"/>
              </a:solidFill>
              <a:prstDash val="solid"/>
              <a:round/>
            </a:ln>
          </a:left>
          <a:right>
            <a:ln w="3175" cap="flat">
              <a:solidFill>
                <a:srgbClr val="6ABA9C"/>
              </a:solidFill>
              <a:prstDash val="solid"/>
              <a:round/>
            </a:ln>
          </a:right>
          <a:top>
            <a:ln w="3175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solidFill>
                <a:srgbClr val="6ABA9C"/>
              </a:solidFill>
              <a:prstDash val="solid"/>
              <a:round/>
            </a:ln>
          </a:insideH>
          <a:insideV>
            <a:ln w="3175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AF3EF"/>
          </a:solidFill>
        </a:fill>
      </a:tcStyle>
    </a:wholeTbl>
    <a:band2H>
      <a:tcTxStyle/>
      <a:tcStyle>
        <a:tcBdr/>
        <a:fill>
          <a:solidFill>
            <a:srgbClr val="6ABA9C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254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6ABA9C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3175" cap="flat">
              <a:solidFill>
                <a:srgbClr val="6ABA9C"/>
              </a:solidFill>
              <a:prstDash val="solid"/>
              <a:round/>
            </a:ln>
          </a:left>
          <a:right>
            <a:ln w="3175" cap="flat">
              <a:solidFill>
                <a:srgbClr val="6ABA9C"/>
              </a:solidFill>
              <a:prstDash val="solid"/>
              <a:round/>
            </a:ln>
          </a:right>
          <a:top>
            <a:ln w="3175" cap="flat">
              <a:solidFill>
                <a:srgbClr val="6ABA9C"/>
              </a:solidFill>
              <a:prstDash val="solid"/>
              <a:round/>
            </a:ln>
          </a:top>
          <a:bottom>
            <a:ln w="3175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solidFill>
                <a:srgbClr val="6ABA9C"/>
              </a:solidFill>
              <a:prstDash val="solid"/>
              <a:round/>
            </a:ln>
          </a:insideH>
          <a:insideV>
            <a:ln w="3175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D3E6DE"/>
          </a:solidFill>
        </a:fill>
      </a:tcStyle>
    </a:wholeTbl>
    <a:band2H>
      <a:tcTxStyle/>
      <a:tcStyle>
        <a:tcBdr/>
        <a:fill>
          <a:solidFill>
            <a:srgbClr val="EAF3EF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3175" cap="flat">
              <a:solidFill>
                <a:srgbClr val="6ABA9C"/>
              </a:solidFill>
              <a:prstDash val="solid"/>
              <a:round/>
            </a:ln>
          </a:left>
          <a:right>
            <a:ln w="3175" cap="flat">
              <a:solidFill>
                <a:srgbClr val="6ABA9C"/>
              </a:solidFill>
              <a:prstDash val="solid"/>
              <a:round/>
            </a:ln>
          </a:right>
          <a:top>
            <a:ln w="3175" cap="flat">
              <a:solidFill>
                <a:srgbClr val="6ABA9C"/>
              </a:solidFill>
              <a:prstDash val="solid"/>
              <a:round/>
            </a:ln>
          </a:top>
          <a:bottom>
            <a:ln w="3175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solidFill>
                <a:srgbClr val="6ABA9C"/>
              </a:solidFill>
              <a:prstDash val="solid"/>
              <a:round/>
            </a:ln>
          </a:insideH>
          <a:insideV>
            <a:ln w="3175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3175" cap="flat">
              <a:solidFill>
                <a:srgbClr val="6ABA9C"/>
              </a:solidFill>
              <a:prstDash val="solid"/>
              <a:round/>
            </a:ln>
          </a:left>
          <a:right>
            <a:ln w="3175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175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solidFill>
                <a:srgbClr val="6ABA9C"/>
              </a:solidFill>
              <a:prstDash val="solid"/>
              <a:round/>
            </a:ln>
          </a:insideH>
          <a:insideV>
            <a:ln w="3175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3175" cap="flat">
              <a:solidFill>
                <a:srgbClr val="6ABA9C"/>
              </a:solidFill>
              <a:prstDash val="solid"/>
              <a:round/>
            </a:ln>
          </a:left>
          <a:right>
            <a:ln w="3175" cap="flat">
              <a:solidFill>
                <a:srgbClr val="6ABA9C"/>
              </a:solidFill>
              <a:prstDash val="solid"/>
              <a:round/>
            </a:ln>
          </a:right>
          <a:top>
            <a:ln w="3175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3175" cap="flat">
              <a:solidFill>
                <a:srgbClr val="6ABA9C"/>
              </a:solidFill>
              <a:prstDash val="solid"/>
              <a:round/>
            </a:ln>
          </a:insideH>
          <a:insideV>
            <a:ln w="3175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Styl jasny 3 — Ak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 jasny 3 — Ak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1" autoAdjust="0"/>
  </p:normalViewPr>
  <p:slideViewPr>
    <p:cSldViewPr snapToGrid="0">
      <p:cViewPr varScale="1">
        <p:scale>
          <a:sx n="57" d="100"/>
          <a:sy n="57" d="100"/>
        </p:scale>
        <p:origin x="15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773288" latinLnBrk="0">
      <a:spcBef>
        <a:spcPts val="600"/>
      </a:spcBef>
      <a:defRPr>
        <a:latin typeface="+mj-lt"/>
        <a:ea typeface="+mj-ea"/>
        <a:cs typeface="+mj-cs"/>
        <a:sym typeface="Times New Roman"/>
      </a:defRPr>
    </a:lvl1pPr>
    <a:lvl2pPr indent="228600" defTabSz="773288" latinLnBrk="0">
      <a:spcBef>
        <a:spcPts val="600"/>
      </a:spcBef>
      <a:defRPr>
        <a:latin typeface="+mj-lt"/>
        <a:ea typeface="+mj-ea"/>
        <a:cs typeface="+mj-cs"/>
        <a:sym typeface="Times New Roman"/>
      </a:defRPr>
    </a:lvl2pPr>
    <a:lvl3pPr indent="457200" defTabSz="773288" latinLnBrk="0">
      <a:spcBef>
        <a:spcPts val="600"/>
      </a:spcBef>
      <a:defRPr>
        <a:latin typeface="+mj-lt"/>
        <a:ea typeface="+mj-ea"/>
        <a:cs typeface="+mj-cs"/>
        <a:sym typeface="Times New Roman"/>
      </a:defRPr>
    </a:lvl3pPr>
    <a:lvl4pPr indent="685800" defTabSz="773288" latinLnBrk="0">
      <a:spcBef>
        <a:spcPts val="600"/>
      </a:spcBef>
      <a:defRPr>
        <a:latin typeface="+mj-lt"/>
        <a:ea typeface="+mj-ea"/>
        <a:cs typeface="+mj-cs"/>
        <a:sym typeface="Times New Roman"/>
      </a:defRPr>
    </a:lvl4pPr>
    <a:lvl5pPr indent="914400" defTabSz="773288" latinLnBrk="0">
      <a:spcBef>
        <a:spcPts val="600"/>
      </a:spcBef>
      <a:defRPr>
        <a:latin typeface="+mj-lt"/>
        <a:ea typeface="+mj-ea"/>
        <a:cs typeface="+mj-cs"/>
        <a:sym typeface="Times New Roman"/>
      </a:defRPr>
    </a:lvl5pPr>
    <a:lvl6pPr indent="1143000" defTabSz="773288" latinLnBrk="0">
      <a:spcBef>
        <a:spcPts val="600"/>
      </a:spcBef>
      <a:defRPr>
        <a:latin typeface="+mj-lt"/>
        <a:ea typeface="+mj-ea"/>
        <a:cs typeface="+mj-cs"/>
        <a:sym typeface="Times New Roman"/>
      </a:defRPr>
    </a:lvl6pPr>
    <a:lvl7pPr indent="1371600" defTabSz="773288" latinLnBrk="0">
      <a:spcBef>
        <a:spcPts val="600"/>
      </a:spcBef>
      <a:defRPr>
        <a:latin typeface="+mj-lt"/>
        <a:ea typeface="+mj-ea"/>
        <a:cs typeface="+mj-cs"/>
        <a:sym typeface="Times New Roman"/>
      </a:defRPr>
    </a:lvl7pPr>
    <a:lvl8pPr indent="1600200" defTabSz="773288" latinLnBrk="0">
      <a:spcBef>
        <a:spcPts val="600"/>
      </a:spcBef>
      <a:defRPr>
        <a:latin typeface="+mj-lt"/>
        <a:ea typeface="+mj-ea"/>
        <a:cs typeface="+mj-cs"/>
        <a:sym typeface="Times New Roman"/>
      </a:defRPr>
    </a:lvl8pPr>
    <a:lvl9pPr indent="1828800" defTabSz="773288" latinLnBrk="0">
      <a:spcBef>
        <a:spcPts val="600"/>
      </a:spcBef>
      <a:defRPr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Dzień dobry, nazywam się Karol Pąperski, realizuję projekt „Porównania metod reprezentacji i wizualizacji danych przestrzennych dostępnych w bibliotekach R: </a:t>
            </a:r>
            <a:r>
              <a:rPr lang="pl-PL" dirty="0" err="1"/>
              <a:t>spatstat</a:t>
            </a:r>
            <a:r>
              <a:rPr lang="pl-PL" dirty="0"/>
              <a:t> i </a:t>
            </a:r>
            <a:r>
              <a:rPr lang="pl-PL" dirty="0" err="1"/>
              <a:t>sp</a:t>
            </a:r>
            <a:r>
              <a:rPr lang="pl-PL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79601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Celem mojego projektu jest porównanie wydajności obliczeniowej, łatwości użycia oraz metod reprezentacji i wizualizacji danych przestrzennych za pomocą obiektów </a:t>
            </a:r>
            <a:r>
              <a:rPr lang="pl-PL" dirty="0" err="1"/>
              <a:t>sp</a:t>
            </a:r>
            <a:r>
              <a:rPr lang="pl-PL" dirty="0"/>
              <a:t> i </a:t>
            </a:r>
            <a:r>
              <a:rPr lang="pl-PL" dirty="0" err="1"/>
              <a:t>ppp</a:t>
            </a:r>
            <a:r>
              <a:rPr lang="pl-PL" dirty="0"/>
              <a:t> oferowanych w bibliotekach </a:t>
            </a:r>
            <a:r>
              <a:rPr lang="pl-PL" dirty="0" err="1"/>
              <a:t>spatial</a:t>
            </a:r>
            <a:r>
              <a:rPr lang="pl-PL" dirty="0"/>
              <a:t> i </a:t>
            </a:r>
            <a:r>
              <a:rPr lang="pl-PL" dirty="0" err="1"/>
              <a:t>spatstat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73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175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1.jpeg"/>
          <p:cNvPicPr>
            <a:picLocks noChangeAspect="1"/>
          </p:cNvPicPr>
          <p:nvPr/>
        </p:nvPicPr>
        <p:blipFill>
          <a:blip r:embed="rId2">
            <a:alphaModFix amt="61720"/>
          </a:blip>
          <a:srcRect l="773" t="6618" r="2642" b="17334"/>
          <a:stretch>
            <a:fillRect/>
          </a:stretch>
        </p:blipFill>
        <p:spPr>
          <a:xfrm>
            <a:off x="-1079503" y="1195493"/>
            <a:ext cx="14025038" cy="73626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imag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79" y="7864685"/>
            <a:ext cx="1112521" cy="372536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/>
        </p:nvSpPr>
        <p:spPr>
          <a:xfrm>
            <a:off x="8136466" y="1152312"/>
            <a:ext cx="7924802" cy="7996768"/>
          </a:xfrm>
          <a:prstGeom prst="rect">
            <a:avLst/>
          </a:prstGeom>
          <a:solidFill>
            <a:srgbClr val="6ABA9C"/>
          </a:solidFill>
          <a:ln w="12700">
            <a:miter lim="400000"/>
          </a:ln>
        </p:spPr>
        <p:txBody>
          <a:bodyPr lIns="59044" tIns="59044" rIns="59044" bIns="59044"/>
          <a:lstStyle/>
          <a:p>
            <a:pPr>
              <a:lnSpc>
                <a:spcPct val="93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79026" y="1698413"/>
            <a:ext cx="10824635" cy="122766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half" idx="1"/>
          </p:nvPr>
        </p:nvSpPr>
        <p:spPr>
          <a:xfrm>
            <a:off x="8945033" y="2562858"/>
            <a:ext cx="10391990" cy="462703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12551867" y="7598833"/>
            <a:ext cx="618033" cy="736601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3C3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1950719" y="5364479"/>
            <a:ext cx="9103362" cy="1869442"/>
          </a:xfrm>
          <a:prstGeom prst="rect">
            <a:avLst/>
          </a:prstGeom>
          <a:ln w="3175"/>
        </p:spPr>
        <p:txBody>
          <a:bodyPr lIns="24382" tIns="24382" rIns="24382" bIns="24382"/>
          <a:lstStyle>
            <a:lvl1pPr algn="ctr"/>
            <a:lvl2pPr marL="0" indent="0" algn="ctr">
              <a:buSzTx/>
              <a:buNone/>
            </a:lvl2pPr>
            <a:lvl3pPr marL="0" algn="ctr">
              <a:buSzTx/>
              <a:buNone/>
            </a:lvl3pPr>
            <a:lvl4pPr marL="0" algn="ctr">
              <a:buSzTx/>
              <a:buNone/>
            </a:lvl4pPr>
            <a:lvl5pPr marL="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931219" y="1595966"/>
            <a:ext cx="491923" cy="584201"/>
          </a:xfrm>
          <a:prstGeom prst="rect">
            <a:avLst/>
          </a:prstGeom>
        </p:spPr>
        <p:txBody>
          <a:bodyPr anchor="b"/>
          <a:lstStyle>
            <a:lvl1pPr>
              <a:defRPr sz="3800">
                <a:solidFill>
                  <a:srgbClr val="B4A0A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677333" y="1698413"/>
            <a:ext cx="10824634" cy="122766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675639" y="2911685"/>
            <a:ext cx="10391141" cy="462703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1736528" y="1528233"/>
            <a:ext cx="618034" cy="736601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1.jpeg"/>
          <p:cNvPicPr>
            <a:picLocks noChangeAspect="1"/>
          </p:cNvPicPr>
          <p:nvPr/>
        </p:nvPicPr>
        <p:blipFill>
          <a:blip r:embed="rId2">
            <a:alphaModFix amt="61720"/>
          </a:blip>
          <a:srcRect l="773" t="6618" r="2642" b="17334"/>
          <a:stretch>
            <a:fillRect/>
          </a:stretch>
        </p:blipFill>
        <p:spPr>
          <a:xfrm>
            <a:off x="-1079503" y="1195493"/>
            <a:ext cx="14025038" cy="736261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imag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79" y="7864685"/>
            <a:ext cx="1112521" cy="372536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679026" y="1698413"/>
            <a:ext cx="10824635" cy="122766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650239" y="2926079"/>
            <a:ext cx="11704322" cy="4827695"/>
          </a:xfrm>
          <a:prstGeom prst="rect">
            <a:avLst/>
          </a:prstGeom>
          <a:ln w="3175"/>
        </p:spPr>
        <p:txBody>
          <a:bodyPr lIns="24382" tIns="24382" rIns="24382" bIns="24382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551867" y="7598833"/>
            <a:ext cx="618033" cy="736601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A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707" y="1722966"/>
            <a:ext cx="2885441" cy="6306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639" y="7864685"/>
            <a:ext cx="1112521" cy="37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675639" y="1698413"/>
            <a:ext cx="10985502" cy="1373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679872" y="2974339"/>
            <a:ext cx="11164995" cy="2963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5571948" y="7993378"/>
            <a:ext cx="618034" cy="7366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lnSpc>
                <a:spcPct val="93000"/>
              </a:lnSpc>
              <a:defRPr sz="4800">
                <a:solidFill>
                  <a:srgbClr val="3C3C4C"/>
                </a:solidFill>
                <a:latin typeface="Radikal WUT"/>
                <a:ea typeface="Radikal WUT"/>
                <a:cs typeface="Radikal WUT"/>
                <a:sym typeface="Radikal WU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773288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773288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773288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773288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773288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773288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773288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773288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773288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773288" rtl="0" latinLnBrk="0">
        <a:lnSpc>
          <a:spcPct val="12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1pPr>
      <a:lvl2pPr marL="579966" marR="0" indent="-237066" algn="l" defTabSz="773288" rtl="0" latinLnBrk="0">
        <a:lnSpc>
          <a:spcPct val="120000"/>
        </a:lnSpc>
        <a:spcBef>
          <a:spcPts val="200"/>
        </a:spcBef>
        <a:spcAft>
          <a:spcPts val="0"/>
        </a:spcAft>
        <a:buClrTx/>
        <a:buSzPct val="100000"/>
        <a:buFontTx/>
        <a:buChar char="-"/>
        <a:tabLst/>
        <a:defRPr sz="28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2pPr>
      <a:lvl3pPr marL="342900" marR="0" indent="0" algn="l" defTabSz="773288" rtl="0" latinLnBrk="0">
        <a:lnSpc>
          <a:spcPct val="120000"/>
        </a:lnSpc>
        <a:spcBef>
          <a:spcPts val="200"/>
        </a:spcBef>
        <a:spcAft>
          <a:spcPts val="0"/>
        </a:spcAft>
        <a:buClrTx/>
        <a:buSzPct val="100000"/>
        <a:buFontTx/>
        <a:buChar char="-"/>
        <a:tabLst/>
        <a:defRPr sz="28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3pPr>
      <a:lvl4pPr marL="342900" marR="0" indent="0" algn="l" defTabSz="773288" rtl="0" latinLnBrk="0">
        <a:lnSpc>
          <a:spcPct val="120000"/>
        </a:lnSpc>
        <a:spcBef>
          <a:spcPts val="200"/>
        </a:spcBef>
        <a:spcAft>
          <a:spcPts val="0"/>
        </a:spcAft>
        <a:buClrTx/>
        <a:buSzPct val="100000"/>
        <a:buFontTx/>
        <a:buChar char="-"/>
        <a:tabLst/>
        <a:defRPr sz="28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4pPr>
      <a:lvl5pPr marL="342900" marR="0" indent="0" algn="l" defTabSz="773288" rtl="0" latinLnBrk="0">
        <a:lnSpc>
          <a:spcPct val="120000"/>
        </a:lnSpc>
        <a:spcBef>
          <a:spcPts val="200"/>
        </a:spcBef>
        <a:spcAft>
          <a:spcPts val="0"/>
        </a:spcAft>
        <a:buClrTx/>
        <a:buSzPct val="100000"/>
        <a:buFontTx/>
        <a:buChar char="-"/>
        <a:tabLst/>
        <a:defRPr sz="28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5pPr>
      <a:lvl6pPr marL="800100" marR="0" indent="0" algn="l" defTabSz="773288" rtl="0" latinLnBrk="0">
        <a:lnSpc>
          <a:spcPct val="12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6pPr>
      <a:lvl7pPr marL="1257300" marR="0" indent="0" algn="l" defTabSz="773288" rtl="0" latinLnBrk="0">
        <a:lnSpc>
          <a:spcPct val="12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7pPr>
      <a:lvl8pPr marL="1714500" marR="0" indent="0" algn="l" defTabSz="773288" rtl="0" latinLnBrk="0">
        <a:lnSpc>
          <a:spcPct val="12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8pPr>
      <a:lvl9pPr marL="2171700" marR="0" indent="0" algn="l" defTabSz="773288" rtl="0" latinLnBrk="0">
        <a:lnSpc>
          <a:spcPct val="12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9pPr>
    </p:bodyStyle>
    <p:otherStyle>
      <a:lvl1pPr marL="0" marR="0" indent="0" algn="r" defTabSz="773288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1pPr>
      <a:lvl2pPr marL="0" marR="0" indent="0" algn="r" defTabSz="773288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2pPr>
      <a:lvl3pPr marL="0" marR="0" indent="0" algn="r" defTabSz="773288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3pPr>
      <a:lvl4pPr marL="0" marR="0" indent="0" algn="r" defTabSz="773288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4pPr>
      <a:lvl5pPr marL="0" marR="0" indent="0" algn="r" defTabSz="773288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5pPr>
      <a:lvl6pPr marL="0" marR="0" indent="0" algn="r" defTabSz="773288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6pPr>
      <a:lvl7pPr marL="0" marR="0" indent="0" algn="r" defTabSz="773288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7pPr>
      <a:lvl8pPr marL="0" marR="0" indent="0" algn="r" defTabSz="773288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8pPr>
      <a:lvl9pPr marL="0" marR="0" indent="0" algn="r" defTabSz="773288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9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463" y="800396"/>
            <a:ext cx="3564687" cy="7786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67" y="708493"/>
            <a:ext cx="4632219" cy="97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866" y="7981398"/>
            <a:ext cx="1828801" cy="615871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1580251" y="3319818"/>
            <a:ext cx="9662118" cy="27479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48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algn="just"/>
            <a:r>
              <a:rPr lang="pl-PL" b="1" dirty="0"/>
              <a:t>Porównanie metod reprezentacji i wizualizacji danych przestrzennych dostępnych w bibliotekach R: </a:t>
            </a:r>
            <a:r>
              <a:rPr lang="pl-PL" b="1" dirty="0" err="1"/>
              <a:t>spatstat</a:t>
            </a:r>
            <a:r>
              <a:rPr lang="pl-PL" b="1" dirty="0"/>
              <a:t> (</a:t>
            </a:r>
            <a:r>
              <a:rPr lang="pl-PL" b="1" dirty="0" err="1"/>
              <a:t>ppp</a:t>
            </a:r>
            <a:r>
              <a:rPr lang="pl-PL" b="1" dirty="0"/>
              <a:t>) oraz sp.</a:t>
            </a:r>
            <a:endParaRPr b="1" dirty="0"/>
          </a:p>
        </p:txBody>
      </p:sp>
      <p:sp>
        <p:nvSpPr>
          <p:cNvPr id="6" name="Shape 72">
            <a:extLst>
              <a:ext uri="{FF2B5EF4-FFF2-40B4-BE49-F238E27FC236}">
                <a16:creationId xmlns:a16="http://schemas.microsoft.com/office/drawing/2014/main" id="{365804C2-80C7-4DBA-B10F-8A20A7A2DBD1}"/>
              </a:ext>
            </a:extLst>
          </p:cNvPr>
          <p:cNvSpPr/>
          <p:nvPr/>
        </p:nvSpPr>
        <p:spPr>
          <a:xfrm>
            <a:off x="1671341" y="6677815"/>
            <a:ext cx="9662118" cy="5724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48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sz="4000" dirty="0"/>
              <a:t>Przygotował: Karol Pąperski</a:t>
            </a:r>
            <a:endParaRPr sz="4000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4294967295"/>
          </p:nvPr>
        </p:nvSpPr>
        <p:spPr>
          <a:xfrm>
            <a:off x="12018773" y="664633"/>
            <a:ext cx="335789" cy="736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b"/>
          <a:lstStyle/>
          <a:p>
            <a:fld id="{86CB4B4D-7CA3-9044-876B-883B54F8677D}" type="slidenum">
              <a:t>2</a:t>
            </a:fld>
            <a:endParaRPr dirty="0"/>
          </a:p>
        </p:txBody>
      </p:sp>
      <p:sp>
        <p:nvSpPr>
          <p:cNvPr id="76" name="Shape 76"/>
          <p:cNvSpPr>
            <a:spLocks noGrp="1"/>
          </p:cNvSpPr>
          <p:nvPr>
            <p:ph type="body" sz="half" idx="1"/>
          </p:nvPr>
        </p:nvSpPr>
        <p:spPr>
          <a:xfrm>
            <a:off x="675639" y="3275463"/>
            <a:ext cx="11023302" cy="4389361"/>
          </a:xfrm>
          <a:prstGeom prst="rect">
            <a:avLst/>
          </a:prstGeom>
        </p:spPr>
        <p:txBody>
          <a:bodyPr/>
          <a:lstStyle/>
          <a:p>
            <a:pPr algn="just" defTabSz="703692">
              <a:spcBef>
                <a:spcPts val="100"/>
              </a:spcBef>
              <a:defRPr sz="2184"/>
            </a:pPr>
            <a:r>
              <a:rPr lang="pl-PL" sz="2700" dirty="0"/>
              <a:t>Porównanie bibliotek </a:t>
            </a:r>
            <a:r>
              <a:rPr lang="pl-PL" sz="2700" dirty="0" err="1"/>
              <a:t>spatial</a:t>
            </a:r>
            <a:r>
              <a:rPr lang="pl-PL" sz="2700" dirty="0"/>
              <a:t> i </a:t>
            </a:r>
            <a:r>
              <a:rPr lang="pl-PL" sz="2700" dirty="0" err="1"/>
              <a:t>spatstat</a:t>
            </a:r>
            <a:r>
              <a:rPr lang="pl-PL" sz="2700" dirty="0"/>
              <a:t> w języku R na podstawie obiektów przestrzennych </a:t>
            </a:r>
            <a:r>
              <a:rPr lang="pl-PL" sz="2700" dirty="0" err="1"/>
              <a:t>sp</a:t>
            </a:r>
            <a:r>
              <a:rPr lang="pl-PL" sz="2700" dirty="0"/>
              <a:t> i </a:t>
            </a:r>
            <a:r>
              <a:rPr lang="pl-PL" sz="2700" dirty="0" err="1"/>
              <a:t>ppp</a:t>
            </a:r>
            <a:r>
              <a:rPr lang="pl-PL" sz="2700" dirty="0"/>
              <a:t> pod kątem:</a:t>
            </a:r>
          </a:p>
          <a:p>
            <a:pPr marL="342900" indent="-342900" algn="just" defTabSz="703692">
              <a:spcBef>
                <a:spcPts val="100"/>
              </a:spcBef>
              <a:buFont typeface="Arial" panose="020B0604020202020204" pitchFamily="34" charset="0"/>
              <a:buChar char="•"/>
              <a:defRPr sz="2184"/>
            </a:pPr>
            <a:r>
              <a:rPr lang="pl-PL" sz="2700" dirty="0"/>
              <a:t>dostępnych metod reprezentacji i wizualizacji danych przestrzennych,</a:t>
            </a:r>
          </a:p>
          <a:p>
            <a:pPr marL="342900" indent="-342900" algn="just" defTabSz="703692">
              <a:spcBef>
                <a:spcPts val="100"/>
              </a:spcBef>
              <a:buFont typeface="Arial" panose="020B0604020202020204" pitchFamily="34" charset="0"/>
              <a:buChar char="•"/>
              <a:defRPr sz="2184"/>
            </a:pPr>
            <a:r>
              <a:rPr lang="pl-PL" sz="2700" dirty="0"/>
              <a:t>łatwości użycia,</a:t>
            </a:r>
          </a:p>
          <a:p>
            <a:pPr marL="342900" indent="-342900" algn="just" defTabSz="703692">
              <a:spcBef>
                <a:spcPts val="100"/>
              </a:spcBef>
              <a:buFont typeface="Arial" panose="020B0604020202020204" pitchFamily="34" charset="0"/>
              <a:buChar char="•"/>
              <a:defRPr sz="2184"/>
            </a:pPr>
            <a:r>
              <a:rPr lang="pl-PL" sz="2700" dirty="0"/>
              <a:t>wydajności.</a:t>
            </a:r>
          </a:p>
          <a:p>
            <a:pPr marL="342900" indent="-342900" defTabSz="703692">
              <a:spcBef>
                <a:spcPts val="100"/>
              </a:spcBef>
              <a:buFont typeface="Arial" panose="020B0604020202020204" pitchFamily="34" charset="0"/>
              <a:buChar char="•"/>
              <a:defRPr sz="2184"/>
            </a:pPr>
            <a:endParaRPr lang="pl-PL" dirty="0"/>
          </a:p>
          <a:p>
            <a:pPr defTabSz="703692">
              <a:spcBef>
                <a:spcPts val="100"/>
              </a:spcBef>
              <a:defRPr sz="2184"/>
            </a:pPr>
            <a:endParaRPr lang="pl-PL" dirty="0"/>
          </a:p>
          <a:p>
            <a:pPr marL="457200" indent="-457200" defTabSz="703692">
              <a:spcBef>
                <a:spcPts val="100"/>
              </a:spcBef>
              <a:buFont typeface="+mj-lt"/>
              <a:buAutoNum type="arabicPeriod"/>
              <a:defRPr sz="2184"/>
            </a:pPr>
            <a:endParaRPr lang="pl-PL" dirty="0"/>
          </a:p>
          <a:p>
            <a:pPr marL="342900" indent="-342900" defTabSz="703692">
              <a:spcBef>
                <a:spcPts val="100"/>
              </a:spcBef>
              <a:buFont typeface="Arial" panose="020B0604020202020204" pitchFamily="34" charset="0"/>
              <a:buChar char="•"/>
              <a:defRPr sz="2184"/>
            </a:pPr>
            <a:endParaRPr lang="pl-PL" dirty="0"/>
          </a:p>
        </p:txBody>
      </p:sp>
      <p:sp>
        <p:nvSpPr>
          <p:cNvPr id="77" name="Shape 77"/>
          <p:cNvSpPr/>
          <p:nvPr/>
        </p:nvSpPr>
        <p:spPr>
          <a:xfrm>
            <a:off x="675639" y="593513"/>
            <a:ext cx="9252376" cy="686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48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Cel projektu</a:t>
            </a:r>
            <a:endParaRPr dirty="0"/>
          </a:p>
        </p:txBody>
      </p:sp>
      <p:pic>
        <p:nvPicPr>
          <p:cNvPr id="78" name="imag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" y="8640789"/>
            <a:ext cx="1303905" cy="435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4294967295"/>
          </p:nvPr>
        </p:nvSpPr>
        <p:spPr>
          <a:xfrm>
            <a:off x="12018773" y="664633"/>
            <a:ext cx="335789" cy="736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b"/>
          <a:lstStyle/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76" name="Shape 76"/>
          <p:cNvSpPr>
            <a:spLocks noGrp="1"/>
          </p:cNvSpPr>
          <p:nvPr>
            <p:ph type="body" sz="half" idx="1"/>
          </p:nvPr>
        </p:nvSpPr>
        <p:spPr>
          <a:xfrm>
            <a:off x="675638" y="1936376"/>
            <a:ext cx="11063643" cy="618404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703692">
              <a:spcBef>
                <a:spcPts val="100"/>
              </a:spcBef>
              <a:defRPr sz="2184"/>
            </a:pPr>
            <a:r>
              <a:rPr lang="pl-PL" dirty="0"/>
              <a:t>Biblioteka </a:t>
            </a:r>
            <a:r>
              <a:rPr lang="pl-PL" dirty="0" err="1"/>
              <a:t>sp</a:t>
            </a:r>
            <a:r>
              <a:rPr lang="pl-PL" dirty="0"/>
              <a:t> zawiera klasy i metody dotyczące danych przestrzennych, pozwalające przechowywać dane o położeniu przestrzennym danych wielowymiarowych. Zapewnia ona szereg funkcji umożliwiających drukowanie danych w postaci map, obiektów przestrzennych. Zawiera metody wyszukiwania współrzędnych oraz badania zależności między obiektami przestrzennymi. Pakiet ten zawiera znacznie mniej metod w porównaniu do </a:t>
            </a:r>
            <a:r>
              <a:rPr lang="pl-PL" dirty="0" err="1"/>
              <a:t>spatstat</a:t>
            </a:r>
            <a:r>
              <a:rPr lang="pl-PL" dirty="0"/>
              <a:t>. Specjalizuje się ona w przetwarzaniu danych przestrzennych.</a:t>
            </a:r>
          </a:p>
          <a:p>
            <a:pPr algn="just" defTabSz="703692">
              <a:spcBef>
                <a:spcPts val="100"/>
              </a:spcBef>
              <a:defRPr sz="2184"/>
            </a:pPr>
            <a:endParaRPr lang="pl-PL" dirty="0"/>
          </a:p>
          <a:p>
            <a:pPr algn="just" defTabSz="703692">
              <a:spcBef>
                <a:spcPts val="100"/>
              </a:spcBef>
              <a:defRPr sz="2184"/>
            </a:pPr>
            <a:r>
              <a:rPr lang="pl-PL" dirty="0"/>
              <a:t>Biblioteka </a:t>
            </a:r>
            <a:r>
              <a:rPr lang="pl-PL" dirty="0" err="1"/>
              <a:t>spatstat</a:t>
            </a:r>
            <a:r>
              <a:rPr lang="pl-PL" dirty="0"/>
              <a:t> określana jest jako pakiet do analizy statystycznej wzorców punktów przestrzennych (</a:t>
            </a:r>
            <a:r>
              <a:rPr lang="pl-PL" dirty="0" err="1"/>
              <a:t>Spatial</a:t>
            </a:r>
            <a:r>
              <a:rPr lang="pl-PL" dirty="0"/>
              <a:t> Point </a:t>
            </a:r>
            <a:r>
              <a:rPr lang="pl-PL" dirty="0" err="1"/>
              <a:t>Patterns</a:t>
            </a:r>
            <a:r>
              <a:rPr lang="pl-PL" dirty="0"/>
              <a:t>). Zawiera podobnie jak poprzedniczka wiele metod umożliwiających przetwarzanie i wizualizację danych przestrzennych. Poza tym, </a:t>
            </a:r>
            <a:r>
              <a:rPr lang="pl-PL" dirty="0" err="1"/>
              <a:t>spatstat</a:t>
            </a:r>
            <a:r>
              <a:rPr lang="pl-PL" dirty="0"/>
              <a:t> oferuje szereg metod pozwalających na przeprowadzanie analiz </a:t>
            </a:r>
            <a:r>
              <a:rPr lang="pl-PL" dirty="0" err="1"/>
              <a:t>geostatycznych</a:t>
            </a:r>
            <a:r>
              <a:rPr lang="pl-PL" dirty="0"/>
              <a:t> (point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), metody eksploracyjne oraz analizy statystyczne. Biblioteka zezwala jednak na reprezentacje obiektów dwu ewentualnie trójwymiarowych, a nie tak jak </a:t>
            </a:r>
            <a:r>
              <a:rPr lang="pl-PL" dirty="0" err="1"/>
              <a:t>sp</a:t>
            </a:r>
            <a:r>
              <a:rPr lang="pl-PL" dirty="0"/>
              <a:t> - wielowymiarowych.</a:t>
            </a:r>
          </a:p>
          <a:p>
            <a:pPr defTabSz="703692">
              <a:spcBef>
                <a:spcPts val="100"/>
              </a:spcBef>
              <a:defRPr sz="2184"/>
            </a:pPr>
            <a:endParaRPr lang="pl-PL" dirty="0"/>
          </a:p>
        </p:txBody>
      </p:sp>
      <p:sp>
        <p:nvSpPr>
          <p:cNvPr id="77" name="Shape 77"/>
          <p:cNvSpPr/>
          <p:nvPr/>
        </p:nvSpPr>
        <p:spPr>
          <a:xfrm>
            <a:off x="675639" y="593513"/>
            <a:ext cx="9252376" cy="686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48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Krótki opis porównywanych bibliotek</a:t>
            </a:r>
            <a:endParaRPr dirty="0"/>
          </a:p>
        </p:txBody>
      </p:sp>
      <p:pic>
        <p:nvPicPr>
          <p:cNvPr id="78" name="imag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" y="8640789"/>
            <a:ext cx="1303905" cy="43575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453461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4294967295"/>
          </p:nvPr>
        </p:nvSpPr>
        <p:spPr>
          <a:xfrm>
            <a:off x="12053690" y="403379"/>
            <a:ext cx="335789" cy="736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b"/>
          <a:lstStyle/>
          <a:p>
            <a:fld id="{86CB4B4D-7CA3-9044-876B-883B54F8677D}" type="slidenum">
              <a:t>4</a:t>
            </a:fld>
            <a:endParaRPr dirty="0"/>
          </a:p>
        </p:txBody>
      </p:sp>
      <p:sp>
        <p:nvSpPr>
          <p:cNvPr id="77" name="Shape 77"/>
          <p:cNvSpPr/>
          <p:nvPr/>
        </p:nvSpPr>
        <p:spPr>
          <a:xfrm>
            <a:off x="783215" y="345950"/>
            <a:ext cx="9252376" cy="686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48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Porównanie metod reprezentacji</a:t>
            </a:r>
            <a:endParaRPr dirty="0"/>
          </a:p>
        </p:txBody>
      </p:sp>
      <p:pic>
        <p:nvPicPr>
          <p:cNvPr id="78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1" y="9045900"/>
            <a:ext cx="1303905" cy="43575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B7DAA86-4F7C-4B45-B37D-1AFDD1A8A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71958"/>
              </p:ext>
            </p:extLst>
          </p:nvPr>
        </p:nvGraphicFramePr>
        <p:xfrm>
          <a:off x="783215" y="1277452"/>
          <a:ext cx="10972800" cy="752392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58525128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4220555922"/>
                    </a:ext>
                  </a:extLst>
                </a:gridCol>
              </a:tblGrid>
              <a:tr h="735203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Reprezantacja</a:t>
                      </a:r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l-PL" sz="2400" i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SpatialPoints</a:t>
                      </a:r>
                      <a:endParaRPr lang="pl-PL" sz="240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Reprezentacja </a:t>
                      </a:r>
                      <a:r>
                        <a:rPr lang="pl-PL" sz="2400" i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Planar</a:t>
                      </a:r>
                      <a:r>
                        <a:rPr lang="pl-PL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Point </a:t>
                      </a:r>
                      <a:r>
                        <a:rPr lang="pl-PL" sz="2400" i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Patern</a:t>
                      </a:r>
                      <a:endParaRPr lang="pl-PL" sz="240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1367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Podobieństwa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l-PL" sz="2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78466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just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Reprezentacja obiektów wyłącznie w postaci punktów (model spaghetti)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l-PL" sz="2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4108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just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Brak przechowywania związków topologicznych między obiektami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l-PL" sz="2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8240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just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Przechowywanie prostokąta, w którym znajdują się obiekty – </a:t>
                      </a:r>
                      <a:r>
                        <a:rPr lang="pl-PL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bbox</a:t>
                      </a:r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w przypadku SP, </a:t>
                      </a:r>
                      <a:r>
                        <a:rPr lang="pl-PL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window</a:t>
                      </a:r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w przypadku PPP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l-PL" sz="2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3107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just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Możliwość reprezentacji zbioru punktów, łamanych i wielokątów.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231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Różnice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l-PL" sz="2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74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Reprezentacja w postaci macierzy współrzędnych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Reprezentacja w postaci dwóch wektorów (oddzielny wektor dla x i y)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9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l-PL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Bounding</a:t>
                      </a:r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l-PL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box</a:t>
                      </a:r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może być ustawiony automatycznie (jako </a:t>
                      </a:r>
                      <a:r>
                        <a:rPr lang="pl-PL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mbb</a:t>
                      </a:r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Bounding</a:t>
                      </a:r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l-PL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box</a:t>
                      </a:r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(</a:t>
                      </a:r>
                      <a:r>
                        <a:rPr lang="pl-PL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window</a:t>
                      </a:r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) musi być podany przez użytkownika.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32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Reprezentacja obiektów w przestrzeni wielowymiarowej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73288" rtl="0" eaLnBrk="1" fontAlgn="auto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Reprezentacja obiektów tylko w przestrzeni dwuwymiarowej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3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Możliwość tworzenia obiektów typu siatka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73288" rtl="0" eaLnBrk="1" fontAlgn="auto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Brak dodatkowych reprezentacji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31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Bardzo intuicyjne reprezentacje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73288" rtl="0" eaLnBrk="1" fontAlgn="auto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Nieco nieefektywne i nieintuicyjne tworzenie obiektów (np. łamanych)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81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70200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4294967295"/>
          </p:nvPr>
        </p:nvSpPr>
        <p:spPr>
          <a:xfrm>
            <a:off x="12053690" y="452997"/>
            <a:ext cx="335789" cy="736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b"/>
          <a:lstStyle/>
          <a:p>
            <a:fld id="{86CB4B4D-7CA3-9044-876B-883B54F8677D}" type="slidenum">
              <a:t>5</a:t>
            </a:fld>
            <a:endParaRPr dirty="0"/>
          </a:p>
        </p:txBody>
      </p:sp>
      <p:sp>
        <p:nvSpPr>
          <p:cNvPr id="77" name="Shape 77"/>
          <p:cNvSpPr/>
          <p:nvPr/>
        </p:nvSpPr>
        <p:spPr>
          <a:xfrm>
            <a:off x="783215" y="452997"/>
            <a:ext cx="9252376" cy="686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48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Porównanie metod wizualizacji</a:t>
            </a:r>
            <a:endParaRPr dirty="0"/>
          </a:p>
        </p:txBody>
      </p:sp>
      <p:pic>
        <p:nvPicPr>
          <p:cNvPr id="78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15" y="8613620"/>
            <a:ext cx="1303905" cy="43575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B7DAA86-4F7C-4B45-B37D-1AFDD1A8A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66458"/>
              </p:ext>
            </p:extLst>
          </p:nvPr>
        </p:nvGraphicFramePr>
        <p:xfrm>
          <a:off x="783215" y="1807971"/>
          <a:ext cx="10972800" cy="613765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58525128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4220555922"/>
                    </a:ext>
                  </a:extLst>
                </a:gridCol>
              </a:tblGrid>
              <a:tr h="735203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Reprezantacja</a:t>
                      </a:r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l-PL" sz="2400" i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SpatialPoints</a:t>
                      </a:r>
                      <a:endParaRPr lang="pl-PL" sz="240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Reprezentacja </a:t>
                      </a:r>
                      <a:r>
                        <a:rPr lang="pl-PL" sz="2400" i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Planar</a:t>
                      </a:r>
                      <a:r>
                        <a:rPr lang="pl-PL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Point </a:t>
                      </a:r>
                      <a:r>
                        <a:rPr lang="pl-PL" sz="2400" i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Patern</a:t>
                      </a:r>
                      <a:endParaRPr lang="pl-PL" sz="240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1367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Podobieństwa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l-PL" sz="2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78466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just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Obie funkcję mają własną implementację funkcji plot()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l-PL" sz="2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4108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just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Dla prostych obiektów nie ma istotnej różnicy w wizualizacji – jest czytelna i przejrzysta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l-PL" sz="2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8240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Różnice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l-PL" sz="2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74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Dłuższy czas wyświetlania prostych obiektów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Krótszy czas wyświetlania prostych obiektów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9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Czytelna wizualizacja złożonych obiektów - map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Bardzo nieczytelna wizualizacja złożonych obiektów – zarzucanie użytkownika wieloma mini-mapami z których każda odnosi się do atrybutów obiektów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32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Problem z dodatkowymi analizami statystycznymi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73288" rtl="0" eaLnBrk="1" fontAlgn="auto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Bardzo łatwe wyświetlanie analiz statystycznych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36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30910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11988902" y="664633"/>
            <a:ext cx="365660" cy="736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b"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75638" y="593513"/>
            <a:ext cx="9491943" cy="13739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48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Eksperymentalne porównanie bibliotek (1)</a:t>
            </a:r>
            <a:endParaRPr dirty="0"/>
          </a:p>
        </p:txBody>
      </p:sp>
      <p:pic>
        <p:nvPicPr>
          <p:cNvPr id="8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9" y="8640789"/>
            <a:ext cx="1303905" cy="43575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>
            <a:spLocks noGrp="1"/>
          </p:cNvSpPr>
          <p:nvPr>
            <p:ph type="body" sz="half" idx="1"/>
          </p:nvPr>
        </p:nvSpPr>
        <p:spPr>
          <a:xfrm>
            <a:off x="675637" y="2538484"/>
            <a:ext cx="11034141" cy="577179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03692">
              <a:spcBef>
                <a:spcPts val="100"/>
              </a:spcBef>
              <a:defRPr sz="2184"/>
            </a:pPr>
            <a:r>
              <a:rPr lang="pl-PL" dirty="0"/>
              <a:t>Przestawione biblioteki będą porównywane pod kilkoma względami</a:t>
            </a:r>
          </a:p>
          <a:p>
            <a:pPr marL="457200" indent="-457200" defTabSz="703692">
              <a:spcBef>
                <a:spcPts val="100"/>
              </a:spcBef>
              <a:buFont typeface="+mj-lt"/>
              <a:buAutoNum type="arabicPeriod"/>
              <a:defRPr sz="2184"/>
            </a:pPr>
            <a:r>
              <a:rPr lang="pl-PL" dirty="0"/>
              <a:t>Poprawność działania</a:t>
            </a:r>
          </a:p>
          <a:p>
            <a:pPr marL="922866" lvl="1" indent="-342900" defTabSz="703692">
              <a:spcBef>
                <a:spcPts val="100"/>
              </a:spcBef>
              <a:buFont typeface="Arial" panose="020B0604020202020204" pitchFamily="34" charset="0"/>
              <a:buChar char="•"/>
              <a:defRPr sz="2184"/>
            </a:pPr>
            <a:r>
              <a:rPr lang="pl-PL" dirty="0"/>
              <a:t>Utworzenie obiektów przestrzennych za pomocą każdej z analizowanych bibliotek – wniosek </a:t>
            </a:r>
            <a:r>
              <a:rPr lang="pl-PL" dirty="0" err="1"/>
              <a:t>sp</a:t>
            </a:r>
            <a:r>
              <a:rPr lang="pl-PL" dirty="0"/>
              <a:t> ma większe możliwości niż </a:t>
            </a:r>
            <a:r>
              <a:rPr lang="pl-PL" dirty="0" err="1"/>
              <a:t>spatstat</a:t>
            </a:r>
            <a:r>
              <a:rPr lang="pl-PL" dirty="0"/>
              <a:t>.</a:t>
            </a:r>
          </a:p>
          <a:p>
            <a:pPr marL="922866" lvl="1" indent="-342900" defTabSz="703692">
              <a:spcBef>
                <a:spcPts val="100"/>
              </a:spcBef>
              <a:buFont typeface="Arial" panose="020B0604020202020204" pitchFamily="34" charset="0"/>
              <a:buChar char="•"/>
              <a:defRPr sz="2184"/>
            </a:pPr>
            <a:r>
              <a:rPr lang="pl-PL" dirty="0"/>
              <a:t>Zbadanie poprawności transformacji układów współrzędnych (porównanie wyników transformacji) – w </a:t>
            </a:r>
            <a:r>
              <a:rPr lang="pl-PL" dirty="0" err="1"/>
              <a:t>sp</a:t>
            </a:r>
            <a:r>
              <a:rPr lang="pl-PL" dirty="0"/>
              <a:t> jest taka możliwość w </a:t>
            </a:r>
            <a:r>
              <a:rPr lang="pl-PL" dirty="0" err="1"/>
              <a:t>spatstat</a:t>
            </a:r>
            <a:r>
              <a:rPr lang="pl-PL" dirty="0"/>
              <a:t> nie mamy możliwości ingerencji w układ współrzędnych.</a:t>
            </a:r>
          </a:p>
          <a:p>
            <a:pPr marL="457200" indent="-457200" defTabSz="703692">
              <a:spcBef>
                <a:spcPts val="100"/>
              </a:spcBef>
              <a:buFont typeface="+mj-lt"/>
              <a:buAutoNum type="arabicPeriod" startAt="2"/>
              <a:defRPr sz="2184"/>
            </a:pPr>
            <a:r>
              <a:rPr lang="pl-PL" dirty="0"/>
              <a:t>Czas wykonania dla różnych wielkości danych</a:t>
            </a:r>
          </a:p>
          <a:p>
            <a:pPr marL="1037166" lvl="1" indent="-457200" defTabSz="703692">
              <a:spcBef>
                <a:spcPts val="100"/>
              </a:spcBef>
              <a:buFont typeface="Arial" panose="020B0604020202020204" pitchFamily="34" charset="0"/>
              <a:buChar char="•"/>
              <a:defRPr sz="2184"/>
            </a:pPr>
            <a:r>
              <a:rPr lang="pl-PL" dirty="0"/>
              <a:t>Porównanie czasu wykonania operacji wyświetlania obiektów o takich samych rozmiarach dla obu bibliotek – dla prostych obiektów czas wyświetlania był zazwyczaj większy dla biblioteki </a:t>
            </a:r>
            <a:r>
              <a:rPr lang="pl-PL" dirty="0" err="1"/>
              <a:t>sp</a:t>
            </a:r>
            <a:r>
              <a:rPr lang="pl-PL" dirty="0"/>
              <a:t> (tylko dla bardzo małych obiektów, czas wyświetlania w </a:t>
            </a:r>
            <a:r>
              <a:rPr lang="pl-PL" dirty="0" err="1"/>
              <a:t>sp</a:t>
            </a:r>
            <a:r>
              <a:rPr lang="pl-PL" dirty="0"/>
              <a:t> był niższy).</a:t>
            </a:r>
          </a:p>
          <a:p>
            <a:pPr defTabSz="703692">
              <a:spcBef>
                <a:spcPts val="100"/>
              </a:spcBef>
              <a:defRPr sz="2184"/>
            </a:pPr>
            <a:endParaRPr lang="pl-PL" dirty="0"/>
          </a:p>
          <a:p>
            <a:pPr marL="457200" indent="-457200" defTabSz="703692">
              <a:spcBef>
                <a:spcPts val="100"/>
              </a:spcBef>
              <a:buFont typeface="+mj-lt"/>
              <a:buAutoNum type="arabicPeriod"/>
              <a:defRPr sz="2184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11988902" y="664633"/>
            <a:ext cx="365660" cy="736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b"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75638" y="593513"/>
            <a:ext cx="9491943" cy="13739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48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Eksperymentalne porównanie bibliotek (2)</a:t>
            </a:r>
            <a:endParaRPr dirty="0"/>
          </a:p>
        </p:txBody>
      </p:sp>
      <p:pic>
        <p:nvPicPr>
          <p:cNvPr id="8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9" y="8640789"/>
            <a:ext cx="1303905" cy="43575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>
            <a:spLocks noGrp="1"/>
          </p:cNvSpPr>
          <p:nvPr>
            <p:ph type="body" sz="half" idx="1"/>
          </p:nvPr>
        </p:nvSpPr>
        <p:spPr>
          <a:xfrm>
            <a:off x="675638" y="2191871"/>
            <a:ext cx="11034141" cy="626632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57200" indent="-457200" defTabSz="703692">
              <a:spcBef>
                <a:spcPts val="100"/>
              </a:spcBef>
              <a:buFont typeface="+mj-lt"/>
              <a:buAutoNum type="arabicPeriod" startAt="3"/>
              <a:defRPr sz="2184"/>
            </a:pPr>
            <a:r>
              <a:rPr lang="pl-PL" dirty="0"/>
              <a:t>Łatwość użycia funkcji</a:t>
            </a:r>
          </a:p>
          <a:p>
            <a:pPr marL="922866" lvl="1" indent="-342900" defTabSz="703692">
              <a:spcBef>
                <a:spcPts val="100"/>
              </a:spcBef>
              <a:buFont typeface="Arial" panose="020B0604020202020204" pitchFamily="34" charset="0"/>
              <a:buChar char="•"/>
              <a:defRPr sz="2184"/>
            </a:pPr>
            <a:r>
              <a:rPr lang="pl-PL" dirty="0"/>
              <a:t>Porównanie funkcji i metod na obiektach przestrzennych – biblioteki mają sporo wspólnych funkcji dla danego typu obiektów, jednakże dużo z nich nie ma swojego odpowiednika w drugim pakiecie.</a:t>
            </a:r>
          </a:p>
          <a:p>
            <a:pPr marL="922866" lvl="1" indent="-342900" defTabSz="703692">
              <a:spcBef>
                <a:spcPts val="100"/>
              </a:spcBef>
              <a:buFont typeface="Arial" panose="020B0604020202020204" pitchFamily="34" charset="0"/>
              <a:buChar char="•"/>
              <a:defRPr sz="2184"/>
            </a:pPr>
            <a:r>
              <a:rPr lang="pl-PL" dirty="0"/>
              <a:t>Sprawdzenie, które funkcje nie mają swojego odpowiednika w drugiej bibliotece – pakiet </a:t>
            </a:r>
            <a:r>
              <a:rPr lang="pl-PL" dirty="0" err="1"/>
              <a:t>sp</a:t>
            </a:r>
            <a:r>
              <a:rPr lang="pl-PL" dirty="0"/>
              <a:t> oferuję znacznie lepsze możliwości reprezentacji danych, jednakże możliwości operowania na nich są mniejsze (niemożliwe są analizy </a:t>
            </a:r>
            <a:r>
              <a:rPr lang="pl-PL" dirty="0" err="1"/>
              <a:t>geostatyczne</a:t>
            </a:r>
            <a:r>
              <a:rPr lang="pl-PL" dirty="0"/>
              <a:t>, eksploracja danych).</a:t>
            </a:r>
          </a:p>
          <a:p>
            <a:pPr marL="457200" indent="-457200" defTabSz="703692">
              <a:spcBef>
                <a:spcPts val="100"/>
              </a:spcBef>
              <a:buFont typeface="+mj-lt"/>
              <a:buAutoNum type="arabicPeriod" startAt="4"/>
              <a:defRPr sz="2184"/>
            </a:pPr>
            <a:r>
              <a:rPr lang="pl-PL" dirty="0"/>
              <a:t>Szczegółowość dostępnych opisów i zależność od bibliotek zewnętrznych.</a:t>
            </a:r>
          </a:p>
          <a:p>
            <a:pPr marL="1037166" lvl="1" indent="-457200" defTabSz="703692">
              <a:spcBef>
                <a:spcPts val="100"/>
              </a:spcBef>
              <a:buFont typeface="Arial" panose="020B0604020202020204" pitchFamily="34" charset="0"/>
              <a:buChar char="•"/>
              <a:defRPr sz="2184"/>
            </a:pPr>
            <a:r>
              <a:rPr lang="pl-PL" dirty="0"/>
              <a:t>Porównanie opisu w dokumentacji wykorzystanych metod i ocena użyteczności – bardziej przejrzysta i rozbudowana jest dokumentacja biblioteki </a:t>
            </a:r>
            <a:r>
              <a:rPr lang="pl-PL" dirty="0" err="1"/>
              <a:t>spatstat</a:t>
            </a:r>
            <a:r>
              <a:rPr lang="pl-PL" dirty="0"/>
              <a:t>.</a:t>
            </a:r>
          </a:p>
          <a:p>
            <a:pPr marL="1037166" lvl="1" indent="-457200" defTabSz="703692">
              <a:spcBef>
                <a:spcPts val="100"/>
              </a:spcBef>
              <a:buFont typeface="Arial" panose="020B0604020202020204" pitchFamily="34" charset="0"/>
              <a:buChar char="•"/>
              <a:defRPr sz="2184"/>
            </a:pPr>
            <a:r>
              <a:rPr lang="pl-PL" dirty="0"/>
              <a:t>Porównanie zależności od innych pakietów – spora w przypadku </a:t>
            </a:r>
            <a:r>
              <a:rPr lang="pl-PL" dirty="0" err="1"/>
              <a:t>spatstat</a:t>
            </a:r>
            <a:r>
              <a:rPr lang="pl-PL" dirty="0"/>
              <a:t> (zależność od dwóch bibliotek bez priorytetu </a:t>
            </a:r>
            <a:r>
              <a:rPr lang="pl-PL" dirty="0" err="1"/>
              <a:t>base</a:t>
            </a:r>
            <a:r>
              <a:rPr lang="pl-PL" dirty="0"/>
              <a:t>), mała dla sp.</a:t>
            </a:r>
          </a:p>
          <a:p>
            <a:pPr marL="457200" indent="-457200" defTabSz="703692">
              <a:spcBef>
                <a:spcPts val="100"/>
              </a:spcBef>
              <a:buFont typeface="+mj-lt"/>
              <a:buAutoNum type="arabicPeriod" startAt="5"/>
              <a:defRPr sz="2184"/>
            </a:pPr>
            <a:r>
              <a:rPr lang="pl-PL" dirty="0"/>
              <a:t>Porównanie wczytywania danych z zewnątrz, konwersji oraz zapisywania danych.</a:t>
            </a:r>
          </a:p>
          <a:p>
            <a:pPr marL="922866" lvl="1" indent="-342900" defTabSz="703692">
              <a:spcBef>
                <a:spcPts val="100"/>
              </a:spcBef>
              <a:buFont typeface="Arial" panose="020B0604020202020204" pitchFamily="34" charset="0"/>
              <a:buChar char="•"/>
              <a:defRPr sz="2184"/>
            </a:pPr>
            <a:r>
              <a:rPr lang="pl-PL" dirty="0"/>
              <a:t>Sprawdzenie z jakich plików można wczytywać dane przestrzenne za pomocą obu bibliotek – możliwość wczytywania w </a:t>
            </a:r>
            <a:r>
              <a:rPr lang="pl-PL" dirty="0" err="1"/>
              <a:t>sp</a:t>
            </a:r>
            <a:r>
              <a:rPr lang="pl-PL" dirty="0"/>
              <a:t> za pomocą pomocniczego pakietu </a:t>
            </a:r>
            <a:r>
              <a:rPr lang="pl-PL" dirty="0" err="1"/>
              <a:t>rgdal</a:t>
            </a:r>
            <a:r>
              <a:rPr lang="pl-PL" dirty="0"/>
              <a:t>, w </a:t>
            </a:r>
            <a:r>
              <a:rPr lang="pl-PL" dirty="0" err="1"/>
              <a:t>spatstat</a:t>
            </a:r>
            <a:r>
              <a:rPr lang="pl-PL" dirty="0"/>
              <a:t> bardzo ograniczone z plików </a:t>
            </a:r>
            <a:r>
              <a:rPr lang="pl-PL" dirty="0" err="1"/>
              <a:t>csv</a:t>
            </a:r>
            <a:r>
              <a:rPr lang="pl-PL" dirty="0"/>
              <a:t> (najczęściej wczytywanie do </a:t>
            </a:r>
            <a:r>
              <a:rPr lang="pl-PL" dirty="0" err="1"/>
              <a:t>sp</a:t>
            </a:r>
            <a:r>
              <a:rPr lang="pl-PL" dirty="0"/>
              <a:t> i konwersja na </a:t>
            </a:r>
            <a:r>
              <a:rPr lang="pl-PL" dirty="0" err="1"/>
              <a:t>spatstat</a:t>
            </a:r>
            <a:r>
              <a:rPr lang="pl-PL" dirty="0"/>
              <a:t>).</a:t>
            </a:r>
          </a:p>
          <a:p>
            <a:pPr marL="922866" lvl="1" indent="-342900" defTabSz="703692">
              <a:spcBef>
                <a:spcPts val="100"/>
              </a:spcBef>
              <a:buFont typeface="Arial" panose="020B0604020202020204" pitchFamily="34" charset="0"/>
              <a:buChar char="•"/>
              <a:defRPr sz="2184"/>
            </a:pPr>
            <a:r>
              <a:rPr lang="pl-PL" dirty="0"/>
              <a:t>Sprawdzenie możliwości zapisu danych do plików – w </a:t>
            </a:r>
            <a:r>
              <a:rPr lang="pl-PL" dirty="0" err="1"/>
              <a:t>spatstat</a:t>
            </a:r>
            <a:r>
              <a:rPr lang="pl-PL" dirty="0"/>
              <a:t> niemożliwa, w </a:t>
            </a:r>
            <a:r>
              <a:rPr lang="pl-PL" dirty="0" err="1"/>
              <a:t>sp</a:t>
            </a:r>
            <a:r>
              <a:rPr lang="pl-PL" dirty="0"/>
              <a:t> pełny zapis przy pomocy pakietu </a:t>
            </a:r>
            <a:r>
              <a:rPr lang="pl-PL" dirty="0" err="1"/>
              <a:t>rgdal</a:t>
            </a:r>
            <a:r>
              <a:rPr lang="pl-PL" dirty="0"/>
              <a:t>.</a:t>
            </a:r>
          </a:p>
          <a:p>
            <a:pPr lvl="1" indent="0" defTabSz="703692">
              <a:spcBef>
                <a:spcPts val="100"/>
              </a:spcBef>
              <a:buNone/>
              <a:defRPr sz="2184"/>
            </a:pPr>
            <a:endParaRPr lang="pl-PL" dirty="0"/>
          </a:p>
          <a:p>
            <a:pPr marL="457200" indent="-457200" defTabSz="703692">
              <a:spcBef>
                <a:spcPts val="100"/>
              </a:spcBef>
              <a:buFont typeface="+mj-lt"/>
              <a:buAutoNum type="arabicPeriod" startAt="6"/>
              <a:defRPr sz="2184"/>
            </a:pPr>
            <a:endParaRPr lang="pl-PL" dirty="0"/>
          </a:p>
          <a:p>
            <a:pPr marL="457200" indent="-457200" defTabSz="703692">
              <a:spcBef>
                <a:spcPts val="100"/>
              </a:spcBef>
              <a:buFont typeface="+mj-lt"/>
              <a:buAutoNum type="arabicPeriod" startAt="5"/>
              <a:defRPr sz="2184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2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rgbClr val="6ABA9C"/>
      </a:dk1>
      <a:lt1>
        <a:srgbClr val="6ABA9C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9044" tIns="59044" rIns="59044" bIns="59044" numCol="1" spcCol="38100" rtlCol="0" anchor="t">
        <a:spAutoFit/>
      </a:bodyPr>
      <a:lstStyle>
        <a:defPPr marL="0" marR="0" indent="0" algn="l" defTabSz="773288" rtl="0" fontAlgn="auto" latinLnBrk="0" hangingPunct="0">
          <a:lnSpc>
            <a:spcPct val="12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044" tIns="59044" rIns="59044" bIns="59044" numCol="1" spcCol="38100" rtlCol="0" anchor="t">
        <a:spAutoFit/>
      </a:bodyPr>
      <a:lstStyle>
        <a:defPPr marL="0" marR="0" indent="0" algn="l" defTabSz="773288" rtl="0" fontAlgn="auto" latinLnBrk="0" hangingPunct="0">
          <a:lnSpc>
            <a:spcPct val="12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9044" tIns="59044" rIns="59044" bIns="59044" numCol="1" spcCol="38100" rtlCol="0" anchor="t">
        <a:spAutoFit/>
      </a:bodyPr>
      <a:lstStyle>
        <a:defPPr marL="0" marR="0" indent="0" algn="l" defTabSz="773288" rtl="0" fontAlgn="auto" latinLnBrk="0" hangingPunct="0">
          <a:lnSpc>
            <a:spcPct val="12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044" tIns="59044" rIns="59044" bIns="59044" numCol="1" spcCol="38100" rtlCol="0" anchor="t">
        <a:spAutoFit/>
      </a:bodyPr>
      <a:lstStyle>
        <a:defPPr marL="0" marR="0" indent="0" algn="l" defTabSz="773288" rtl="0" fontAlgn="auto" latinLnBrk="0" hangingPunct="0">
          <a:lnSpc>
            <a:spcPct val="12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762</Words>
  <Application>Microsoft Office PowerPoint</Application>
  <PresentationFormat>Niestandardowy</PresentationFormat>
  <Paragraphs>71</Paragraphs>
  <Slides>7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Adagio_Slab</vt:lpstr>
      <vt:lpstr>Arial</vt:lpstr>
      <vt:lpstr>Helvetica</vt:lpstr>
      <vt:lpstr>Radikal WUT</vt:lpstr>
      <vt:lpstr>Times New Roman</vt:lpstr>
      <vt:lpstr>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Karol Pąperski</dc:creator>
  <cp:lastModifiedBy>Pąperski Karol (STUD)</cp:lastModifiedBy>
  <cp:revision>25</cp:revision>
  <dcterms:modified xsi:type="dcterms:W3CDTF">2020-05-29T07:51:31Z</dcterms:modified>
</cp:coreProperties>
</file>